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72"/>
  </p:notesMasterIdLst>
  <p:sldIdLst>
    <p:sldId id="487" r:id="rId2"/>
    <p:sldId id="489" r:id="rId3"/>
    <p:sldId id="295" r:id="rId4"/>
    <p:sldId id="542" r:id="rId5"/>
    <p:sldId id="543" r:id="rId6"/>
    <p:sldId id="267" r:id="rId7"/>
    <p:sldId id="571" r:id="rId8"/>
    <p:sldId id="566" r:id="rId9"/>
    <p:sldId id="544" r:id="rId10"/>
    <p:sldId id="564" r:id="rId11"/>
    <p:sldId id="262" r:id="rId12"/>
    <p:sldId id="545" r:id="rId13"/>
    <p:sldId id="297" r:id="rId14"/>
    <p:sldId id="546" r:id="rId15"/>
    <p:sldId id="555" r:id="rId16"/>
    <p:sldId id="557" r:id="rId17"/>
    <p:sldId id="293" r:id="rId18"/>
    <p:sldId id="294" r:id="rId19"/>
    <p:sldId id="568" r:id="rId20"/>
    <p:sldId id="561" r:id="rId21"/>
    <p:sldId id="563" r:id="rId22"/>
    <p:sldId id="562" r:id="rId23"/>
    <p:sldId id="579" r:id="rId24"/>
    <p:sldId id="552" r:id="rId25"/>
    <p:sldId id="553" r:id="rId26"/>
    <p:sldId id="554" r:id="rId27"/>
    <p:sldId id="300" r:id="rId28"/>
    <p:sldId id="318" r:id="rId29"/>
    <p:sldId id="309" r:id="rId30"/>
    <p:sldId id="301" r:id="rId31"/>
    <p:sldId id="302" r:id="rId32"/>
    <p:sldId id="304" r:id="rId33"/>
    <p:sldId id="303" r:id="rId34"/>
    <p:sldId id="307" r:id="rId35"/>
    <p:sldId id="306" r:id="rId36"/>
    <p:sldId id="305" r:id="rId37"/>
    <p:sldId id="547" r:id="rId38"/>
    <p:sldId id="310" r:id="rId39"/>
    <p:sldId id="311" r:id="rId40"/>
    <p:sldId id="313" r:id="rId41"/>
    <p:sldId id="312" r:id="rId42"/>
    <p:sldId id="314" r:id="rId43"/>
    <p:sldId id="315" r:id="rId44"/>
    <p:sldId id="319" r:id="rId45"/>
    <p:sldId id="320" r:id="rId46"/>
    <p:sldId id="321" r:id="rId47"/>
    <p:sldId id="576" r:id="rId48"/>
    <p:sldId id="567" r:id="rId49"/>
    <p:sldId id="569" r:id="rId50"/>
    <p:sldId id="322" r:id="rId51"/>
    <p:sldId id="572" r:id="rId52"/>
    <p:sldId id="574" r:id="rId53"/>
    <p:sldId id="565" r:id="rId54"/>
    <p:sldId id="316" r:id="rId55"/>
    <p:sldId id="299" r:id="rId56"/>
    <p:sldId id="328" r:id="rId57"/>
    <p:sldId id="329" r:id="rId58"/>
    <p:sldId id="324" r:id="rId59"/>
    <p:sldId id="325" r:id="rId60"/>
    <p:sldId id="326" r:id="rId61"/>
    <p:sldId id="327" r:id="rId62"/>
    <p:sldId id="287" r:id="rId63"/>
    <p:sldId id="330" r:id="rId64"/>
    <p:sldId id="577" r:id="rId65"/>
    <p:sldId id="331" r:id="rId66"/>
    <p:sldId id="578" r:id="rId67"/>
    <p:sldId id="332" r:id="rId68"/>
    <p:sldId id="333" r:id="rId69"/>
    <p:sldId id="488" r:id="rId70"/>
    <p:sldId id="335" r:id="rId71"/>
    <p:sldId id="334" r:id="rId72"/>
    <p:sldId id="336" r:id="rId73"/>
    <p:sldId id="338" r:id="rId74"/>
    <p:sldId id="339" r:id="rId75"/>
    <p:sldId id="340" r:id="rId76"/>
    <p:sldId id="341" r:id="rId77"/>
    <p:sldId id="342" r:id="rId78"/>
    <p:sldId id="343" r:id="rId79"/>
    <p:sldId id="344" r:id="rId80"/>
    <p:sldId id="345" r:id="rId81"/>
    <p:sldId id="346" r:id="rId82"/>
    <p:sldId id="348" r:id="rId83"/>
    <p:sldId id="349" r:id="rId84"/>
    <p:sldId id="350" r:id="rId85"/>
    <p:sldId id="347"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72" r:id="rId101"/>
    <p:sldId id="365" r:id="rId102"/>
    <p:sldId id="366" r:id="rId103"/>
    <p:sldId id="367" r:id="rId104"/>
    <p:sldId id="368" r:id="rId105"/>
    <p:sldId id="369" r:id="rId106"/>
    <p:sldId id="370" r:id="rId107"/>
    <p:sldId id="371"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6" r:id="rId130"/>
    <p:sldId id="394" r:id="rId131"/>
    <p:sldId id="395" r:id="rId132"/>
    <p:sldId id="397" r:id="rId133"/>
    <p:sldId id="398" r:id="rId134"/>
    <p:sldId id="399" r:id="rId135"/>
    <p:sldId id="400" r:id="rId136"/>
    <p:sldId id="401" r:id="rId137"/>
    <p:sldId id="402" r:id="rId138"/>
    <p:sldId id="403"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 id="417" r:id="rId153"/>
    <p:sldId id="418" r:id="rId154"/>
    <p:sldId id="419" r:id="rId155"/>
    <p:sldId id="420" r:id="rId156"/>
    <p:sldId id="428" r:id="rId157"/>
    <p:sldId id="421" r:id="rId158"/>
    <p:sldId id="422" r:id="rId159"/>
    <p:sldId id="423" r:id="rId160"/>
    <p:sldId id="424" r:id="rId161"/>
    <p:sldId id="425" r:id="rId162"/>
    <p:sldId id="426" r:id="rId163"/>
    <p:sldId id="427" r:id="rId164"/>
    <p:sldId id="429" r:id="rId165"/>
    <p:sldId id="433" r:id="rId166"/>
    <p:sldId id="430" r:id="rId167"/>
    <p:sldId id="432" r:id="rId168"/>
    <p:sldId id="434" r:id="rId169"/>
    <p:sldId id="431" r:id="rId170"/>
    <p:sldId id="435" r:id="rId171"/>
    <p:sldId id="436" r:id="rId172"/>
    <p:sldId id="437" r:id="rId173"/>
    <p:sldId id="438" r:id="rId174"/>
    <p:sldId id="439" r:id="rId175"/>
    <p:sldId id="440" r:id="rId176"/>
    <p:sldId id="441" r:id="rId177"/>
    <p:sldId id="443" r:id="rId178"/>
    <p:sldId id="442" r:id="rId179"/>
    <p:sldId id="444" r:id="rId180"/>
    <p:sldId id="445" r:id="rId181"/>
    <p:sldId id="446" r:id="rId182"/>
    <p:sldId id="447" r:id="rId183"/>
    <p:sldId id="450" r:id="rId184"/>
    <p:sldId id="451" r:id="rId185"/>
    <p:sldId id="452" r:id="rId186"/>
    <p:sldId id="453" r:id="rId187"/>
    <p:sldId id="454" r:id="rId188"/>
    <p:sldId id="455" r:id="rId189"/>
    <p:sldId id="456" r:id="rId190"/>
    <p:sldId id="457" r:id="rId191"/>
    <p:sldId id="458" r:id="rId192"/>
    <p:sldId id="459" r:id="rId193"/>
    <p:sldId id="461" r:id="rId194"/>
    <p:sldId id="462" r:id="rId195"/>
    <p:sldId id="463" r:id="rId196"/>
    <p:sldId id="464" r:id="rId197"/>
    <p:sldId id="465" r:id="rId198"/>
    <p:sldId id="490" r:id="rId199"/>
    <p:sldId id="491" r:id="rId200"/>
    <p:sldId id="494" r:id="rId201"/>
    <p:sldId id="493" r:id="rId202"/>
    <p:sldId id="495" r:id="rId203"/>
    <p:sldId id="496" r:id="rId204"/>
    <p:sldId id="497" r:id="rId205"/>
    <p:sldId id="498" r:id="rId206"/>
    <p:sldId id="499" r:id="rId207"/>
    <p:sldId id="500" r:id="rId208"/>
    <p:sldId id="501" r:id="rId209"/>
    <p:sldId id="502" r:id="rId210"/>
    <p:sldId id="503" r:id="rId211"/>
    <p:sldId id="504" r:id="rId212"/>
    <p:sldId id="506" r:id="rId213"/>
    <p:sldId id="505" r:id="rId214"/>
    <p:sldId id="507" r:id="rId215"/>
    <p:sldId id="508" r:id="rId216"/>
    <p:sldId id="509" r:id="rId217"/>
    <p:sldId id="510" r:id="rId218"/>
    <p:sldId id="511" r:id="rId219"/>
    <p:sldId id="512" r:id="rId220"/>
    <p:sldId id="513" r:id="rId221"/>
    <p:sldId id="514" r:id="rId222"/>
    <p:sldId id="515" r:id="rId223"/>
    <p:sldId id="516" r:id="rId224"/>
    <p:sldId id="517" r:id="rId225"/>
    <p:sldId id="518" r:id="rId226"/>
    <p:sldId id="519" r:id="rId227"/>
    <p:sldId id="520" r:id="rId228"/>
    <p:sldId id="521" r:id="rId229"/>
    <p:sldId id="522" r:id="rId230"/>
    <p:sldId id="523" r:id="rId231"/>
    <p:sldId id="524" r:id="rId232"/>
    <p:sldId id="525" r:id="rId233"/>
    <p:sldId id="526" r:id="rId234"/>
    <p:sldId id="527" r:id="rId235"/>
    <p:sldId id="528" r:id="rId236"/>
    <p:sldId id="529" r:id="rId237"/>
    <p:sldId id="530" r:id="rId238"/>
    <p:sldId id="532" r:id="rId239"/>
    <p:sldId id="531" r:id="rId240"/>
    <p:sldId id="533" r:id="rId241"/>
    <p:sldId id="534" r:id="rId242"/>
    <p:sldId id="535" r:id="rId243"/>
    <p:sldId id="540" r:id="rId244"/>
    <p:sldId id="541" r:id="rId245"/>
    <p:sldId id="536" r:id="rId246"/>
    <p:sldId id="537" r:id="rId247"/>
    <p:sldId id="466" r:id="rId248"/>
    <p:sldId id="467" r:id="rId249"/>
    <p:sldId id="468" r:id="rId250"/>
    <p:sldId id="469" r:id="rId251"/>
    <p:sldId id="470" r:id="rId252"/>
    <p:sldId id="471" r:id="rId253"/>
    <p:sldId id="472" r:id="rId254"/>
    <p:sldId id="473" r:id="rId255"/>
    <p:sldId id="474" r:id="rId256"/>
    <p:sldId id="475" r:id="rId257"/>
    <p:sldId id="476" r:id="rId258"/>
    <p:sldId id="477" r:id="rId259"/>
    <p:sldId id="478" r:id="rId260"/>
    <p:sldId id="479" r:id="rId261"/>
    <p:sldId id="480" r:id="rId262"/>
    <p:sldId id="481" r:id="rId263"/>
    <p:sldId id="482" r:id="rId264"/>
    <p:sldId id="449" r:id="rId265"/>
    <p:sldId id="485" r:id="rId266"/>
    <p:sldId id="486" r:id="rId267"/>
    <p:sldId id="448" r:id="rId268"/>
    <p:sldId id="483" r:id="rId269"/>
    <p:sldId id="538" r:id="rId270"/>
    <p:sldId id="539" r:id="rId27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28" autoAdjust="0"/>
  </p:normalViewPr>
  <p:slideViewPr>
    <p:cSldViewPr>
      <p:cViewPr varScale="1">
        <p:scale>
          <a:sx n="79" d="100"/>
          <a:sy n="79" d="100"/>
        </p:scale>
        <p:origin x="-1459"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AB0AE-8A37-4F5C-B243-06E4577566C5}" type="datetimeFigureOut">
              <a:rPr lang="zh-CN" altLang="en-US" smtClean="0"/>
              <a:t>2018/7/20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5A817-0C36-4AB1-A8C4-787B7383E12E}" type="slidenum">
              <a:rPr lang="zh-CN" altLang="en-US" smtClean="0"/>
              <a:t>‹#›</a:t>
            </a:fld>
            <a:endParaRPr lang="zh-CN" altLang="en-US"/>
          </a:p>
        </p:txBody>
      </p:sp>
    </p:spTree>
    <p:extLst>
      <p:ext uri="{BB962C8B-B14F-4D97-AF65-F5344CB8AC3E}">
        <p14:creationId xmlns:p14="http://schemas.microsoft.com/office/powerpoint/2010/main" val="260716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69146DA2-2F2D-4F61-B4EE-BCCD17751EC5}" type="slidenum">
              <a:rPr lang="en-US" altLang="zh-CN" smtClean="0"/>
              <a:pPr eaLnBrk="1" hangingPunct="1"/>
              <a:t>152</a:t>
            </a:fld>
            <a:endParaRPr lang="en-US" altLang="zh-CN" smtClean="0"/>
          </a:p>
        </p:txBody>
      </p:sp>
      <p:sp>
        <p:nvSpPr>
          <p:cNvPr id="362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0165B08C-9E3B-407A-99D6-4E9D13A1A3A8}" type="slidenum">
              <a:rPr lang="en-US" altLang="zh-CN" smtClean="0">
                <a:latin typeface="Arial" pitchFamily="34" charset="0"/>
              </a:rPr>
              <a:pPr eaLnBrk="1" hangingPunct="1"/>
              <a:t>153</a:t>
            </a:fld>
            <a:endParaRPr lang="en-US" altLang="zh-CN" smtClean="0">
              <a:latin typeface="Arial" pitchFamily="34" charset="0"/>
            </a:endParaRPr>
          </a:p>
        </p:txBody>
      </p:sp>
      <p:sp>
        <p:nvSpPr>
          <p:cNvPr id="363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3905AB2C-2A41-4B44-971B-B942C0425A63}" type="slidenum">
              <a:rPr kumimoji="1" lang="en-US" altLang="zh-CN" smtClean="0">
                <a:latin typeface="Times New Roman" pitchFamily="18" charset="0"/>
              </a:rPr>
              <a:pPr eaLnBrk="1" hangingPunct="1"/>
              <a:t>180</a:t>
            </a:fld>
            <a:endParaRPr kumimoji="1" lang="en-US" altLang="zh-CN" smtClean="0">
              <a:latin typeface="Times New Roman" pitchFamily="18" charset="0"/>
            </a:endParaRPr>
          </a:p>
        </p:txBody>
      </p:sp>
      <p:sp>
        <p:nvSpPr>
          <p:cNvPr id="364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D2B46BF7-A5EE-4D3B-BCB7-86E13C3C334C}" type="slidenum">
              <a:rPr kumimoji="1" lang="en-US" altLang="zh-CN" smtClean="0">
                <a:latin typeface="Times New Roman" pitchFamily="18" charset="0"/>
              </a:rPr>
              <a:pPr eaLnBrk="1" hangingPunct="1"/>
              <a:t>181</a:t>
            </a:fld>
            <a:endParaRPr kumimoji="1" lang="en-US" altLang="zh-CN" smtClean="0">
              <a:latin typeface="Times New Roman" pitchFamily="18" charset="0"/>
            </a:endParaRPr>
          </a:p>
        </p:txBody>
      </p:sp>
      <p:sp>
        <p:nvSpPr>
          <p:cNvPr id="365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67618" name="幻灯片图像占位符 1"/>
          <p:cNvSpPr>
            <a:spLocks noGrp="1" noRot="1" noChangeAspect="1" noTextEdit="1"/>
          </p:cNvSpPr>
          <p:nvPr>
            <p:ph type="sldImg"/>
          </p:nvPr>
        </p:nvSpPr>
        <p:spPr bwMode="auto">
          <a:xfrm>
            <a:off x="-3535363" y="0"/>
            <a:ext cx="7094538" cy="532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文本占位符 2"/>
          <p:cNvSpPr>
            <a:spLocks noGrp="1" noRot="1" noChangeAspect="1" noTextEdit="1"/>
          </p:cNvSpPr>
          <p:nvPr>
            <p:ph type="body"/>
          </p:nvPr>
        </p:nvSpPr>
        <p:spPr bwMode="auto">
          <a:xfrm>
            <a:off x="457200" y="1600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FDFEBE38-C8D6-48FB-9242-F1BE1621F42F}" type="slidenum">
              <a:rPr kumimoji="1" lang="en-US" altLang="zh-CN" smtClean="0">
                <a:latin typeface="Times New Roman" pitchFamily="18" charset="0"/>
              </a:rPr>
              <a:pPr eaLnBrk="1" hangingPunct="1"/>
              <a:t>209</a:t>
            </a:fld>
            <a:endParaRPr kumimoji="1" lang="en-US" altLang="zh-CN" smtClean="0">
              <a:latin typeface="Times New Roman" pitchFamily="18" charset="0"/>
            </a:endParaRPr>
          </a:p>
        </p:txBody>
      </p:sp>
      <p:sp>
        <p:nvSpPr>
          <p:cNvPr id="368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9D9D2A75-D936-4974-AE16-8F1B53F439EB}" type="slidenum">
              <a:rPr lang="en-US" altLang="zh-CN" smtClean="0"/>
              <a:pPr eaLnBrk="1" hangingPunct="1"/>
              <a:t>221</a:t>
            </a:fld>
            <a:endParaRPr lang="en-US" altLang="zh-CN" smtClean="0"/>
          </a:p>
        </p:txBody>
      </p:sp>
      <p:sp>
        <p:nvSpPr>
          <p:cNvPr id="369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0DAE4962-8BA8-493D-ADFD-269D2E90D31F}" type="slidenum">
              <a:rPr kumimoji="1" lang="en-US" altLang="zh-CN" smtClean="0">
                <a:latin typeface="Times New Roman" pitchFamily="18" charset="0"/>
              </a:rPr>
              <a:pPr eaLnBrk="1" hangingPunct="1"/>
              <a:t>223</a:t>
            </a:fld>
            <a:endParaRPr kumimoji="1" lang="en-US" altLang="zh-CN" smtClean="0">
              <a:latin typeface="Times New Roman" pitchFamily="18" charset="0"/>
            </a:endParaRPr>
          </a:p>
        </p:txBody>
      </p:sp>
      <p:sp>
        <p:nvSpPr>
          <p:cNvPr id="370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标题 28"/>
          <p:cNvSpPr>
            <a:spLocks noGrp="1"/>
          </p:cNvSpPr>
          <p:nvPr>
            <p:ph type="ctrTitle"/>
          </p:nvPr>
        </p:nvSpPr>
        <p:spPr>
          <a:xfrm>
            <a:off x="381000" y="4853411"/>
            <a:ext cx="8458200" cy="1222375"/>
          </a:xfrm>
        </p:spPr>
        <p:txBody>
          <a:bodyPr anchor="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16" name="日期占位符 15"/>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2" name="页脚占位符 1"/>
          <p:cNvSpPr>
            <a:spLocks noGrp="1"/>
          </p:cNvSpPr>
          <p:nvPr>
            <p:ph type="ftr" sz="quarter" idx="11"/>
          </p:nvPr>
        </p:nvSpPr>
        <p:spPr/>
        <p:txBody>
          <a:bodyPr/>
          <a:lstStyle/>
          <a:p>
            <a:endParaRPr lang="zh-CN" altLang="en-US"/>
          </a:p>
        </p:txBody>
      </p:sp>
      <p:sp>
        <p:nvSpPr>
          <p:cNvPr id="15" name="灯片编号占位符 14"/>
          <p:cNvSpPr>
            <a:spLocks noGrp="1"/>
          </p:cNvSpPr>
          <p:nvPr>
            <p:ph type="sldNum" sz="quarter" idx="12"/>
          </p:nvPr>
        </p:nvSpPr>
        <p:spPr>
          <a:xfrm>
            <a:off x="8229600" y="6473952"/>
            <a:ext cx="758952" cy="246888"/>
          </a:xfrm>
        </p:spPr>
        <p:txBody>
          <a:bodyPr/>
          <a:lstStyle/>
          <a:p>
            <a:fld id="{2D6B845E-172A-466A-9AD1-2D4B07EDDD2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6B845E-172A-466A-9AD1-2D4B07EDDD2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549276"/>
            <a:ext cx="6248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6B845E-172A-466A-9AD1-2D4B07EDDD2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a:xfrm>
            <a:off x="628650" y="6356350"/>
            <a:ext cx="2057400" cy="365125"/>
          </a:xfrm>
          <a:prstGeom prst="rect">
            <a:avLst/>
          </a:prstGeom>
        </p:spPr>
        <p:txBody>
          <a:bodyPr/>
          <a:lstStyle>
            <a:lvl1pPr>
              <a:buFont typeface="Arial" panose="020B0604020202020204" pitchFamily="34" charset="0"/>
              <a:buNone/>
              <a:defRPr sz="1000">
                <a:latin typeface="Arial" panose="020B0604020202020204" pitchFamily="34" charset="0"/>
              </a:defRPr>
            </a:lvl1pPr>
          </a:lstStyle>
          <a:p>
            <a:pPr>
              <a:defRPr/>
            </a:pPr>
            <a:endParaRPr lang="zh-CN" altLang="zh-CN"/>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lgn="ctr">
              <a:buFont typeface="Arial" panose="020B0604020202020204" pitchFamily="34" charset="0"/>
              <a:buNone/>
              <a:defRPr sz="1000">
                <a:latin typeface="Arial" panose="020B0604020202020204" pitchFamily="34" charset="0"/>
              </a:defRPr>
            </a:lvl1pPr>
          </a:lstStyle>
          <a:p>
            <a:pPr>
              <a:defRPr/>
            </a:pPr>
            <a:endParaRPr lang="zh-CN" altLang="zh-CN"/>
          </a:p>
        </p:txBody>
      </p:sp>
      <p:sp>
        <p:nvSpPr>
          <p:cNvPr id="5" name="灯片编号占位符 4"/>
          <p:cNvSpPr>
            <a:spLocks noGrp="1"/>
          </p:cNvSpPr>
          <p:nvPr>
            <p:ph type="sldNum" sz="quarter" idx="12"/>
          </p:nvPr>
        </p:nvSpPr>
        <p:spPr>
          <a:xfrm>
            <a:off x="6457950" y="6356350"/>
            <a:ext cx="2057400" cy="365125"/>
          </a:xfrm>
          <a:prstGeom prst="rect">
            <a:avLst/>
          </a:prstGeom>
        </p:spPr>
        <p:txBody>
          <a:bodyPr/>
          <a:lstStyle>
            <a:lvl1pPr>
              <a:defRPr noProof="1">
                <a:latin typeface="Arial" panose="020B0604020202020204" pitchFamily="34" charset="0"/>
                <a:sym typeface="宋体" panose="02010600030101010101" pitchFamily="2" charset="-122"/>
              </a:defRPr>
            </a:lvl1pPr>
          </a:lstStyle>
          <a:p>
            <a:pPr>
              <a:defRPr/>
            </a:pPr>
            <a:fld id="{8287145E-734E-4847-93C2-C51CEE8A4FB7}" type="slidenum">
              <a:rPr lang="zh-CN" altLang="en-US"/>
              <a:pPr>
                <a:defRPr/>
              </a:pPr>
              <a:t>‹#›</a:t>
            </a:fld>
            <a:endParaRPr lang="zh-CN" altLang="en-US"/>
          </a:p>
        </p:txBody>
      </p:sp>
    </p:spTree>
    <p:extLst>
      <p:ext uri="{BB962C8B-B14F-4D97-AF65-F5344CB8AC3E}">
        <p14:creationId xmlns:p14="http://schemas.microsoft.com/office/powerpoint/2010/main" val="3284374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2"/>
          <p:cNvSpPr>
            <a:spLocks noGrp="1" noChangeArrowheads="1"/>
          </p:cNvSpPr>
          <p:nvPr>
            <p:ph type="dt" sz="half" idx="10"/>
          </p:nvPr>
        </p:nvSpPr>
        <p:spPr>
          <a:xfrm>
            <a:off x="76200" y="6400800"/>
            <a:ext cx="3200400" cy="284163"/>
          </a:xfrm>
          <a:prstGeom prst="rect">
            <a:avLst/>
          </a:prstGeom>
        </p:spPr>
        <p:txBody>
          <a:bodyPr/>
          <a:lstStyle>
            <a:lvl1pPr>
              <a:defRPr/>
            </a:lvl1pPr>
          </a:lstStyle>
          <a:p>
            <a:pPr>
              <a:defRPr/>
            </a:pPr>
            <a:endParaRPr lang="en-US" altLang="zh-CN"/>
          </a:p>
        </p:txBody>
      </p:sp>
      <p:sp>
        <p:nvSpPr>
          <p:cNvPr id="4" name="Rectangle 3"/>
          <p:cNvSpPr>
            <a:spLocks noGrp="1" noChangeArrowheads="1"/>
          </p:cNvSpPr>
          <p:nvPr>
            <p:ph type="sldNum" sz="quarter" idx="11"/>
          </p:nvPr>
        </p:nvSpPr>
        <p:spPr>
          <a:xfrm>
            <a:off x="4114800" y="6400800"/>
            <a:ext cx="914400" cy="284163"/>
          </a:xfrm>
          <a:prstGeom prst="rect">
            <a:avLst/>
          </a:prstGeom>
        </p:spPr>
        <p:txBody>
          <a:bodyPr/>
          <a:lstStyle>
            <a:lvl1pPr>
              <a:defRPr/>
            </a:lvl1pPr>
          </a:lstStyle>
          <a:p>
            <a:pPr>
              <a:defRPr/>
            </a:pPr>
            <a:fld id="{366D4F22-0EE7-4446-93B9-BD55F6D29ACD}" type="slidenum">
              <a:rPr lang="en-US" altLang="zh-CN"/>
              <a:pPr>
                <a:defRPr/>
              </a:pPr>
              <a:t>‹#›</a:t>
            </a:fld>
            <a:endParaRPr lang="en-US" altLang="zh-CN"/>
          </a:p>
        </p:txBody>
      </p:sp>
      <p:sp>
        <p:nvSpPr>
          <p:cNvPr id="5" name="Rectangle 14"/>
          <p:cNvSpPr>
            <a:spLocks noGrp="1" noChangeArrowheads="1"/>
          </p:cNvSpPr>
          <p:nvPr>
            <p:ph type="ftr" sz="quarter" idx="12"/>
          </p:nvPr>
        </p:nvSpPr>
        <p:spPr>
          <a:xfrm>
            <a:off x="5334000" y="6400800"/>
            <a:ext cx="3733800" cy="284163"/>
          </a:xfrm>
          <a:prstGeom prst="rect">
            <a:avLst/>
          </a:prstGeom>
        </p:spPr>
        <p:txBody>
          <a:bodyPr/>
          <a:lstStyle>
            <a:lvl1pPr>
              <a:defRPr/>
            </a:lvl1pPr>
          </a:lstStyle>
          <a:p>
            <a:pPr>
              <a:defRPr/>
            </a:pPr>
            <a:endParaRPr lang="en-US" altLang="zh-CN"/>
          </a:p>
        </p:txBody>
      </p:sp>
    </p:spTree>
    <p:extLst>
      <p:ext uri="{BB962C8B-B14F-4D97-AF65-F5344CB8AC3E}">
        <p14:creationId xmlns:p14="http://schemas.microsoft.com/office/powerpoint/2010/main" val="338888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43717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kumimoji="0" lang="zh-CN" altLang="en-US" smtClean="0"/>
              <a:t>单击此处编辑母版标题样式</a:t>
            </a:r>
            <a:endParaRPr kumimoji="0" lang="en-US"/>
          </a:p>
        </p:txBody>
      </p:sp>
      <p:sp>
        <p:nvSpPr>
          <p:cNvPr id="27" name="内容占位符 26"/>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19" name="页脚占位符 18"/>
          <p:cNvSpPr>
            <a:spLocks noGrp="1"/>
          </p:cNvSpPr>
          <p:nvPr>
            <p:ph type="ftr" sz="quarter" idx="11"/>
          </p:nvPr>
        </p:nvSpPr>
        <p:spPr>
          <a:xfrm>
            <a:off x="3581400" y="76200"/>
            <a:ext cx="2895600" cy="288925"/>
          </a:xfrm>
        </p:spPr>
        <p:txBody>
          <a:bodyPr/>
          <a:lstStyle/>
          <a:p>
            <a:endParaRPr lang="zh-CN" altLang="en-US"/>
          </a:p>
        </p:txBody>
      </p:sp>
      <p:sp>
        <p:nvSpPr>
          <p:cNvPr id="16" name="灯片编号占位符 15"/>
          <p:cNvSpPr>
            <a:spLocks noGrp="1"/>
          </p:cNvSpPr>
          <p:nvPr>
            <p:ph type="sldNum" sz="quarter" idx="12"/>
          </p:nvPr>
        </p:nvSpPr>
        <p:spPr>
          <a:xfrm>
            <a:off x="8229600" y="6473952"/>
            <a:ext cx="758952" cy="246888"/>
          </a:xfrm>
        </p:spPr>
        <p:txBody>
          <a:bodyPr/>
          <a:lstStyle/>
          <a:p>
            <a:fld id="{2D6B845E-172A-466A-9AD1-2D4B07EDDD2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9" name="日期占位符 18"/>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6" name="灯片编号占位符 15"/>
          <p:cNvSpPr>
            <a:spLocks noGrp="1"/>
          </p:cNvSpPr>
          <p:nvPr>
            <p:ph type="sldNum" sz="quarter" idx="12"/>
          </p:nvPr>
        </p:nvSpPr>
        <p:spPr/>
        <p:txBody>
          <a:bodyPr/>
          <a:lstStyle/>
          <a:p>
            <a:fld id="{2D6B845E-172A-466A-9AD1-2D4B07EDDD27}" type="slidenum">
              <a:rPr lang="zh-CN" altLang="en-US" smtClean="0"/>
              <a:t>‹#›</a:t>
            </a:fld>
            <a:endParaRPr lang="zh-CN" altLang="en-US"/>
          </a:p>
        </p:txBody>
      </p:sp>
      <p:sp>
        <p:nvSpPr>
          <p:cNvPr id="8" name="标题 7"/>
          <p:cNvSpPr>
            <a:spLocks noGrp="1"/>
          </p:cNvSpPr>
          <p:nvPr>
            <p:ph type="title"/>
          </p:nvPr>
        </p:nvSpPr>
        <p:spPr>
          <a:xfrm>
            <a:off x="180475" y="2947085"/>
            <a:ext cx="8686800" cy="1184825"/>
          </a:xfrm>
        </p:spPr>
        <p:txBody>
          <a:bodyPr rtlCol="0" anchor="t"/>
          <a:lstStyle>
            <a:lvl1pPr algn="r">
              <a:defRPr/>
            </a:lvl1pPr>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2D6B845E-172A-466A-9AD1-2D4B07EDDD2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9" name="标题 28"/>
          <p:cNvSpPr>
            <a:spLocks noGrp="1"/>
          </p:cNvSpPr>
          <p:nvPr>
            <p:ph type="title"/>
          </p:nvPr>
        </p:nvSpPr>
        <p:spPr>
          <a:xfrm>
            <a:off x="304800" y="5410200"/>
            <a:ext cx="8610600" cy="882650"/>
          </a:xfrm>
        </p:spPr>
        <p:txBody>
          <a:bodyPr anchor="ctr"/>
          <a:lstStyle>
            <a:lvl1pPr>
              <a:defRPr/>
            </a:lvl1p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229600" y="6477000"/>
            <a:ext cx="762000" cy="246888"/>
          </a:xfrm>
        </p:spPr>
        <p:txBody>
          <a:bodyPr/>
          <a:lstStyle/>
          <a:p>
            <a:fld id="{2D6B845E-172A-466A-9AD1-2D4B07EDDD27}" type="slidenum">
              <a:rPr lang="zh-CN" altLang="en-US" smtClean="0"/>
              <a:t>‹#›</a:t>
            </a:fld>
            <a:endParaRPr lang="zh-CN" altLang="en-US"/>
          </a:p>
        </p:txBody>
      </p:sp>
      <p:sp>
        <p:nvSpPr>
          <p:cNvPr id="11" name="直接连接符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21" name="页脚占位符 20"/>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6B845E-172A-466A-9AD1-2D4B07EDDD2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24" name="页脚占位符 23"/>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6B845E-172A-466A-9AD1-2D4B07EDDD2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直接连接符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标题 11"/>
          <p:cNvSpPr>
            <a:spLocks noGrp="1"/>
          </p:cNvSpPr>
          <p:nvPr>
            <p:ph type="title"/>
          </p:nvPr>
        </p:nvSpPr>
        <p:spPr>
          <a:xfrm>
            <a:off x="457200" y="5486400"/>
            <a:ext cx="8458200" cy="520700"/>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29" name="页脚占位符 28"/>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6B845E-172A-466A-9AD1-2D4B07EDDD2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CN" altLang="en-US" smtClean="0"/>
              <a:t>单击图标添加图片</a:t>
            </a:r>
            <a:endParaRPr kumimoji="0" lang="en-US" dirty="0"/>
          </a:p>
        </p:txBody>
      </p:sp>
      <p:sp>
        <p:nvSpPr>
          <p:cNvPr id="7" name="日期占位符 6"/>
          <p:cNvSpPr>
            <a:spLocks noGrp="1"/>
          </p:cNvSpPr>
          <p:nvPr>
            <p:ph type="dt" sz="half" idx="10"/>
          </p:nvPr>
        </p:nvSpPr>
        <p:spPr/>
        <p:txBody>
          <a:bodyPr/>
          <a:lstStyle/>
          <a:p>
            <a:fld id="{400253CF-9BDF-4CA3-AA8E-315E004217E9}"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2D6B845E-172A-466A-9AD1-2D4B07EDDD27}" type="slidenum">
              <a:rPr lang="zh-CN" altLang="en-US" smtClean="0"/>
              <a:t>‹#›</a:t>
            </a:fld>
            <a:endParaRPr lang="zh-CN" altLang="en-US"/>
          </a:p>
        </p:txBody>
      </p:sp>
      <p:sp>
        <p:nvSpPr>
          <p:cNvPr id="17" name="标题 16"/>
          <p:cNvSpPr>
            <a:spLocks noGrp="1"/>
          </p:cNvSpPr>
          <p:nvPr>
            <p:ph type="title"/>
          </p:nvPr>
        </p:nvSpPr>
        <p:spPr>
          <a:xfrm>
            <a:off x="381000" y="4993760"/>
            <a:ext cx="5867400" cy="522288"/>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本占位符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00253CF-9BDF-4CA3-AA8E-315E004217E9}" type="datetimeFigureOut">
              <a:rPr lang="zh-CN" altLang="en-US" smtClean="0"/>
              <a:t>2018/7/20</a:t>
            </a:fld>
            <a:endParaRPr lang="zh-CN" altLang="en-US"/>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D6B845E-172A-466A-9AD1-2D4B07EDDD27}" type="slidenum">
              <a:rPr lang="zh-CN" altLang="en-US" smtClean="0"/>
              <a:t>‹#›</a:t>
            </a:fld>
            <a:endParaRPr lang="zh-CN" altLang="en-US"/>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9" name="直接连接符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baike.baidu.com/item/%E4%BA%A7%E4%B8%9A%E7%BB%93%E6%9E%84/1118332" TargetMode="External"/><Relationship Id="rId2" Type="http://schemas.openxmlformats.org/officeDocument/2006/relationships/hyperlink" Target="https://baike.baidu.com/item/%E5%9F%8E%E9%95%87%E5%8C%96/7810544" TargetMode="Externa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oleObject" Target="../embeddings/Microsoft_Excel_97-2003____1.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photo.blog.sina.com.cn/showpic.html"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hyperlink" Target="http://baike.baidu.com/view/251383.htm" TargetMode="Externa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package" Target="../embeddings/Microsoft_Word___1.docx"/></Relationships>
</file>

<file path=ppt/slides/_rels/slide2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0.png"/><Relationship Id="rId4" Type="http://schemas.openxmlformats.org/officeDocument/2006/relationships/image" Target="../media/image29.emf"/></Relationships>
</file>

<file path=ppt/slides/_rels/slide2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baike.baidu.com/item/%E7%A4%BE%E4%BC%9A%E7%BB%8F%E6%B5%8E%E8%B5%84%E6%BA%90" TargetMode="External"/><Relationship Id="rId2" Type="http://schemas.openxmlformats.org/officeDocument/2006/relationships/hyperlink" Target="https://www.baidu.com/s?wd=%E7%A4%BE%E4%BC%9A%E4%B8%BB%E4%B9%89%E7%8E%B0%E4%BB%A3%E5%8C%96%E5%BB%BA%E8%AE%BE&amp;tn=SE_PcZhidaonwhc_ngpagmjz&amp;rsv_dl=gh_pc_zhidao" TargetMode="External"/><Relationship Id="rId1" Type="http://schemas.openxmlformats.org/officeDocument/2006/relationships/slideLayout" Target="../slideLayouts/slideLayout7.xml"/><Relationship Id="rId4" Type="http://schemas.openxmlformats.org/officeDocument/2006/relationships/hyperlink" Target="https://baike.baidu.com/item/%E4%B8%AD%E5%9B%BD%E5%86%9C%E6%B0%9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s://www.baidu.com/s?wd=%E3%80%8A%E5%86%8D%E8%AE%BA%E9%97%AE%E9%A2%98%E4%B8%8E%E4%B8%BB%E4%B9%89%E3%80%8B&amp;tn=SE_PcZhidaonwhc_ngpagmjz&amp;rsv_dl=gh_pc_zhidao" TargetMode="External"/><Relationship Id="rId3" Type="http://schemas.openxmlformats.org/officeDocument/2006/relationships/hyperlink" Target="https://www.baidu.com/s?wd=%E8%B5%84%E4%BA%A7%E9%98%B6%E7%BA%A7%E6%94%B9%E8%89%AF%E6%B4%BE&amp;tn=SE_PcZhidaonwhc_ngpagmjz&amp;rsv_dl=gh_pc_zhidao" TargetMode="External"/><Relationship Id="rId7" Type="http://schemas.openxmlformats.org/officeDocument/2006/relationships/hyperlink" Target="https://www.baidu.com/s?wd=%E6%9D%8E%E5%A4%A7%E9%92%8A&amp;tn=SE_PcZhidaonwhc_ngpagmjz&amp;rsv_dl=gh_pc_zhidao" TargetMode="External"/><Relationship Id="rId2" Type="http://schemas.openxmlformats.org/officeDocument/2006/relationships/hyperlink" Target="https://www.baidu.com/s?wd=%E4%BA%94%E5%9B%9B%E8%BF%90%E5%8A%A8&amp;tn=SE_PcZhidaonwhc_ngpagmjz&amp;rsv_dl=gh_pc_zhidao" TargetMode="External"/><Relationship Id="rId1" Type="http://schemas.openxmlformats.org/officeDocument/2006/relationships/slideLayout" Target="../slideLayouts/slideLayout7.xml"/><Relationship Id="rId6" Type="http://schemas.openxmlformats.org/officeDocument/2006/relationships/hyperlink" Target="https://www.baidu.com/s?wd=%E9%A9%AC%E5%85%8B%E6%80%9D%E4%B8%BB%E4%B9%89%E5%9C%A8%E4%B8%AD%E5%9B%BD%E7%9A%84%E4%BC%A0%E6%92%AD&amp;tn=SE_PcZhidaonwhc_ngpagmjz&amp;rsv_dl=gh_pc_zhidao" TargetMode="External"/><Relationship Id="rId11" Type="http://schemas.openxmlformats.org/officeDocument/2006/relationships/hyperlink" Target="https://www.baidu.com/s?wd=%E7%A7%91%E5%AD%A6%E7%A4%BE%E4%BC%9A%E4%B8%BB%E4%B9%89&amp;tn=SE_PcZhidaonwhc_ngpagmjz&amp;rsv_dl=gh_pc_zhidao" TargetMode="External"/><Relationship Id="rId5" Type="http://schemas.openxmlformats.org/officeDocument/2006/relationships/hyperlink" Target="https://www.baidu.com/s?wd=%E3%80%8A%E5%A4%9A%E7%A0%94%E7%A9%B6%E4%BA%9B%E9%97%AE%E9%A2%98%EF%BC%8C%E5%B0%91%E8%B0%88%E4%BA%9B%E4%B8%BB%E4%B9%89%E3%80%8B&amp;tn=SE_PcZhidaonwhc_ngpagmjz&amp;rsv_dl=gh_pc_zhidao" TargetMode="External"/><Relationship Id="rId10" Type="http://schemas.openxmlformats.org/officeDocument/2006/relationships/hyperlink" Target="https://www.baidu.com/s?wd=%E6%94%B9%E8%89%AF%E4%B8%BB%E4%B9%89&amp;tn=SE_PcZhidaonwhc_ngpagmjz&amp;rsv_dl=gh_pc_zhidao" TargetMode="External"/><Relationship Id="rId4" Type="http://schemas.openxmlformats.org/officeDocument/2006/relationships/hyperlink" Target="https://www.baidu.com/s?wd=%E8%83%A1%E9%80%82&amp;tn=SE_PcZhidaonwhc_ngpagmjz&amp;rsv_dl=gh_pc_zhidao" TargetMode="External"/><Relationship Id="rId9" Type="http://schemas.openxmlformats.org/officeDocument/2006/relationships/hyperlink" Target="https://www.baidu.com/s?wd=%E7%BB%9F%E4%B8%80%E6%88%98%E7%BA%BF&amp;tn=SE_PcZhidaonwhc_ngpagmjz&amp;rsv_dl=gh_pc_zhidao"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baike.baidu.com/item/%E8%B5%84%E6%9C%AC%E4%B8%BB%E4%B9%89" TargetMode="External"/><Relationship Id="rId2" Type="http://schemas.openxmlformats.org/officeDocument/2006/relationships/hyperlink" Target="https://baike.baidu.com/item/%E5%B0%81%E5%BB%BA%E4%B8%BB%E4%B9%89" TargetMode="External"/><Relationship Id="rId1" Type="http://schemas.openxmlformats.org/officeDocument/2006/relationships/slideLayout" Target="../slideLayouts/slideLayout7.xml"/><Relationship Id="rId6" Type="http://schemas.openxmlformats.org/officeDocument/2006/relationships/hyperlink" Target="https://baike.baidu.com/item/%E6%B3%95%E5%9B%BD%E5%A4%A7%E9%9D%A9%E5%91%BD" TargetMode="External"/><Relationship Id="rId5" Type="http://schemas.openxmlformats.org/officeDocument/2006/relationships/hyperlink" Target="https://baike.baidu.com/item/%E8%92%99%E6%98%A7%E4%B8%BB%E4%B9%89" TargetMode="External"/><Relationship Id="rId4" Type="http://schemas.openxmlformats.org/officeDocument/2006/relationships/hyperlink" Target="https://baike.baidu.com/item/%E5%B0%81%E5%BB%BA%E4%B8%93%E5%88%B6%E4%B8%BB%E4%B9%89"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www.baidu.com/link?url=9dbWAxMtGSWTjIAsgx9IUctk0gMPXGejbtCWlzYF-jTxUY8E4L7LYf3s4S6r1chpJkBq_guChVE3ai2_OEuAP6evuW-1-BMCsrdkWcKGQJu"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a:spLocks/>
          </p:cNvSpPr>
          <p:nvPr/>
        </p:nvSpPr>
        <p:spPr>
          <a:xfrm>
            <a:off x="323528" y="2204864"/>
            <a:ext cx="7704856" cy="1036638"/>
          </a:xfrm>
          <a:prstGeom prst="rect">
            <a:avLst/>
          </a:prstGeom>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8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黑体" pitchFamily="49" charset="-122"/>
                <a:ea typeface="黑体" pitchFamily="49" charset="-122"/>
              </a:rPr>
              <a:t>2019</a:t>
            </a:r>
            <a:r>
              <a:rPr lang="zh-CN" altLang="en-US" sz="8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黑体" pitchFamily="49" charset="-122"/>
                <a:ea typeface="黑体" pitchFamily="49" charset="-122"/>
              </a:rPr>
              <a:t>年一轮高效</a:t>
            </a:r>
            <a:r>
              <a:rPr lang="en-US" altLang="zh-CN" sz="8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黑体" pitchFamily="49" charset="-122"/>
                <a:ea typeface="黑体" pitchFamily="49" charset="-122"/>
              </a:rPr>
              <a:t/>
            </a:r>
            <a:br>
              <a:rPr lang="en-US" altLang="zh-CN" sz="8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黑体" pitchFamily="49" charset="-122"/>
                <a:ea typeface="黑体" pitchFamily="49" charset="-122"/>
              </a:rPr>
            </a:br>
            <a:r>
              <a:rPr lang="zh-CN" altLang="en-US" sz="8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黑体" pitchFamily="49" charset="-122"/>
                <a:ea typeface="黑体" pitchFamily="49" charset="-122"/>
              </a:rPr>
              <a:t>复习策略</a:t>
            </a:r>
            <a:endParaRPr lang="zh-CN" altLang="en-US" sz="8000" b="1" dirty="0">
              <a:solidFill>
                <a:srgbClr val="FF0000"/>
              </a:solidFill>
            </a:endParaRPr>
          </a:p>
        </p:txBody>
      </p:sp>
      <p:sp>
        <p:nvSpPr>
          <p:cNvPr id="3" name="副标题 3"/>
          <p:cNvSpPr txBox="1">
            <a:spLocks/>
          </p:cNvSpPr>
          <p:nvPr/>
        </p:nvSpPr>
        <p:spPr>
          <a:xfrm>
            <a:off x="1619672" y="4953768"/>
            <a:ext cx="6840760" cy="550863"/>
          </a:xfrm>
          <a:prstGeom prst="rect">
            <a:avLst/>
          </a:prstGeom>
          <a:ex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charset="0"/>
              <a:buNone/>
              <a:defRPr/>
            </a:pPr>
            <a:r>
              <a:rPr lang="zh-CN" altLang="en-US" sz="4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人大附中朝阳学校     </a:t>
            </a:r>
            <a:r>
              <a:rPr lang="zh-CN" altLang="en-US" sz="4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殷</a:t>
            </a:r>
            <a:r>
              <a:rPr lang="zh-CN" altLang="en-US" sz="4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军</a:t>
            </a:r>
          </a:p>
          <a:p>
            <a:pPr marL="0" indent="0" algn="r">
              <a:buFont typeface="Arial" charset="0"/>
              <a:buNone/>
              <a:defRPr/>
            </a:pPr>
            <a:endParaRPr lang="zh-CN" altLang="en-US" sz="1800" dirty="0"/>
          </a:p>
        </p:txBody>
      </p:sp>
    </p:spTree>
    <p:extLst>
      <p:ext uri="{BB962C8B-B14F-4D97-AF65-F5344CB8AC3E}">
        <p14:creationId xmlns:p14="http://schemas.microsoft.com/office/powerpoint/2010/main" val="4218951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548680"/>
            <a:ext cx="8424936" cy="5016758"/>
          </a:xfrm>
          <a:prstGeom prst="rect">
            <a:avLst/>
          </a:prstGeom>
        </p:spPr>
        <p:txBody>
          <a:bodyPr wrap="square">
            <a:spAutoFit/>
          </a:bodyPr>
          <a:lstStyle/>
          <a:p>
            <a:r>
              <a:rPr lang="zh-CN" altLang="zh-CN" sz="3200" b="1" dirty="0"/>
              <a:t>如文综Ⅱ卷第</a:t>
            </a:r>
            <a:r>
              <a:rPr lang="en-US" altLang="zh-CN" sz="3200" b="1" dirty="0"/>
              <a:t>42</a:t>
            </a:r>
            <a:r>
              <a:rPr lang="zh-CN" altLang="zh-CN" sz="3200" b="1" dirty="0"/>
              <a:t>题讲述了近代著名洋务企业汉阳铁厂的建立、投产过程，反映出近代中华民族所遭遇的艰难曲折和中国人民的伟大奋斗精神，激励考生为实现民族复兴不断开拓进取。又如文综Ⅱ卷第</a:t>
            </a:r>
            <a:r>
              <a:rPr lang="en-US" altLang="zh-CN" sz="3200" b="1" dirty="0"/>
              <a:t>27</a:t>
            </a:r>
            <a:r>
              <a:rPr lang="zh-CN" altLang="zh-CN" sz="3200" b="1" dirty="0"/>
              <a:t>题呈现了传统戏曲昆曲的精美与雅致，Ⅲ卷第</a:t>
            </a:r>
            <a:r>
              <a:rPr lang="en-US" altLang="zh-CN" sz="3200" b="1" dirty="0"/>
              <a:t>26</a:t>
            </a:r>
            <a:r>
              <a:rPr lang="zh-CN" altLang="zh-CN" sz="3200" b="1" dirty="0"/>
              <a:t>题叙述了我国古代药学的发展脉络，具体考查了考生对传统文化的理解及认识能力。</a:t>
            </a:r>
          </a:p>
          <a:p>
            <a:r>
              <a:rPr lang="en-US" altLang="zh-CN" sz="3200" b="1" dirty="0"/>
              <a:t/>
            </a:r>
            <a:br>
              <a:rPr lang="en-US" altLang="zh-CN" sz="3200" b="1" dirty="0"/>
            </a:br>
            <a:endParaRPr lang="zh-CN" altLang="zh-CN" sz="3200" b="1" dirty="0"/>
          </a:p>
        </p:txBody>
      </p:sp>
    </p:spTree>
    <p:extLst>
      <p:ext uri="{BB962C8B-B14F-4D97-AF65-F5344CB8AC3E}">
        <p14:creationId xmlns:p14="http://schemas.microsoft.com/office/powerpoint/2010/main" val="393134395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矩形 1"/>
          <p:cNvSpPr>
            <a:spLocks noChangeArrowheads="1"/>
          </p:cNvSpPr>
          <p:nvPr/>
        </p:nvSpPr>
        <p:spPr bwMode="auto">
          <a:xfrm>
            <a:off x="428626" y="500989"/>
            <a:ext cx="82804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dirty="0"/>
              <a:t>　　高考历史科目注重考查考生的材料分析能力和历史知识整合能力，因此考生应强化对主干知识点的理解，构建合理的知识框架体系。近年来，高考历史命题的纯知识性考查可谓少之又少，考生只要能够正确理解核心主干知识，准确把握关键历史概念，合理认识重大历史现象，无需大量死记硬背即可应对高考历史考试要求。此次高考历史考纲修订删除</a:t>
            </a:r>
            <a:r>
              <a:rPr lang="en-US" altLang="zh-CN" sz="2800" b="1" dirty="0"/>
              <a:t>3</a:t>
            </a:r>
            <a:r>
              <a:rPr lang="zh-CN" altLang="zh-CN" sz="2800" b="1" dirty="0"/>
              <a:t>个选考版块，其目的就在于希望考生集中精力强化核心知识的复习。因此，在备考时首先要做到对照考纲，立足基础，对主干知识和核心概念深层理解和准确掌握，形成清晰的纵横网状知识体系，前后兼顾，温故知新，举一反三，用有限的主干知识来应对无限的命题可能。</a:t>
            </a:r>
          </a:p>
        </p:txBody>
      </p:sp>
    </p:spTree>
    <p:extLst>
      <p:ext uri="{BB962C8B-B14F-4D97-AF65-F5344CB8AC3E}">
        <p14:creationId xmlns:p14="http://schemas.microsoft.com/office/powerpoint/2010/main" val="14116665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0" y="274638"/>
          <a:ext cx="8893176" cy="6035673"/>
        </p:xfrm>
        <a:graphic>
          <a:graphicData uri="http://schemas.openxmlformats.org/drawingml/2006/table">
            <a:tbl>
              <a:tblPr/>
              <a:tblGrid>
                <a:gridCol w="560201"/>
                <a:gridCol w="1663093"/>
                <a:gridCol w="2742062"/>
                <a:gridCol w="1827070"/>
                <a:gridCol w="2100750"/>
              </a:tblGrid>
              <a:tr h="548698">
                <a:tc>
                  <a:txBody>
                    <a:bodyPr/>
                    <a:lstStyle/>
                    <a:p>
                      <a:pPr algn="just">
                        <a:lnSpc>
                          <a:spcPct val="200000"/>
                        </a:lnSpc>
                        <a:spcAft>
                          <a:spcPts val="0"/>
                        </a:spcAft>
                      </a:pPr>
                      <a:r>
                        <a:rPr lang="zh-CN" sz="1800" b="1" kern="100" dirty="0">
                          <a:latin typeface="Calibri"/>
                          <a:ea typeface="宋体"/>
                          <a:cs typeface="Times New Roman"/>
                        </a:rPr>
                        <a:t>题号</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a:ea typeface="宋体"/>
                          <a:cs typeface="Times New Roman"/>
                        </a:rPr>
                        <a:t>2014</a:t>
                      </a:r>
                      <a:r>
                        <a:rPr lang="zh-CN" sz="1800" b="1" kern="100">
                          <a:latin typeface="Calibri"/>
                          <a:ea typeface="宋体"/>
                          <a:cs typeface="Times New Roman"/>
                        </a:rPr>
                        <a:t>年</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a:ea typeface="宋体"/>
                          <a:cs typeface="Times New Roman"/>
                        </a:rPr>
                        <a:t>2015</a:t>
                      </a:r>
                      <a:r>
                        <a:rPr lang="zh-CN" sz="1800" b="1" kern="100">
                          <a:latin typeface="Calibri"/>
                          <a:ea typeface="宋体"/>
                          <a:cs typeface="Times New Roman"/>
                        </a:rPr>
                        <a:t>年</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a:ea typeface="宋体"/>
                          <a:cs typeface="Times New Roman"/>
                        </a:rPr>
                        <a:t>2016</a:t>
                      </a:r>
                      <a:r>
                        <a:rPr lang="zh-CN" sz="1800" b="1" kern="100" dirty="0">
                          <a:latin typeface="Calibri"/>
                          <a:ea typeface="宋体"/>
                          <a:cs typeface="Times New Roman"/>
                        </a:rPr>
                        <a:t>年</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altLang="zh-CN" sz="1800" b="1" kern="100" dirty="0" smtClean="0">
                          <a:latin typeface="Calibri"/>
                          <a:ea typeface="宋体"/>
                          <a:cs typeface="Times New Roman"/>
                        </a:rPr>
                        <a:t>2017</a:t>
                      </a:r>
                      <a:r>
                        <a:rPr lang="zh-CN" altLang="en-US" sz="1800" b="1" kern="100" dirty="0" smtClean="0">
                          <a:latin typeface="Calibri"/>
                          <a:ea typeface="宋体"/>
                          <a:cs typeface="Times New Roman"/>
                        </a:rPr>
                        <a:t>年</a:t>
                      </a:r>
                      <a:endParaRPr lang="zh-CN" sz="1800" b="1" kern="100" dirty="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395">
                <a:tc>
                  <a:txBody>
                    <a:bodyPr/>
                    <a:lstStyle/>
                    <a:p>
                      <a:pPr algn="just">
                        <a:lnSpc>
                          <a:spcPct val="200000"/>
                        </a:lnSpc>
                        <a:spcAft>
                          <a:spcPts val="0"/>
                        </a:spcAft>
                      </a:pPr>
                      <a:r>
                        <a:rPr lang="en-US" sz="1800" b="1" kern="100" dirty="0">
                          <a:latin typeface="Calibri"/>
                          <a:ea typeface="宋体"/>
                          <a:cs typeface="Times New Roman"/>
                        </a:rPr>
                        <a:t>24</a:t>
                      </a:r>
                      <a:endParaRPr lang="zh-CN" sz="1800" b="1" kern="100" dirty="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周统治中心—官方语言</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古代传统文化—儒学成正统—儒学政治主张</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儒学及其发展—汉代儒学</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分封制的内容以及影响</a:t>
                      </a:r>
                      <a:endParaRPr lang="zh-CN" sz="1800" b="1" kern="100" dirty="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395">
                <a:tc>
                  <a:txBody>
                    <a:bodyPr/>
                    <a:lstStyle/>
                    <a:p>
                      <a:pPr algn="just">
                        <a:lnSpc>
                          <a:spcPct val="200000"/>
                        </a:lnSpc>
                        <a:spcAft>
                          <a:spcPts val="0"/>
                        </a:spcAft>
                      </a:pPr>
                      <a:r>
                        <a:rPr lang="en-US" sz="1800" b="1" kern="100" dirty="0">
                          <a:latin typeface="Calibri"/>
                          <a:ea typeface="宋体"/>
                          <a:cs typeface="Times New Roman"/>
                        </a:rPr>
                        <a:t>25</a:t>
                      </a:r>
                      <a:endParaRPr lang="zh-CN" sz="1800" b="1" kern="100" dirty="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儒家伦理</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古代政治制度—地方吏治</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汉代—田庄发展</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西汉郡国并行制及其影响</a:t>
                      </a:r>
                      <a:endParaRPr lang="zh-CN" sz="1800" b="1" kern="100" dirty="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395">
                <a:tc>
                  <a:txBody>
                    <a:bodyPr/>
                    <a:lstStyle/>
                    <a:p>
                      <a:pPr algn="just">
                        <a:lnSpc>
                          <a:spcPct val="200000"/>
                        </a:lnSpc>
                        <a:spcAft>
                          <a:spcPts val="0"/>
                        </a:spcAft>
                      </a:pPr>
                      <a:r>
                        <a:rPr lang="en-US" sz="1800" b="1" kern="100">
                          <a:latin typeface="Calibri"/>
                          <a:ea typeface="宋体"/>
                          <a:cs typeface="Times New Roman"/>
                        </a:rPr>
                        <a:t>26</a:t>
                      </a:r>
                      <a:endParaRPr lang="zh-CN" sz="1800" b="1" kern="10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a:ea typeface="宋体"/>
                          <a:cs typeface="Times New Roman"/>
                        </a:rPr>
                        <a:t>古代经济—货币</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古代经济—农耕方式—土地制度经济中心难移</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宋，史学</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史学素养（唐军作战失败）</a:t>
                      </a:r>
                      <a:endParaRPr lang="zh-CN" sz="1800" b="1" kern="100" dirty="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395">
                <a:tc>
                  <a:txBody>
                    <a:bodyPr/>
                    <a:lstStyle/>
                    <a:p>
                      <a:pPr algn="just">
                        <a:lnSpc>
                          <a:spcPct val="200000"/>
                        </a:lnSpc>
                        <a:spcAft>
                          <a:spcPts val="0"/>
                        </a:spcAft>
                      </a:pPr>
                      <a:r>
                        <a:rPr lang="en-US" sz="1800" b="1" kern="100">
                          <a:latin typeface="Calibri"/>
                          <a:ea typeface="宋体"/>
                          <a:cs typeface="Times New Roman"/>
                        </a:rPr>
                        <a:t>27</a:t>
                      </a:r>
                      <a:endParaRPr lang="zh-CN" sz="1800" b="1" kern="10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a:ea typeface="宋体"/>
                          <a:cs typeface="Times New Roman"/>
                        </a:rPr>
                        <a:t>古代政治—明内阁</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a:ea typeface="宋体"/>
                          <a:cs typeface="Times New Roman"/>
                        </a:rPr>
                        <a:t>古代经济—商业发展—区域经济交流</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明—地方行政管理</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明朝经济发展及其影响</a:t>
                      </a:r>
                      <a:endParaRPr lang="zh-CN" sz="1800" b="1" kern="100" dirty="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395">
                <a:tc>
                  <a:txBody>
                    <a:bodyPr/>
                    <a:lstStyle/>
                    <a:p>
                      <a:pPr algn="just">
                        <a:lnSpc>
                          <a:spcPct val="200000"/>
                        </a:lnSpc>
                        <a:spcAft>
                          <a:spcPts val="0"/>
                        </a:spcAft>
                      </a:pPr>
                      <a:r>
                        <a:rPr lang="en-US" sz="1800" b="1" kern="100">
                          <a:latin typeface="Calibri"/>
                          <a:ea typeface="宋体"/>
                          <a:cs typeface="Times New Roman"/>
                        </a:rPr>
                        <a:t>28</a:t>
                      </a:r>
                      <a:endParaRPr lang="zh-CN" sz="1800" b="1" kern="10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a:ea typeface="宋体"/>
                          <a:cs typeface="Times New Roman"/>
                        </a:rPr>
                        <a:t>维新变法—变革衣服</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a:ea typeface="宋体"/>
                          <a:cs typeface="Times New Roman"/>
                        </a:rPr>
                        <a:t>近代经济结构变动与资本主义曲折发展—洋务运动</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smtClean="0">
                          <a:latin typeface="Calibri"/>
                          <a:ea typeface="宋体"/>
                          <a:cs typeface="Times New Roman"/>
                        </a:rPr>
                        <a:t>中国</a:t>
                      </a:r>
                      <a:r>
                        <a:rPr lang="zh-CN" sz="1800" b="1" kern="100" dirty="0">
                          <a:latin typeface="Calibri"/>
                          <a:ea typeface="宋体"/>
                          <a:cs typeface="Times New Roman"/>
                        </a:rPr>
                        <a:t>被卷入资本主义世界市场</a:t>
                      </a: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近代经济结构变动</a:t>
                      </a:r>
                      <a:r>
                        <a:rPr lang="en-US" altLang="zh-CN" sz="1800" b="1" kern="100" dirty="0" smtClean="0">
                          <a:latin typeface="Calibri"/>
                          <a:ea typeface="宋体"/>
                          <a:cs typeface="Times New Roman"/>
                        </a:rPr>
                        <a:t>---</a:t>
                      </a:r>
                      <a:r>
                        <a:rPr lang="zh-CN" altLang="en-US" sz="1800" b="1" kern="100" dirty="0" smtClean="0">
                          <a:latin typeface="Calibri"/>
                          <a:ea typeface="宋体"/>
                          <a:cs typeface="Times New Roman"/>
                        </a:rPr>
                        <a:t>洋务运动</a:t>
                      </a:r>
                      <a:endParaRPr lang="zh-CN" sz="1800" b="1" kern="100" dirty="0">
                        <a:latin typeface="Calibri"/>
                        <a:ea typeface="宋体"/>
                        <a:cs typeface="Times New Roman"/>
                      </a:endParaRPr>
                    </a:p>
                  </a:txBody>
                  <a:tcPr marL="43546" marR="43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97825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95288" y="188913"/>
          <a:ext cx="8353425" cy="6035674"/>
        </p:xfrm>
        <a:graphic>
          <a:graphicData uri="http://schemas.openxmlformats.org/drawingml/2006/table">
            <a:tbl>
              <a:tblPr/>
              <a:tblGrid>
                <a:gridCol w="570985"/>
                <a:gridCol w="2092718"/>
                <a:gridCol w="1918938"/>
                <a:gridCol w="1885392"/>
                <a:gridCol w="1885392"/>
              </a:tblGrid>
              <a:tr h="1097395">
                <a:tc>
                  <a:txBody>
                    <a:bodyPr/>
                    <a:lstStyle/>
                    <a:p>
                      <a:pPr algn="just">
                        <a:lnSpc>
                          <a:spcPct val="200000"/>
                        </a:lnSpc>
                        <a:spcAft>
                          <a:spcPts val="0"/>
                        </a:spcAft>
                      </a:pPr>
                      <a:r>
                        <a:rPr lang="zh-CN" sz="1800" b="1" kern="100" dirty="0">
                          <a:latin typeface="Calibri"/>
                          <a:ea typeface="宋体"/>
                          <a:cs typeface="Times New Roman"/>
                        </a:rPr>
                        <a:t>题号</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a:ea typeface="宋体"/>
                          <a:cs typeface="Times New Roman"/>
                        </a:rPr>
                        <a:t>2014</a:t>
                      </a:r>
                      <a:r>
                        <a:rPr lang="zh-CN" sz="1800" b="1" kern="100" dirty="0">
                          <a:latin typeface="Calibri"/>
                          <a:ea typeface="宋体"/>
                          <a:cs typeface="Times New Roman"/>
                        </a:rPr>
                        <a:t>年</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a:ea typeface="宋体"/>
                          <a:cs typeface="Times New Roman"/>
                        </a:rPr>
                        <a:t>2015</a:t>
                      </a:r>
                      <a:r>
                        <a:rPr lang="zh-CN" sz="1800" b="1" kern="100">
                          <a:latin typeface="Calibri"/>
                          <a:ea typeface="宋体"/>
                          <a:cs typeface="Times New Roman"/>
                        </a:rPr>
                        <a:t>年</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a:ea typeface="宋体"/>
                          <a:cs typeface="Times New Roman"/>
                        </a:rPr>
                        <a:t>2016</a:t>
                      </a:r>
                      <a:r>
                        <a:rPr lang="zh-CN" sz="1800" b="1" kern="100" dirty="0">
                          <a:latin typeface="Calibri"/>
                          <a:ea typeface="宋体"/>
                          <a:cs typeface="Times New Roman"/>
                        </a:rPr>
                        <a:t>年</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altLang="zh-CN" sz="1800" b="1" kern="100" dirty="0" smtClean="0">
                          <a:latin typeface="Calibri"/>
                          <a:ea typeface="宋体"/>
                          <a:cs typeface="Times New Roman"/>
                        </a:rPr>
                        <a:t>2017</a:t>
                      </a:r>
                      <a:r>
                        <a:rPr lang="zh-CN" altLang="en-US" sz="1800" b="1" kern="100" dirty="0" smtClean="0">
                          <a:latin typeface="Calibri"/>
                          <a:ea typeface="宋体"/>
                          <a:cs typeface="Times New Roman"/>
                        </a:rPr>
                        <a:t>年</a:t>
                      </a:r>
                      <a:endParaRPr lang="zh-CN" sz="1800" b="1" kern="100" dirty="0">
                        <a:latin typeface="Calibri"/>
                        <a:ea typeface="宋体"/>
                        <a:cs typeface="Times New Roman"/>
                      </a:endParaRP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093">
                <a:tc>
                  <a:txBody>
                    <a:bodyPr/>
                    <a:lstStyle/>
                    <a:p>
                      <a:pPr algn="just">
                        <a:lnSpc>
                          <a:spcPct val="200000"/>
                        </a:lnSpc>
                        <a:spcAft>
                          <a:spcPts val="0"/>
                        </a:spcAft>
                      </a:pPr>
                      <a:r>
                        <a:rPr lang="en-US" sz="1800" b="1" kern="100">
                          <a:latin typeface="Calibri"/>
                          <a:ea typeface="宋体"/>
                          <a:cs typeface="Times New Roman"/>
                        </a:rPr>
                        <a:t>29</a:t>
                      </a:r>
                      <a:endParaRPr lang="zh-CN" sz="1800" b="1" kern="100">
                        <a:latin typeface="Calibri"/>
                        <a:ea typeface="宋体"/>
                        <a:cs typeface="Times New Roman"/>
                      </a:endParaRP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近代民主思想成潮流（主义流行）</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近代思想解放潮流—维新思想—康有为思想</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洋务运动—近代化</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近代留日学生区域分布不平衡</a:t>
                      </a:r>
                      <a:endParaRPr lang="zh-CN" sz="1800" b="1" kern="100" dirty="0">
                        <a:latin typeface="Calibri"/>
                        <a:ea typeface="宋体"/>
                        <a:cs typeface="Times New Roman"/>
                      </a:endParaRP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093">
                <a:tc>
                  <a:txBody>
                    <a:bodyPr/>
                    <a:lstStyle/>
                    <a:p>
                      <a:pPr algn="just">
                        <a:lnSpc>
                          <a:spcPct val="200000"/>
                        </a:lnSpc>
                        <a:spcAft>
                          <a:spcPts val="0"/>
                        </a:spcAft>
                      </a:pPr>
                      <a:r>
                        <a:rPr lang="en-US" sz="1800" b="1" kern="100">
                          <a:latin typeface="Calibri"/>
                          <a:ea typeface="宋体"/>
                          <a:cs typeface="Times New Roman"/>
                        </a:rPr>
                        <a:t>30</a:t>
                      </a:r>
                      <a:endParaRPr lang="zh-CN" sz="1800" b="1" kern="100">
                        <a:latin typeface="Calibri"/>
                        <a:ea typeface="宋体"/>
                        <a:cs typeface="Times New Roman"/>
                      </a:endParaRP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a:ea typeface="宋体"/>
                          <a:cs typeface="Times New Roman"/>
                        </a:rPr>
                        <a:t>抗日（</a:t>
                      </a:r>
                      <a:r>
                        <a:rPr lang="en-US" sz="1800" b="1" kern="100">
                          <a:latin typeface="Calibri"/>
                          <a:ea typeface="宋体"/>
                          <a:cs typeface="Times New Roman"/>
                        </a:rPr>
                        <a:t>1932</a:t>
                      </a:r>
                      <a:r>
                        <a:rPr lang="zh-CN" sz="1800" b="1" kern="100">
                          <a:latin typeface="Calibri"/>
                          <a:ea typeface="宋体"/>
                          <a:cs typeface="Times New Roman"/>
                        </a:rPr>
                        <a:t>）—争取各国对华同情帮助</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侵华日军罪行—日军经济侵略</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抗战时期—国共关系</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抗日民族统一战线的发展与巩固</a:t>
                      </a:r>
                      <a:endParaRPr lang="zh-CN" sz="1800" b="1" kern="100" dirty="0">
                        <a:latin typeface="Calibri"/>
                        <a:ea typeface="宋体"/>
                        <a:cs typeface="Times New Roman"/>
                      </a:endParaRP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093">
                <a:tc>
                  <a:txBody>
                    <a:bodyPr/>
                    <a:lstStyle/>
                    <a:p>
                      <a:pPr algn="just">
                        <a:lnSpc>
                          <a:spcPct val="200000"/>
                        </a:lnSpc>
                        <a:spcAft>
                          <a:spcPts val="0"/>
                        </a:spcAft>
                      </a:pPr>
                      <a:r>
                        <a:rPr lang="en-US" sz="1800" b="1" kern="100">
                          <a:latin typeface="Calibri"/>
                          <a:ea typeface="宋体"/>
                          <a:cs typeface="Times New Roman"/>
                        </a:rPr>
                        <a:t>31</a:t>
                      </a:r>
                      <a:endParaRPr lang="zh-CN" sz="1800" b="1" kern="100">
                        <a:latin typeface="Calibri"/>
                        <a:ea typeface="宋体"/>
                        <a:cs typeface="Times New Roman"/>
                      </a:endParaRP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a:ea typeface="宋体"/>
                          <a:cs typeface="Times New Roman"/>
                        </a:rPr>
                        <a:t>50</a:t>
                      </a:r>
                      <a:r>
                        <a:rPr lang="zh-CN" sz="1800" b="1" kern="100">
                          <a:latin typeface="Calibri"/>
                          <a:ea typeface="宋体"/>
                          <a:cs typeface="Times New Roman"/>
                        </a:rPr>
                        <a:t>年代计划体制</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a:ea typeface="宋体"/>
                          <a:cs typeface="Times New Roman"/>
                        </a:rPr>
                        <a:t>50</a:t>
                      </a:r>
                      <a:r>
                        <a:rPr lang="zh-CN" sz="1800" b="1" kern="100" dirty="0">
                          <a:latin typeface="Calibri"/>
                          <a:ea typeface="宋体"/>
                          <a:cs typeface="Times New Roman"/>
                        </a:rPr>
                        <a:t>—</a:t>
                      </a:r>
                      <a:r>
                        <a:rPr lang="en-US" sz="1800" b="1" kern="100" dirty="0">
                          <a:latin typeface="Calibri"/>
                          <a:ea typeface="宋体"/>
                          <a:cs typeface="Times New Roman"/>
                        </a:rPr>
                        <a:t>70</a:t>
                      </a:r>
                      <a:r>
                        <a:rPr lang="zh-CN" sz="1800" b="1" kern="100" dirty="0">
                          <a:latin typeface="Calibri"/>
                          <a:ea typeface="宋体"/>
                          <a:cs typeface="Times New Roman"/>
                        </a:rPr>
                        <a:t>年代探索—文化对经济的适应与调整</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新中国</a:t>
                      </a:r>
                      <a:r>
                        <a:rPr lang="en-US" sz="1800" b="1" kern="100" dirty="0">
                          <a:latin typeface="Calibri"/>
                          <a:ea typeface="宋体"/>
                          <a:cs typeface="Times New Roman"/>
                        </a:rPr>
                        <a:t>60</a:t>
                      </a:r>
                      <a:r>
                        <a:rPr lang="zh-CN" sz="1800" b="1" kern="100" dirty="0">
                          <a:latin typeface="Calibri"/>
                          <a:ea typeface="宋体"/>
                          <a:cs typeface="Times New Roman"/>
                        </a:rPr>
                        <a:t>年代经济与外交</a:t>
                      </a: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社会主义市场经济（计划与市场相结合）</a:t>
                      </a:r>
                      <a:endParaRPr lang="zh-CN" sz="1800" b="1" kern="100" dirty="0">
                        <a:latin typeface="Calibri"/>
                        <a:ea typeface="宋体"/>
                        <a:cs typeface="Times New Roman"/>
                      </a:endParaRPr>
                    </a:p>
                  </a:txBody>
                  <a:tcPr marL="67737" marR="67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14411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9388" y="115888"/>
          <a:ext cx="8662987" cy="6199188"/>
        </p:xfrm>
        <a:graphic>
          <a:graphicData uri="http://schemas.openxmlformats.org/drawingml/2006/table">
            <a:tbl>
              <a:tblPr/>
              <a:tblGrid>
                <a:gridCol w="592144"/>
                <a:gridCol w="1517547"/>
                <a:gridCol w="2376470"/>
                <a:gridCol w="2221565"/>
                <a:gridCol w="1955261"/>
              </a:tblGrid>
              <a:tr h="548667">
                <a:tc>
                  <a:txBody>
                    <a:bodyPr/>
                    <a:lstStyle/>
                    <a:p>
                      <a:pPr algn="just">
                        <a:lnSpc>
                          <a:spcPct val="200000"/>
                        </a:lnSpc>
                        <a:spcAft>
                          <a:spcPts val="0"/>
                        </a:spcAft>
                      </a:pPr>
                      <a:r>
                        <a:rPr lang="zh-CN" sz="1800" b="1" kern="100" dirty="0">
                          <a:latin typeface="Calibri"/>
                          <a:ea typeface="宋体"/>
                          <a:cs typeface="Times New Roman"/>
                        </a:rPr>
                        <a:t>题号</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a:ea typeface="宋体"/>
                          <a:cs typeface="Times New Roman"/>
                        </a:rPr>
                        <a:t>2014</a:t>
                      </a:r>
                      <a:r>
                        <a:rPr lang="zh-CN" sz="1800" b="1" kern="100" dirty="0">
                          <a:latin typeface="Calibri"/>
                          <a:ea typeface="宋体"/>
                          <a:cs typeface="Times New Roman"/>
                        </a:rPr>
                        <a:t>年</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a:ea typeface="宋体"/>
                          <a:cs typeface="Times New Roman"/>
                        </a:rPr>
                        <a:t>2015</a:t>
                      </a:r>
                      <a:r>
                        <a:rPr lang="zh-CN" sz="1800" b="1" kern="100" dirty="0">
                          <a:latin typeface="Calibri"/>
                          <a:ea typeface="宋体"/>
                          <a:cs typeface="Times New Roman"/>
                        </a:rPr>
                        <a:t>年</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dirty="0">
                          <a:latin typeface="Calibri"/>
                          <a:ea typeface="宋体"/>
                          <a:cs typeface="Times New Roman"/>
                        </a:rPr>
                        <a:t>2016</a:t>
                      </a:r>
                      <a:r>
                        <a:rPr lang="zh-CN" sz="1800" b="1" kern="100" dirty="0">
                          <a:latin typeface="Calibri"/>
                          <a:ea typeface="宋体"/>
                          <a:cs typeface="Times New Roman"/>
                        </a:rPr>
                        <a:t>年</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altLang="zh-CN" sz="1800" b="1" kern="100" dirty="0" smtClean="0">
                          <a:latin typeface="Calibri"/>
                          <a:ea typeface="宋体"/>
                          <a:cs typeface="Times New Roman"/>
                        </a:rPr>
                        <a:t>2017</a:t>
                      </a:r>
                      <a:r>
                        <a:rPr lang="zh-CN" altLang="en-US" sz="1800" b="1" kern="100" dirty="0" smtClean="0">
                          <a:latin typeface="Calibri"/>
                          <a:ea typeface="宋体"/>
                          <a:cs typeface="Times New Roman"/>
                        </a:rPr>
                        <a:t>年</a:t>
                      </a:r>
                      <a:endParaRPr lang="zh-CN" sz="1800" b="1" kern="100" dirty="0">
                        <a:latin typeface="Calibri"/>
                        <a:ea typeface="宋体"/>
                        <a:cs typeface="Times New Roman"/>
                      </a:endParaRP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334">
                <a:tc>
                  <a:txBody>
                    <a:bodyPr/>
                    <a:lstStyle/>
                    <a:p>
                      <a:pPr algn="just">
                        <a:lnSpc>
                          <a:spcPct val="200000"/>
                        </a:lnSpc>
                        <a:spcAft>
                          <a:spcPts val="0"/>
                        </a:spcAft>
                      </a:pPr>
                      <a:r>
                        <a:rPr lang="en-US" sz="1800" b="1" kern="100">
                          <a:latin typeface="Calibri"/>
                          <a:ea typeface="宋体"/>
                          <a:cs typeface="Times New Roman"/>
                        </a:rPr>
                        <a:t>32</a:t>
                      </a:r>
                      <a:endParaRPr lang="zh-CN" sz="1800" b="1" kern="100">
                        <a:latin typeface="Calibri"/>
                        <a:ea typeface="宋体"/>
                        <a:cs typeface="Times New Roman"/>
                      </a:endParaRP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罗马法</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工业革命—东西方贸易扩大</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罗马法的深远影响</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古希腊人文主义</a:t>
                      </a:r>
                      <a:endParaRPr lang="zh-CN" sz="1800" b="1" kern="100" dirty="0">
                        <a:latin typeface="Calibri"/>
                        <a:ea typeface="宋体"/>
                        <a:cs typeface="Times New Roman"/>
                      </a:endParaRP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001">
                <a:tc>
                  <a:txBody>
                    <a:bodyPr/>
                    <a:lstStyle/>
                    <a:p>
                      <a:pPr algn="just">
                        <a:lnSpc>
                          <a:spcPct val="200000"/>
                        </a:lnSpc>
                        <a:spcAft>
                          <a:spcPts val="0"/>
                        </a:spcAft>
                      </a:pPr>
                      <a:r>
                        <a:rPr lang="en-US" sz="1800" b="1" kern="100">
                          <a:latin typeface="Calibri"/>
                          <a:ea typeface="宋体"/>
                          <a:cs typeface="Times New Roman"/>
                        </a:rPr>
                        <a:t>33</a:t>
                      </a:r>
                      <a:endParaRPr lang="zh-CN" sz="1800" b="1" kern="100">
                        <a:latin typeface="Calibri"/>
                        <a:ea typeface="宋体"/>
                        <a:cs typeface="Times New Roman"/>
                      </a:endParaRP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a:ea typeface="宋体"/>
                          <a:cs typeface="Times New Roman"/>
                        </a:rPr>
                        <a:t>工业革命—生产领域变化</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工业革命的意义和影响</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近代欧美资产阶级代议制—英国君主立宪制的完善</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工业革命英国贫富差距进一步拉大</a:t>
                      </a:r>
                    </a:p>
                    <a:p>
                      <a:pPr algn="just">
                        <a:lnSpc>
                          <a:spcPct val="200000"/>
                        </a:lnSpc>
                        <a:spcAft>
                          <a:spcPts val="0"/>
                        </a:spcAft>
                      </a:pPr>
                      <a:endParaRPr lang="zh-CN" sz="1800" b="1" kern="100" dirty="0">
                        <a:latin typeface="Calibri"/>
                        <a:ea typeface="宋体"/>
                        <a:cs typeface="Times New Roman"/>
                      </a:endParaRP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852">
                <a:tc>
                  <a:txBody>
                    <a:bodyPr/>
                    <a:lstStyle/>
                    <a:p>
                      <a:pPr algn="just">
                        <a:lnSpc>
                          <a:spcPct val="200000"/>
                        </a:lnSpc>
                        <a:spcAft>
                          <a:spcPts val="0"/>
                        </a:spcAft>
                      </a:pPr>
                      <a:r>
                        <a:rPr lang="en-US" sz="1800" b="1" kern="100">
                          <a:latin typeface="Calibri"/>
                          <a:ea typeface="宋体"/>
                          <a:cs typeface="Times New Roman"/>
                        </a:rPr>
                        <a:t>34</a:t>
                      </a:r>
                      <a:endParaRPr lang="zh-CN" sz="1800" b="1" kern="100">
                        <a:latin typeface="Calibri"/>
                        <a:ea typeface="宋体"/>
                        <a:cs typeface="Times New Roman"/>
                      </a:endParaRP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n-US" sz="1800" b="1" kern="100">
                          <a:latin typeface="Calibri"/>
                          <a:ea typeface="宋体"/>
                          <a:cs typeface="Times New Roman"/>
                        </a:rPr>
                        <a:t>30</a:t>
                      </a:r>
                      <a:r>
                        <a:rPr lang="zh-CN" sz="1800" b="1" kern="100">
                          <a:latin typeface="Calibri"/>
                          <a:ea typeface="宋体"/>
                          <a:cs typeface="Times New Roman"/>
                        </a:rPr>
                        <a:t>年代经济危机</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a:ea typeface="宋体"/>
                          <a:cs typeface="Times New Roman"/>
                        </a:rPr>
                        <a:t>十月革命—苏联社会主义建设—斯大林模式—苏联工业化</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战后世界经济区域化和全球化</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冷战时期苏联经济的发展</a:t>
                      </a:r>
                      <a:endParaRPr lang="zh-CN" sz="1800" b="1" kern="100" dirty="0">
                        <a:latin typeface="Calibri"/>
                        <a:ea typeface="宋体"/>
                        <a:cs typeface="Times New Roman"/>
                      </a:endParaRP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334">
                <a:tc>
                  <a:txBody>
                    <a:bodyPr/>
                    <a:lstStyle/>
                    <a:p>
                      <a:pPr algn="just">
                        <a:lnSpc>
                          <a:spcPct val="200000"/>
                        </a:lnSpc>
                        <a:spcAft>
                          <a:spcPts val="0"/>
                        </a:spcAft>
                      </a:pPr>
                      <a:r>
                        <a:rPr lang="en-US" sz="1800" b="1" kern="100">
                          <a:latin typeface="Calibri"/>
                          <a:ea typeface="宋体"/>
                          <a:cs typeface="Times New Roman"/>
                        </a:rPr>
                        <a:t>35</a:t>
                      </a:r>
                      <a:endParaRPr lang="zh-CN" sz="1800" b="1" kern="100">
                        <a:latin typeface="Calibri"/>
                        <a:ea typeface="宋体"/>
                        <a:cs typeface="Times New Roman"/>
                      </a:endParaRP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a:ea typeface="宋体"/>
                          <a:cs typeface="Times New Roman"/>
                        </a:rPr>
                        <a:t>战后格局—</a:t>
                      </a:r>
                      <a:r>
                        <a:rPr lang="en-US" sz="1800" b="1" kern="100">
                          <a:latin typeface="Calibri"/>
                          <a:ea typeface="宋体"/>
                          <a:cs typeface="Times New Roman"/>
                        </a:rPr>
                        <a:t>90</a:t>
                      </a:r>
                      <a:r>
                        <a:rPr lang="zh-CN" sz="1800" b="1" kern="100">
                          <a:latin typeface="Calibri"/>
                          <a:ea typeface="宋体"/>
                          <a:cs typeface="Times New Roman"/>
                        </a:rPr>
                        <a:t>年代欧盟扩大</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a:latin typeface="Calibri"/>
                          <a:ea typeface="宋体"/>
                          <a:cs typeface="Times New Roman"/>
                        </a:rPr>
                        <a:t>战后政治格局—冷战中的主线（</a:t>
                      </a:r>
                      <a:r>
                        <a:rPr lang="en-US" sz="1800" b="1" kern="100">
                          <a:latin typeface="Calibri"/>
                          <a:ea typeface="宋体"/>
                          <a:cs typeface="Times New Roman"/>
                        </a:rPr>
                        <a:t>50-70</a:t>
                      </a:r>
                      <a:r>
                        <a:rPr lang="zh-CN" sz="1800" b="1" kern="100">
                          <a:latin typeface="Calibri"/>
                          <a:ea typeface="宋体"/>
                          <a:cs typeface="Times New Roman"/>
                        </a:rPr>
                        <a:t>）</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sz="1800" b="1" kern="100" dirty="0">
                          <a:latin typeface="Calibri"/>
                          <a:ea typeface="宋体"/>
                          <a:cs typeface="Times New Roman"/>
                        </a:rPr>
                        <a:t>冷战，两极格局，马歇尔计划</a:t>
                      </a: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zh-CN" altLang="en-US" sz="1800" b="1" kern="100" dirty="0" smtClean="0">
                          <a:latin typeface="Calibri"/>
                          <a:ea typeface="宋体"/>
                          <a:cs typeface="Times New Roman"/>
                        </a:rPr>
                        <a:t>世界格局的变化冲击旧世界经济秩序</a:t>
                      </a:r>
                      <a:endParaRPr lang="zh-CN" sz="1800" b="1" kern="100" dirty="0">
                        <a:latin typeface="Calibri"/>
                        <a:ea typeface="宋体"/>
                        <a:cs typeface="Times New Roman"/>
                      </a:endParaRPr>
                    </a:p>
                  </a:txBody>
                  <a:tcPr marL="50804" marR="50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941399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4028" name="Group 236"/>
          <p:cNvGraphicFramePr>
            <a:graphicFrameLocks noGrp="1"/>
          </p:cNvGraphicFramePr>
          <p:nvPr/>
        </p:nvGraphicFramePr>
        <p:xfrm>
          <a:off x="0" y="0"/>
          <a:ext cx="9144000" cy="5838828"/>
        </p:xfrm>
        <a:graphic>
          <a:graphicData uri="http://schemas.openxmlformats.org/drawingml/2006/table">
            <a:tbl>
              <a:tblPr/>
              <a:tblGrid>
                <a:gridCol w="1400175"/>
                <a:gridCol w="4695825"/>
                <a:gridCol w="3048000"/>
              </a:tblGrid>
              <a:tr h="33525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试卷</a:t>
                      </a:r>
                      <a:endPar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2015</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年考点（中国古代史）</a:t>
                      </a:r>
                      <a:endPar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zh-CN" altLang="en-US"/>
                    </a:p>
                  </a:txBody>
                  <a:tcPr/>
                </a:tc>
              </a:tr>
              <a:tr h="335256">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选择题</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非选择题</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71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全国大纲卷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文化常识、工商业政策、古典文学、经济政策</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南越王墓与岭南历史</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839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全国课改卷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土地制度、科学技术与文学艺术、经济的发展、</a:t>
                      </a:r>
                      <a:endParaRPr kumimoji="1" lang="zh-CN" altLang="en-US" sz="1600" b="1"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宋明理学、明确君主专制制度、专制主义中央集权制的发展趋势、重农抑商政策、古罗马法</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王莽改革</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北京卷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重农抑商政策、中枢机构设置、中外名著对比</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百家争鸣、中西地图用途比较</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天津卷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元朝对外交往、军机处、罗马法</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中国传统文化主流思想的演变</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山东卷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法家思想、唐三省六部制、山东经济、宋朝“重文轻武”</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商鞅变法和北魏孝文帝改革</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福建卷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古代文字、古代城市、古代商业</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评述康熙帝</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安徽卷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古代书法、唐朝官吏的选拔、北宋商业、经济重心南移、罗马法</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孝文帝改革</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广东卷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农耕、明清君主专制制度</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科举制度、程朱理学</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浙江卷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墨家学派、古代婚姻、草市、史学研究方法、康熙帝尚儒目的</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孔子、老子、李贽、顾炎武、王夫之思想</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四川卷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科举制度、手工业经济、汉至元政治制度、科学技术与文学艺术</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古代农业特点表现与成因</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7213468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5052" name="Group 236"/>
          <p:cNvGraphicFramePr>
            <a:graphicFrameLocks noGrp="1"/>
          </p:cNvGraphicFramePr>
          <p:nvPr/>
        </p:nvGraphicFramePr>
        <p:xfrm>
          <a:off x="0" y="0"/>
          <a:ext cx="9144000" cy="6973904"/>
        </p:xfrm>
        <a:graphic>
          <a:graphicData uri="http://schemas.openxmlformats.org/drawingml/2006/table">
            <a:tbl>
              <a:tblPr/>
              <a:tblGrid>
                <a:gridCol w="1416050"/>
                <a:gridCol w="4679950"/>
                <a:gridCol w="3048000"/>
              </a:tblGrid>
              <a:tr h="33526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试卷</a:t>
                      </a:r>
                      <a:endPar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2015</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年考点（中国近现代史）</a:t>
                      </a:r>
                      <a:endPar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zh-CN" altLang="en-US"/>
                    </a:p>
                  </a:txBody>
                  <a:tcPr/>
                </a:tc>
              </a:tr>
              <a:tr h="33526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选择题</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非选择题</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全国大纲卷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历史人物李鸿章、进度不平等条约、通讯方式的影响、改革开放</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世博会上中国的展品</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822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全国课改卷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张 办厂、民主革命道路探索、新中国五年计划建设、市场经济体制改革</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中国近代历史变迁、（</a:t>
                      </a: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1931</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年和</a:t>
                      </a: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1946</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年）国民政府组织变化、道光帝禁烟政策</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北京卷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二鸦背景、近代学习西方认识的变化、中国近代政治变革、南昌起义、新中国外交</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近代南通经济发展、孙中山经济思想</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847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天津卷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近代中国思想的变化、新中国社会主义经济体制的建立发展、新中国外交和中美关系、现代中国的政治建设与祖国统一</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近代中国经济结构的变化</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山东卷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国民革命运动功绩、建国初期外交</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严复的思想（华侨建立共和立宪国）</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福建卷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辛亥革命成果、五四运动指导思想、新中国外交</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先进中国人救国、富国探索</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安徽卷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近代钱庄的变化、张勋复辟、农村经济体制改革</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孙中山五族共和、新中国民族关系</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822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广东卷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新三民主义、毛泽东思想、一届全国人大</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世纪中期和</a:t>
                      </a: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世纪中中国社会生活的变迁、近代向西方学新内容的变化及原因</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浙江卷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近代物质生活时尚变化、</a:t>
                      </a:r>
                      <a:r>
                        <a:rPr kumimoji="1" lang="zh-CN" altLang="en-US" sz="1600" b="1" i="0" u="none" strike="noStrike" cap="none" normalizeH="0" baseline="0" smtClean="0">
                          <a:ln>
                            <a:noFill/>
                          </a:ln>
                          <a:solidFill>
                            <a:srgbClr val="FF00FF"/>
                          </a:solidFill>
                          <a:effectLst/>
                          <a:latin typeface="Times New Roman" pitchFamily="18" charset="0"/>
                          <a:ea typeface="宋体" pitchFamily="2" charset="-122"/>
                          <a:cs typeface="Times New Roman" pitchFamily="18" charset="0"/>
                        </a:rPr>
                        <a:t>抗战大后方工厂变化</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、抗美援朝期间的生产</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康有为、严复思想、辛亥革命意义</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四川卷</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中华民国的建立、史学观点、抗日战争、解放战争、维新思想</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洋务运动、改革开放</a:t>
                      </a:r>
                      <a:endParaRPr kumimoji="1" lang="zh-CN" altLang="en-US" sz="1600" b="1" i="0" u="none" strike="noStrike" cap="none" normalizeH="0" baseline="0" smtClean="0">
                        <a:ln>
                          <a:noFill/>
                        </a:ln>
                        <a:solidFill>
                          <a:schemeClr val="tx1"/>
                        </a:solidFill>
                        <a:effectLst/>
                        <a:latin typeface="Times New Roman" pitchFamily="18" charset="0"/>
                        <a:ea typeface="宋体" pitchFamily="2" charset="-122"/>
                      </a:endParaRPr>
                    </a:p>
                  </a:txBody>
                  <a:tcPr marT="45713" marB="4571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75830" name="Rectangle 231"/>
          <p:cNvSpPr>
            <a:spLocks noChangeArrowheads="1"/>
          </p:cNvSpPr>
          <p:nvPr/>
        </p:nvSpPr>
        <p:spPr bwMode="auto">
          <a:xfrm>
            <a:off x="0" y="6000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endParaRPr lang="zh-CN" altLang="zh-CN" sz="2400">
              <a:latin typeface="Times New Roman" pitchFamily="18" charset="0"/>
            </a:endParaRPr>
          </a:p>
        </p:txBody>
      </p:sp>
    </p:spTree>
    <p:extLst>
      <p:ext uri="{BB962C8B-B14F-4D97-AF65-F5344CB8AC3E}">
        <p14:creationId xmlns:p14="http://schemas.microsoft.com/office/powerpoint/2010/main" val="28523517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7093" name="Group 229"/>
          <p:cNvGraphicFramePr>
            <a:graphicFrameLocks noGrp="1"/>
          </p:cNvGraphicFramePr>
          <p:nvPr/>
        </p:nvGraphicFramePr>
        <p:xfrm>
          <a:off x="323850" y="620713"/>
          <a:ext cx="8569325" cy="5578476"/>
        </p:xfrm>
        <a:graphic>
          <a:graphicData uri="http://schemas.openxmlformats.org/drawingml/2006/table">
            <a:tbl>
              <a:tblPr/>
              <a:tblGrid>
                <a:gridCol w="1268413"/>
                <a:gridCol w="4384675"/>
                <a:gridCol w="2916237"/>
              </a:tblGrid>
              <a:tr h="30483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试卷</a:t>
                      </a:r>
                      <a:endParaRPr kumimoji="1" lang="zh-CN" altLang="en-US" sz="1400" b="1" i="0" u="none" strike="noStrike" cap="none" normalizeH="0" baseline="0" dirty="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2015</a:t>
                      </a:r>
                      <a:r>
                        <a:rPr kumimoji="1" lang="zh-CN" altLang="en-US" sz="1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考点（世界近现代史部分）：</a:t>
                      </a:r>
                      <a:endParaRPr kumimoji="1" lang="zh-CN" altLang="en-US" sz="1400" b="1" i="0" u="none" strike="noStrike" cap="none" normalizeH="0" baseline="0" dirty="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zh-CN" altLang="en-US"/>
                    </a:p>
                  </a:txBody>
                  <a:tcPr/>
                </a:tc>
              </a:tr>
              <a:tr h="30483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选择题</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非选择题</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8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全国大纲卷</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巴黎公社、十月革命、二战期间英苏关系、美苏冷战</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a:t>
                      </a: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世纪和</a:t>
                      </a:r>
                      <a:r>
                        <a:rPr kumimoji="1"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世纪世博会</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18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全国课改卷</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世界经济格局的演变</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工业革命、中西文明碰撞、德国赔款问题</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18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北京卷</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西方政治经济的发展、英国君主立宪政体、法国大革命、第二国际建立</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美国政治权利分配、甘地经济思想</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18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天津卷</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工业革命的动力、资产阶级代议制、美国外交政策、世界经济的全球化趋势</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资本主义世界经济发展（德国）</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18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山东卷</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宗教改革和启蒙运动、法国政治革命和英国工业革命</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斯大林和罗斯福的经济运行模式、一战后和二战后西欧</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18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福建卷</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文艺复兴、法国大革命、英国经济、斯大林模式、近代的世界科技成就、二战后日本经济的发展</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宗教改革</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8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安徽卷</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工业革命、美国联邦制、金砖国家的经济</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文艺复兴</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3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广东卷</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宗教改革、</a:t>
                      </a:r>
                      <a:r>
                        <a:rPr kumimoji="1"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a:t>
                      </a: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世纪以来的世界文学艺术、科学社会主义理论的诞生、罗斯福新政、斯大林模式、现代世界政治经济格局</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中外社会生活的变迁</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18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浙江卷</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工业革命的推动与学科分工、社会主义从空想到科学、欧洲第二战场开辟、供应学派</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英法资产阶级代议制</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18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四川卷</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资产阶级代议制、世界经济区域集团化</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近现代世界经济发展、美国农业现代化</a:t>
                      </a:r>
                      <a:endParaRPr kumimoji="1" lang="zh-CN" altLang="en-US" sz="1400" b="1" i="0" u="none" strike="noStrike" cap="none" normalizeH="0" baseline="0" smtClean="0">
                        <a:ln>
                          <a:noFill/>
                        </a:ln>
                        <a:solidFill>
                          <a:schemeClr val="tx1"/>
                        </a:solidFill>
                        <a:effectLst/>
                        <a:latin typeface="Times New Roman" pitchFamily="18" charset="0"/>
                        <a:ea typeface="宋体" pitchFamily="2" charset="-122"/>
                      </a:endParaRPr>
                    </a:p>
                  </a:txBody>
                  <a:tcPr marT="45725" marB="4572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2970595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user\Desktop\u=657554315,3671191694&amp;fm=173&amp;app=25&amp;f=JPEG.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7560840" cy="6408712"/>
          </a:xfrm>
          <a:prstGeom prst="rect">
            <a:avLst/>
          </a:prstGeom>
          <a:noFill/>
          <a:ln>
            <a:noFill/>
          </a:ln>
        </p:spPr>
      </p:pic>
    </p:spTree>
    <p:extLst>
      <p:ext uri="{BB962C8B-B14F-4D97-AF65-F5344CB8AC3E}">
        <p14:creationId xmlns:p14="http://schemas.microsoft.com/office/powerpoint/2010/main" val="72420390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20713"/>
            <a:ext cx="8816975" cy="558482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908175" y="620713"/>
            <a:ext cx="4103688"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rgbClr val="FF0000"/>
                </a:solidFill>
              </a:rPr>
              <a:t>一、古代的中国和世界</a:t>
            </a:r>
          </a:p>
        </p:txBody>
      </p:sp>
    </p:spTree>
    <p:extLst>
      <p:ext uri="{BB962C8B-B14F-4D97-AF65-F5344CB8AC3E}">
        <p14:creationId xmlns:p14="http://schemas.microsoft.com/office/powerpoint/2010/main" val="33352216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104900"/>
            <a:ext cx="8686800" cy="5700713"/>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916113" y="1125538"/>
            <a:ext cx="4384675"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rgbClr val="FF0000"/>
                </a:solidFill>
              </a:rPr>
              <a:t>二、近代的中国和世界</a:t>
            </a:r>
          </a:p>
        </p:txBody>
      </p:sp>
    </p:spTree>
    <p:extLst>
      <p:ext uri="{BB962C8B-B14F-4D97-AF65-F5344CB8AC3E}">
        <p14:creationId xmlns:p14="http://schemas.microsoft.com/office/powerpoint/2010/main" val="325913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188640"/>
            <a:ext cx="8136904" cy="5693866"/>
          </a:xfrm>
          <a:prstGeom prst="rect">
            <a:avLst/>
          </a:prstGeom>
        </p:spPr>
        <p:txBody>
          <a:bodyPr wrap="square">
            <a:spAutoFit/>
          </a:bodyPr>
          <a:lstStyle/>
          <a:p>
            <a:r>
              <a:rPr lang="zh-CN" altLang="en-US" sz="2800" b="1" dirty="0" smtClean="0"/>
              <a:t>中国医学书籍发展史就是一部中国文化史，集实用性、艺术性与学术 性于一身，已经成为中国传统文化和传统科技的一部分</a:t>
            </a:r>
            <a:r>
              <a:rPr lang="en-US" altLang="zh-CN" sz="2800" b="1" dirty="0" smtClean="0"/>
              <a:t>,</a:t>
            </a:r>
            <a:r>
              <a:rPr lang="zh-CN" altLang="en-US" sz="2800" b="1" dirty="0" smtClean="0"/>
              <a:t>是中华文明基因。中国传统科技具有以下特点 ：①中国古代科学技术的成就在首创性、历史连续性、全面多样性上都是举世瞩目的；②我国古代科学思想的发展，既有连续性，又显示出阶段性高潮的特点；③经验性、描述性、实用性与本土化；④与农业关系密切的学科更多地得到发展； ⑤官办为主；⑥适合封建政治观念的需要；⑦整体观，与西方科学注重分析不同，中国传统科技重整合，重从整体上把握事物，重事物的结构、功能和联系；⑧形成了独特的实用科学体系；⑨形成了大一统的技术结构。 </a:t>
            </a:r>
            <a:endParaRPr lang="zh-CN" altLang="en-US" sz="2800" b="1" dirty="0"/>
          </a:p>
        </p:txBody>
      </p:sp>
    </p:spTree>
    <p:extLst>
      <p:ext uri="{BB962C8B-B14F-4D97-AF65-F5344CB8AC3E}">
        <p14:creationId xmlns:p14="http://schemas.microsoft.com/office/powerpoint/2010/main" val="13436117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236663"/>
            <a:ext cx="8812212" cy="5494337"/>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835150" y="1233488"/>
            <a:ext cx="4392613"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rgbClr val="FF0000"/>
                </a:solidFill>
              </a:rPr>
              <a:t>三、现代的中国和世界</a:t>
            </a:r>
          </a:p>
        </p:txBody>
      </p:sp>
    </p:spTree>
    <p:extLst>
      <p:ext uri="{BB962C8B-B14F-4D97-AF65-F5344CB8AC3E}">
        <p14:creationId xmlns:p14="http://schemas.microsoft.com/office/powerpoint/2010/main" val="28387503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ChangeArrowheads="1"/>
          </p:cNvSpPr>
          <p:nvPr/>
        </p:nvSpPr>
        <p:spPr bwMode="auto">
          <a:xfrm>
            <a:off x="179388" y="1146175"/>
            <a:ext cx="8640762"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p>
            <a:r>
              <a:rPr lang="en-US" altLang="zh-CN" sz="2800" b="1"/>
              <a:t>       </a:t>
            </a:r>
            <a:r>
              <a:rPr lang="zh-CN" altLang="en-US" sz="2800" b="1"/>
              <a:t>根据以上考点统计从知识点来看，相对集中在古代中国制度创新、中国传统文化主流思想的演变、近现代中国的民主政治建设、民族资本主义曲折发展、有中国特色的社会主义建设、新中国外交、工业革命和资本主义运行机制的调控尤其是罗斯福新政、资本主义世界市场形成和全球化、国际格局的演变、西方人文主义的演变及其在政治、经济、文化领域的反映等。不刻意追求知识的覆盖率和教材各模块间的均衡，对同一知识点交换角度反复考查。</a:t>
            </a:r>
          </a:p>
          <a:p>
            <a:pPr eaLnBrk="0" hangingPunct="0"/>
            <a:endParaRPr lang="en-US" altLang="zh-CN" sz="2800" b="1">
              <a:latin typeface="Times New Roman" pitchFamily="18" charset="0"/>
            </a:endParaRPr>
          </a:p>
        </p:txBody>
      </p:sp>
    </p:spTree>
    <p:extLst>
      <p:ext uri="{BB962C8B-B14F-4D97-AF65-F5344CB8AC3E}">
        <p14:creationId xmlns:p14="http://schemas.microsoft.com/office/powerpoint/2010/main" val="5418391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矩形 1"/>
          <p:cNvSpPr>
            <a:spLocks noChangeArrowheads="1"/>
          </p:cNvSpPr>
          <p:nvPr/>
        </p:nvSpPr>
        <p:spPr bwMode="auto">
          <a:xfrm>
            <a:off x="684213" y="750888"/>
            <a:ext cx="784860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t>十六个主干知识高频考点</a:t>
            </a:r>
          </a:p>
          <a:p>
            <a:r>
              <a:rPr lang="zh-CN" altLang="zh-CN" sz="2400" b="1"/>
              <a:t>•</a:t>
            </a:r>
            <a:r>
              <a:rPr lang="en-US" altLang="zh-CN" sz="2400" b="1"/>
              <a:t> 1.</a:t>
            </a:r>
            <a:r>
              <a:rPr lang="zh-CN" altLang="zh-CN" sz="2400" b="1"/>
              <a:t>先秦三大制度（宗法制、分封制、礼乐制）、春秋战国之“巨变”。战国末百家由争鸣走向融合。</a:t>
            </a:r>
          </a:p>
          <a:p>
            <a:r>
              <a:rPr lang="zh-CN" altLang="zh-CN" sz="2400" b="1"/>
              <a:t>•</a:t>
            </a:r>
            <a:r>
              <a:rPr lang="en-US" altLang="zh-CN" sz="2400" b="1"/>
              <a:t> 2.</a:t>
            </a:r>
            <a:r>
              <a:rPr lang="zh-CN" altLang="zh-CN" sz="2400" b="1"/>
              <a:t>秦汉制度创新。</a:t>
            </a:r>
          </a:p>
          <a:p>
            <a:r>
              <a:rPr lang="zh-CN" altLang="zh-CN" sz="2400" b="1"/>
              <a:t>•</a:t>
            </a:r>
            <a:r>
              <a:rPr lang="en-US" altLang="zh-CN" sz="2400" b="1"/>
              <a:t> 3.</a:t>
            </a:r>
            <a:r>
              <a:rPr lang="zh-CN" altLang="zh-CN" sz="2400" b="1"/>
              <a:t>魏晋南北朝，儒学强化，如进入法律，深刻影响人们观念，如曹操割发代首</a:t>
            </a:r>
            <a:r>
              <a:rPr lang="zh-CN" altLang="en-US" sz="2400" b="1"/>
              <a:t>（刑罚，叫做“髡（</a:t>
            </a:r>
            <a:r>
              <a:rPr lang="en-US" altLang="zh-CN" sz="2400" b="1"/>
              <a:t>kūn</a:t>
            </a:r>
            <a:r>
              <a:rPr lang="zh-CN" altLang="en-US" sz="2400" b="1"/>
              <a:t>）刑”。汉代，儒家便是主流，而儒家思想其中就有“身体发肤，受之父母，不敢毁伤，孝之始也”。由此可见，在当时，割发是非常严重的）</a:t>
            </a:r>
            <a:r>
              <a:rPr lang="zh-CN" altLang="zh-CN" sz="2400" b="1"/>
              <a:t>。科举制、三省六部制的萌芽及士族制度的本质。</a:t>
            </a:r>
          </a:p>
          <a:p>
            <a:r>
              <a:rPr lang="zh-CN" altLang="zh-CN" sz="2400" b="1"/>
              <a:t>•</a:t>
            </a:r>
            <a:r>
              <a:rPr lang="en-US" altLang="zh-CN" sz="2400" b="1"/>
              <a:t> 4.</a:t>
            </a:r>
            <a:r>
              <a:rPr lang="zh-CN" altLang="zh-CN" sz="2400" b="1"/>
              <a:t>唐宋制度创新、经济重心南移及影响、宋租佃制及市民社会。</a:t>
            </a:r>
          </a:p>
          <a:p>
            <a:r>
              <a:rPr lang="zh-CN" altLang="zh-CN" sz="2400" b="1"/>
              <a:t>•</a:t>
            </a:r>
            <a:r>
              <a:rPr lang="en-US" altLang="zh-CN" sz="2400" b="1"/>
              <a:t> 5.</a:t>
            </a:r>
            <a:r>
              <a:rPr lang="zh-CN" altLang="zh-CN" sz="2400" b="1"/>
              <a:t>明清江南社会变革及同期中外对比，如经济、科技、思想、朝贡体系和殖民体系、重农抑商与重商主义等。</a:t>
            </a:r>
          </a:p>
          <a:p>
            <a:r>
              <a:rPr lang="en-US" altLang="zh-CN" sz="2400" b="1"/>
              <a:t> </a:t>
            </a:r>
            <a:endParaRPr lang="zh-CN" altLang="zh-CN" sz="2400" b="1"/>
          </a:p>
          <a:p>
            <a:r>
              <a:rPr lang="en-US" altLang="zh-CN"/>
              <a:t> </a:t>
            </a:r>
            <a:endParaRPr lang="zh-CN" altLang="zh-CN"/>
          </a:p>
        </p:txBody>
      </p:sp>
    </p:spTree>
    <p:extLst>
      <p:ext uri="{BB962C8B-B14F-4D97-AF65-F5344CB8AC3E}">
        <p14:creationId xmlns:p14="http://schemas.microsoft.com/office/powerpoint/2010/main" val="29246968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矩形 1"/>
          <p:cNvSpPr>
            <a:spLocks noChangeArrowheads="1"/>
          </p:cNvSpPr>
          <p:nvPr/>
        </p:nvSpPr>
        <p:spPr bwMode="auto">
          <a:xfrm>
            <a:off x="179388" y="357188"/>
            <a:ext cx="878522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a:t> </a:t>
            </a:r>
            <a:r>
              <a:rPr lang="en-US" altLang="zh-CN" sz="2800" b="1"/>
              <a:t>6.</a:t>
            </a:r>
            <a:r>
              <a:rPr lang="zh-CN" altLang="zh-CN" sz="2800" b="1"/>
              <a:t>晚清（</a:t>
            </a:r>
            <a:r>
              <a:rPr lang="en-US" altLang="zh-CN" sz="2800" b="1"/>
              <a:t>1840-1912</a:t>
            </a:r>
            <a:r>
              <a:rPr lang="zh-CN" altLang="zh-CN" sz="2800" b="1"/>
              <a:t>）之社会转型：经济、政治（包括外交条约体系的建构）、思想文化、社会生活（包括人们的价值观念）。</a:t>
            </a:r>
          </a:p>
          <a:p>
            <a:r>
              <a:rPr lang="en-US" altLang="zh-CN" sz="2800" b="1"/>
              <a:t>7.</a:t>
            </a:r>
            <a:r>
              <a:rPr lang="zh-CN" altLang="zh-CN" sz="2800" b="1"/>
              <a:t>北京（北洋）政府时期（</a:t>
            </a:r>
            <a:r>
              <a:rPr lang="en-US" altLang="zh-CN" sz="2800" b="1"/>
              <a:t>1912-1927</a:t>
            </a:r>
            <a:r>
              <a:rPr lang="zh-CN" altLang="zh-CN" sz="2800" b="1"/>
              <a:t>）再认识。经济、政治、思想文化、外交深度转型。袁世凯之再评价。北洋时期文化繁荣现象（新文化运动再认识）。</a:t>
            </a:r>
          </a:p>
          <a:p>
            <a:r>
              <a:rPr lang="en-US" altLang="zh-CN" sz="2800" b="1"/>
              <a:t>8.</a:t>
            </a:r>
            <a:r>
              <a:rPr lang="zh-CN" altLang="zh-CN" sz="2800" b="1"/>
              <a:t>民国政府时期（</a:t>
            </a:r>
            <a:r>
              <a:rPr lang="en-US" altLang="zh-CN" sz="2800" b="1"/>
              <a:t>1927-1949</a:t>
            </a:r>
            <a:r>
              <a:rPr lang="zh-CN" altLang="zh-CN" sz="2800" b="1"/>
              <a:t>）。客观评价国民政府的抗战政策及效果，如抗战其的准备（与国民经济建设运动联系）、抗战期间的持续抵抗及土地政策和民众动员、抗战期间开辟滇缅战场及贡献、收回利权的斗争等。</a:t>
            </a:r>
          </a:p>
          <a:p>
            <a:r>
              <a:rPr lang="en-US" altLang="zh-CN" sz="2800" b="1"/>
              <a:t>9.1950-1965</a:t>
            </a:r>
            <a:r>
              <a:rPr lang="zh-CN" altLang="zh-CN" sz="2800" b="1"/>
              <a:t>。农村生产关系变革：</a:t>
            </a:r>
            <a:r>
              <a:rPr lang="en-US" altLang="zh-CN" sz="2800" b="1"/>
              <a:t>1950-1952</a:t>
            </a:r>
            <a:r>
              <a:rPr lang="zh-CN" altLang="zh-CN" sz="2800" b="1"/>
              <a:t>，改革；</a:t>
            </a:r>
            <a:r>
              <a:rPr lang="en-US" altLang="zh-CN" sz="2800" b="1"/>
              <a:t>1953-1956,</a:t>
            </a:r>
            <a:r>
              <a:rPr lang="zh-CN" altLang="zh-CN" sz="2800" b="1"/>
              <a:t>合作社、改造；</a:t>
            </a:r>
            <a:r>
              <a:rPr lang="en-US" altLang="zh-CN" sz="2800" b="1"/>
              <a:t>1958</a:t>
            </a:r>
            <a:r>
              <a:rPr lang="zh-CN" altLang="zh-CN" sz="2800" b="1"/>
              <a:t>年开始的人民公社；</a:t>
            </a:r>
            <a:r>
              <a:rPr lang="en-US" altLang="zh-CN" sz="2800" b="1"/>
              <a:t>1960</a:t>
            </a:r>
            <a:r>
              <a:rPr lang="zh-CN" altLang="zh-CN" sz="2800" b="1"/>
              <a:t>年冬天开始的“调整”；</a:t>
            </a:r>
            <a:r>
              <a:rPr lang="en-US" altLang="zh-CN" sz="2800" b="1"/>
              <a:t>1965</a:t>
            </a:r>
            <a:r>
              <a:rPr lang="zh-CN" altLang="zh-CN" sz="2800" b="1"/>
              <a:t>年经济恢复。工业化；城市化；外交（冷战背景下的中苏、中美关系及其影响）。</a:t>
            </a:r>
          </a:p>
          <a:p>
            <a:endParaRPr lang="zh-CN" altLang="zh-CN" sz="2000"/>
          </a:p>
        </p:txBody>
      </p:sp>
    </p:spTree>
    <p:extLst>
      <p:ext uri="{BB962C8B-B14F-4D97-AF65-F5344CB8AC3E}">
        <p14:creationId xmlns:p14="http://schemas.microsoft.com/office/powerpoint/2010/main" val="69925134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矩形 1"/>
          <p:cNvSpPr>
            <a:spLocks noChangeArrowheads="1"/>
          </p:cNvSpPr>
          <p:nvPr/>
        </p:nvSpPr>
        <p:spPr bwMode="auto">
          <a:xfrm>
            <a:off x="179388" y="0"/>
            <a:ext cx="8785225"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t>10.</a:t>
            </a:r>
            <a:r>
              <a:rPr lang="zh-CN" altLang="zh-CN" sz="2400" b="1" dirty="0"/>
              <a:t>经济体制改革启动与发展</a:t>
            </a:r>
          </a:p>
          <a:p>
            <a:r>
              <a:rPr lang="zh-CN" altLang="zh-CN" sz="2400" b="1" dirty="0"/>
              <a:t>农村：</a:t>
            </a:r>
            <a:r>
              <a:rPr lang="en-US" altLang="zh-CN" sz="2400" b="1" dirty="0"/>
              <a:t>1978</a:t>
            </a:r>
            <a:r>
              <a:rPr lang="zh-CN" altLang="zh-CN" sz="2400" b="1" dirty="0"/>
              <a:t>启动（地方自发，安徽、四川敢为天下先；中央决</a:t>
            </a:r>
          </a:p>
          <a:p>
            <a:r>
              <a:rPr lang="zh-CN" altLang="zh-CN" sz="2400" b="1" dirty="0"/>
              <a:t>策）；</a:t>
            </a:r>
            <a:r>
              <a:rPr lang="en-US" altLang="zh-CN" sz="2400" b="1" dirty="0"/>
              <a:t>1980</a:t>
            </a:r>
            <a:r>
              <a:rPr lang="zh-CN" altLang="zh-CN" sz="2400" b="1" dirty="0"/>
              <a:t>年争议中，中央定性</a:t>
            </a:r>
            <a:r>
              <a:rPr lang="zh-CN" altLang="zh-CN" sz="2400" b="1" dirty="0" smtClean="0"/>
              <a:t>；</a:t>
            </a:r>
            <a:r>
              <a:rPr lang="zh-CN" altLang="en-US" sz="2400" b="1" dirty="0" smtClean="0"/>
              <a:t>乡镇企业；</a:t>
            </a:r>
            <a:r>
              <a:rPr lang="en-US" altLang="zh-CN" sz="2400" b="1" dirty="0" smtClean="0"/>
              <a:t>1983</a:t>
            </a:r>
            <a:r>
              <a:rPr lang="zh-CN" altLang="zh-CN" sz="2400" b="1" dirty="0"/>
              <a:t>推广至全国。理解责任制与现代农业之关系。</a:t>
            </a:r>
          </a:p>
          <a:p>
            <a:r>
              <a:rPr lang="zh-CN" altLang="zh-CN" sz="2400" b="1" dirty="0"/>
              <a:t>城市：</a:t>
            </a:r>
            <a:r>
              <a:rPr lang="en-US" altLang="zh-CN" sz="2400" b="1" dirty="0"/>
              <a:t>1984</a:t>
            </a:r>
            <a:r>
              <a:rPr lang="zh-CN" altLang="zh-CN" sz="2400" b="1" dirty="0"/>
              <a:t>年开始，松绑，增强企业活力；</a:t>
            </a:r>
            <a:r>
              <a:rPr lang="en-US" altLang="zh-CN" sz="2400" b="1" dirty="0"/>
              <a:t>1987</a:t>
            </a:r>
            <a:r>
              <a:rPr lang="zh-CN" altLang="zh-CN" sz="2400" b="1" dirty="0"/>
              <a:t>年，扩大经营自主权；</a:t>
            </a:r>
            <a:r>
              <a:rPr lang="en-US" altLang="zh-CN" sz="2400" b="1" dirty="0"/>
              <a:t>1992</a:t>
            </a:r>
            <a:r>
              <a:rPr lang="zh-CN" altLang="zh-CN" sz="2400" b="1" dirty="0"/>
              <a:t>年，市场经济体制目标，建立现代企业制度——公司制、股份制。 </a:t>
            </a:r>
          </a:p>
          <a:p>
            <a:r>
              <a:rPr lang="en-US" altLang="zh-CN" sz="2400" b="1" dirty="0"/>
              <a:t>11.</a:t>
            </a:r>
            <a:r>
              <a:rPr lang="zh-CN" altLang="zh-CN" sz="2400" b="1" dirty="0"/>
              <a:t>古希腊、罗马希腊民主政治：</a:t>
            </a:r>
          </a:p>
          <a:p>
            <a:r>
              <a:rPr lang="zh-CN" altLang="zh-CN" sz="2400" b="1" dirty="0"/>
              <a:t>在理解其创造性之后，更要了解其落后性。比如“公民是城邦的动物”，特别强调公共利益，忽视个人利益和自由。又如直接民主带来的程序正义，而结果上的非正义。古罗马法：注意其积极性。如私法精神，保护公民私有财产；如理性精神，强调公平、平等。</a:t>
            </a:r>
          </a:p>
          <a:p>
            <a:r>
              <a:rPr lang="en-US" altLang="zh-CN" sz="2400" b="1" dirty="0"/>
              <a:t>12.</a:t>
            </a:r>
            <a:r>
              <a:rPr lang="zh-CN" altLang="zh-CN" sz="2400" b="1" dirty="0"/>
              <a:t>近代西方代议制的渐进性、时代性和国情决定的独特性。</a:t>
            </a:r>
          </a:p>
          <a:p>
            <a:r>
              <a:rPr lang="zh-CN" altLang="zh-CN" sz="2400" b="1" dirty="0"/>
              <a:t>英国：</a:t>
            </a:r>
            <a:r>
              <a:rPr lang="en-US" altLang="zh-CN" sz="2400" b="1" dirty="0"/>
              <a:t>1689</a:t>
            </a:r>
            <a:r>
              <a:rPr lang="zh-CN" altLang="zh-CN" sz="2400" b="1" dirty="0"/>
              <a:t>权利法案、</a:t>
            </a:r>
            <a:r>
              <a:rPr lang="en-US" altLang="zh-CN" sz="2400" b="1" dirty="0"/>
              <a:t>1701</a:t>
            </a:r>
            <a:r>
              <a:rPr lang="zh-CN" altLang="zh-CN" sz="2400" b="1" dirty="0"/>
              <a:t>王位继承法、</a:t>
            </a:r>
            <a:r>
              <a:rPr lang="en-US" altLang="zh-CN" sz="2400" b="1" dirty="0"/>
              <a:t>18</a:t>
            </a:r>
            <a:r>
              <a:rPr lang="zh-CN" altLang="zh-CN" sz="2400" b="1" dirty="0"/>
              <a:t>世纪中期责任内阁制、</a:t>
            </a:r>
            <a:r>
              <a:rPr lang="en-US" altLang="zh-CN" sz="2400" b="1" dirty="0"/>
              <a:t>1832</a:t>
            </a:r>
            <a:r>
              <a:rPr lang="zh-CN" altLang="zh-CN" sz="2400" b="1" dirty="0"/>
              <a:t>年议会改革。 美国：</a:t>
            </a:r>
            <a:r>
              <a:rPr lang="en-US" altLang="zh-CN" sz="2400" b="1" dirty="0"/>
              <a:t>1787</a:t>
            </a:r>
            <a:r>
              <a:rPr lang="zh-CN" altLang="zh-CN" sz="2400" b="1" dirty="0"/>
              <a:t>年宪法及其修正案。法国：代议制的渐进性。 德国：“错位的现代化”。</a:t>
            </a:r>
          </a:p>
        </p:txBody>
      </p:sp>
    </p:spTree>
    <p:extLst>
      <p:ext uri="{BB962C8B-B14F-4D97-AF65-F5344CB8AC3E}">
        <p14:creationId xmlns:p14="http://schemas.microsoft.com/office/powerpoint/2010/main" val="20186209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矩形 1"/>
          <p:cNvSpPr>
            <a:spLocks noChangeArrowheads="1"/>
          </p:cNvSpPr>
          <p:nvPr/>
        </p:nvSpPr>
        <p:spPr bwMode="auto">
          <a:xfrm>
            <a:off x="323850" y="549275"/>
            <a:ext cx="82089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t> </a:t>
            </a:r>
            <a:r>
              <a:rPr lang="en-US" altLang="zh-CN" sz="3600" b="1" dirty="0"/>
              <a:t>13.</a:t>
            </a:r>
            <a:r>
              <a:rPr lang="zh-CN" altLang="zh-CN" sz="3600" b="1" dirty="0"/>
              <a:t>客观评价斯大林模式。</a:t>
            </a:r>
          </a:p>
          <a:p>
            <a:r>
              <a:rPr lang="en-US" altLang="zh-CN" sz="3600" b="1" dirty="0"/>
              <a:t>14.</a:t>
            </a:r>
            <a:r>
              <a:rPr lang="zh-CN" altLang="zh-CN" sz="3600" b="1" dirty="0"/>
              <a:t>两次工业革命。工业化、城市化、社会生活（衣、行、信息沟通、价值观、自由婚恋、职业技术教育）世界市场问题。</a:t>
            </a:r>
          </a:p>
          <a:p>
            <a:r>
              <a:rPr lang="zh-CN" altLang="zh-CN" sz="3600" b="1" dirty="0"/>
              <a:t>经济思想（政策）问题：重商主义→自由主义→私人垄断→凯恩斯主义→新自由主义。</a:t>
            </a:r>
          </a:p>
          <a:p>
            <a:r>
              <a:rPr lang="en-US" altLang="zh-CN" sz="3600" b="1" dirty="0"/>
              <a:t>15.</a:t>
            </a:r>
            <a:r>
              <a:rPr lang="zh-CN" altLang="zh-CN" sz="3600" b="1" dirty="0"/>
              <a:t>人文精神。近代科学。</a:t>
            </a:r>
          </a:p>
          <a:p>
            <a:r>
              <a:rPr lang="en-US" altLang="zh-CN" sz="3600" b="1" dirty="0"/>
              <a:t>16.</a:t>
            </a:r>
            <a:r>
              <a:rPr lang="zh-CN" altLang="zh-CN" sz="3600" b="1" dirty="0"/>
              <a:t>当代国际关系 </a:t>
            </a:r>
            <a:r>
              <a:rPr lang="zh-CN" altLang="en-US" sz="3600" b="1" dirty="0" smtClean="0"/>
              <a:t>（大国外交）</a:t>
            </a:r>
            <a:r>
              <a:rPr lang="zh-CN" altLang="zh-CN" sz="3600" b="1" dirty="0" smtClean="0"/>
              <a:t>。</a:t>
            </a:r>
            <a:endParaRPr lang="zh-CN" altLang="zh-CN" sz="3600" b="1" dirty="0"/>
          </a:p>
        </p:txBody>
      </p:sp>
    </p:spTree>
    <p:extLst>
      <p:ext uri="{BB962C8B-B14F-4D97-AF65-F5344CB8AC3E}">
        <p14:creationId xmlns:p14="http://schemas.microsoft.com/office/powerpoint/2010/main" val="35472276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标题 22529"/>
          <p:cNvSpPr>
            <a:spLocks noGrp="1" noRot="1" noChangeArrowheads="1"/>
          </p:cNvSpPr>
          <p:nvPr>
            <p:ph type="title" idx="4294967295"/>
          </p:nvPr>
        </p:nvSpPr>
        <p:spPr>
          <a:xfrm>
            <a:off x="0" y="620713"/>
            <a:ext cx="8550275" cy="576262"/>
          </a:xfrm>
          <a:ln>
            <a:solidFill>
              <a:srgbClr val="800000"/>
            </a:solidFill>
            <a:miter lim="800000"/>
            <a:headEnd/>
            <a:tailEnd/>
          </a:ln>
        </p:spPr>
        <p:txBody>
          <a:bodyPr>
            <a:normAutofit fontScale="90000"/>
          </a:bodyPr>
          <a:lstStyle/>
          <a:p>
            <a:pPr>
              <a:defRPr/>
            </a:pPr>
            <a:r>
              <a:rPr lang="zh-CN" altLang="en-US" sz="3200" dirty="0" smtClean="0">
                <a:solidFill>
                  <a:srgbClr val="000000"/>
                </a:solidFill>
                <a:latin typeface="黑体" pitchFamily="49" charset="-122"/>
                <a:ea typeface="黑体" pitchFamily="49" charset="-122"/>
              </a:rPr>
              <a:t>确定历史学科主干知识应遵循的原则</a:t>
            </a:r>
            <a:endParaRPr lang="en-US" altLang="zh-CN" sz="3200" dirty="0" smtClean="0">
              <a:solidFill>
                <a:srgbClr val="000000"/>
              </a:solidFill>
              <a:latin typeface="黑体" pitchFamily="49" charset="-122"/>
              <a:ea typeface="黑体" pitchFamily="49" charset="-122"/>
            </a:endParaRPr>
          </a:p>
        </p:txBody>
      </p:sp>
      <p:sp>
        <p:nvSpPr>
          <p:cNvPr id="87043" name="文本占位符 22530"/>
          <p:cNvSpPr>
            <a:spLocks noGrp="1" noRot="1" noChangeArrowheads="1"/>
          </p:cNvSpPr>
          <p:nvPr>
            <p:ph idx="4294967295"/>
          </p:nvPr>
        </p:nvSpPr>
        <p:spPr>
          <a:xfrm>
            <a:off x="863600" y="1412875"/>
            <a:ext cx="8280400" cy="4752975"/>
          </a:xfrm>
          <a:ln>
            <a:solidFill>
              <a:srgbClr val="800000"/>
            </a:solidFill>
            <a:miter lim="800000"/>
            <a:headEnd/>
            <a:tailEnd/>
          </a:ln>
        </p:spPr>
        <p:txBody>
          <a:bodyPr/>
          <a:lstStyle/>
          <a:p>
            <a:pPr>
              <a:lnSpc>
                <a:spcPct val="90000"/>
              </a:lnSpc>
            </a:pPr>
            <a:r>
              <a:rPr lang="zh-CN" altLang="en-US" sz="2800" smtClean="0">
                <a:latin typeface="黑体" pitchFamily="49" charset="-122"/>
                <a:ea typeface="黑体" pitchFamily="49" charset="-122"/>
              </a:rPr>
              <a:t>①教学中的重点知识，即那些在纷繁复杂的历史现象中起决定作用的知识。</a:t>
            </a:r>
          </a:p>
          <a:p>
            <a:pPr>
              <a:lnSpc>
                <a:spcPct val="90000"/>
              </a:lnSpc>
            </a:pPr>
            <a:r>
              <a:rPr lang="zh-CN" altLang="en-US" sz="2800" smtClean="0">
                <a:latin typeface="黑体" pitchFamily="49" charset="-122"/>
                <a:ea typeface="黑体" pitchFamily="49" charset="-122"/>
              </a:rPr>
              <a:t>②决定历史发展规律和历史发展趋势的知识和内容。</a:t>
            </a:r>
          </a:p>
          <a:p>
            <a:pPr>
              <a:lnSpc>
                <a:spcPct val="90000"/>
              </a:lnSpc>
            </a:pPr>
            <a:r>
              <a:rPr lang="zh-CN" altLang="en-US" sz="2800" smtClean="0">
                <a:latin typeface="黑体" pitchFamily="49" charset="-122"/>
                <a:ea typeface="黑体" pitchFamily="49" charset="-122"/>
              </a:rPr>
              <a:t>③构成历史知识体系中不可或缺的知识和内容。</a:t>
            </a:r>
          </a:p>
          <a:p>
            <a:pPr>
              <a:lnSpc>
                <a:spcPct val="90000"/>
              </a:lnSpc>
            </a:pPr>
            <a:r>
              <a:rPr lang="zh-CN" altLang="en-US" sz="2800" smtClean="0">
                <a:latin typeface="黑体" pitchFamily="49" charset="-122"/>
                <a:ea typeface="黑体" pitchFamily="49" charset="-122"/>
              </a:rPr>
              <a:t>④一些极其重要的历史常识。</a:t>
            </a:r>
          </a:p>
          <a:p>
            <a:pPr>
              <a:lnSpc>
                <a:spcPct val="90000"/>
              </a:lnSpc>
            </a:pPr>
            <a:r>
              <a:rPr lang="zh-CN" altLang="en-US" sz="2800" smtClean="0">
                <a:latin typeface="黑体" pitchFamily="49" charset="-122"/>
                <a:ea typeface="黑体" pitchFamily="49" charset="-122"/>
              </a:rPr>
              <a:t>⑤有利于史地政三科综合的知识和内容</a:t>
            </a:r>
            <a:r>
              <a:rPr lang="en-US" altLang="zh-CN" sz="2800" smtClean="0">
                <a:latin typeface="黑体" pitchFamily="49" charset="-122"/>
                <a:ea typeface="黑体" pitchFamily="49" charset="-122"/>
              </a:rPr>
              <a:t>, </a:t>
            </a:r>
            <a:r>
              <a:rPr lang="zh-CN" altLang="en-US" sz="2800" smtClean="0">
                <a:latin typeface="黑体" pitchFamily="49" charset="-122"/>
                <a:ea typeface="黑体" pitchFamily="49" charset="-122"/>
              </a:rPr>
              <a:t>即三科知识的交汇点或结合部。</a:t>
            </a:r>
          </a:p>
          <a:p>
            <a:pPr>
              <a:lnSpc>
                <a:spcPct val="90000"/>
              </a:lnSpc>
            </a:pPr>
            <a:r>
              <a:rPr lang="zh-CN" altLang="en-US" sz="2800" smtClean="0">
                <a:latin typeface="黑体" pitchFamily="49" charset="-122"/>
                <a:ea typeface="黑体" pitchFamily="49" charset="-122"/>
              </a:rPr>
              <a:t>⑥有利于培养学生现代意识、人文精神、价值观念和进行情感教育的相关知识和内容。</a:t>
            </a:r>
          </a:p>
        </p:txBody>
      </p:sp>
    </p:spTree>
    <p:extLst>
      <p:ext uri="{BB962C8B-B14F-4D97-AF65-F5344CB8AC3E}">
        <p14:creationId xmlns:p14="http://schemas.microsoft.com/office/powerpoint/2010/main" val="3857034416"/>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矩形 1"/>
          <p:cNvSpPr>
            <a:spLocks noChangeArrowheads="1"/>
          </p:cNvSpPr>
          <p:nvPr/>
        </p:nvSpPr>
        <p:spPr bwMode="auto">
          <a:xfrm>
            <a:off x="684213" y="188913"/>
            <a:ext cx="73437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t>构建每课知识结构  即对单元框架下的每个知识点，以课为单位具体落实，把基本主干知识落到实处。以</a:t>
            </a:r>
            <a:r>
              <a:rPr lang="en-US" altLang="zh-CN" sz="3600" b="1"/>
              <a:t>《</a:t>
            </a:r>
            <a:r>
              <a:rPr lang="zh-CN" altLang="en-US" sz="3600" b="1"/>
              <a:t>夏商制度和西周封建</a:t>
            </a:r>
            <a:r>
              <a:rPr lang="en-US" altLang="zh-CN" sz="3600" b="1"/>
              <a:t>》</a:t>
            </a:r>
            <a:r>
              <a:rPr lang="zh-CN" altLang="en-US" sz="3600" b="1"/>
              <a:t>一课为例，本课应主要把握西周的分封制和宗法制，其他如夏商的政治制度、西周的礼乐制度等非主干知识，了解即可。本课知识结构如下：</a:t>
            </a:r>
          </a:p>
        </p:txBody>
      </p:sp>
    </p:spTree>
    <p:extLst>
      <p:ext uri="{BB962C8B-B14F-4D97-AF65-F5344CB8AC3E}">
        <p14:creationId xmlns:p14="http://schemas.microsoft.com/office/powerpoint/2010/main" val="8068645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矩形 1"/>
          <p:cNvSpPr>
            <a:spLocks noChangeArrowheads="1"/>
          </p:cNvSpPr>
          <p:nvPr/>
        </p:nvSpPr>
        <p:spPr bwMode="auto">
          <a:xfrm>
            <a:off x="250825" y="58738"/>
            <a:ext cx="86423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t> </a:t>
            </a:r>
            <a:r>
              <a:rPr lang="zh-CN" altLang="en-US" sz="2400" b="1"/>
              <a:t>封建邦国</a:t>
            </a:r>
          </a:p>
          <a:p>
            <a:r>
              <a:rPr lang="zh-CN" altLang="en-US" sz="2400" b="1"/>
              <a:t>    背景：西周建立。</a:t>
            </a:r>
          </a:p>
          <a:p>
            <a:r>
              <a:rPr lang="zh-CN" altLang="en-US" sz="2400" b="1"/>
              <a:t>    对象：王族、功臣、殷商旧族和降族。</a:t>
            </a:r>
          </a:p>
          <a:p>
            <a:r>
              <a:rPr lang="zh-CN" altLang="en-US" sz="2400" b="1"/>
              <a:t>    内容：（</a:t>
            </a:r>
            <a:r>
              <a:rPr lang="en-US" altLang="zh-CN" sz="2400" b="1"/>
              <a:t>1</a:t>
            </a:r>
            <a:r>
              <a:rPr lang="zh-CN" altLang="en-US" sz="2400" b="1"/>
              <a:t>）周王是国家的最高统治者。（</a:t>
            </a:r>
            <a:r>
              <a:rPr lang="en-US" altLang="zh-CN" sz="2400" b="1"/>
              <a:t>2</a:t>
            </a:r>
            <a:r>
              <a:rPr lang="zh-CN" altLang="en-US" sz="2400" b="1"/>
              <a:t>）除土地外，受封者还得到大量的物资、武装和人口等。（</a:t>
            </a:r>
            <a:r>
              <a:rPr lang="en-US" altLang="zh-CN" sz="2400" b="1"/>
              <a:t>3</a:t>
            </a:r>
            <a:r>
              <a:rPr lang="zh-CN" altLang="en-US" sz="2400" b="1"/>
              <a:t>）各诸侯国必须承认周王的权威，并承担各种义务。</a:t>
            </a:r>
          </a:p>
          <a:p>
            <a:r>
              <a:rPr lang="zh-CN" altLang="en-US" sz="2400" b="1"/>
              <a:t>    影响：（</a:t>
            </a:r>
            <a:r>
              <a:rPr lang="en-US" altLang="zh-CN" sz="2400" b="1"/>
              <a:t>1</a:t>
            </a:r>
            <a:r>
              <a:rPr lang="zh-CN" altLang="en-US" sz="2400" b="1"/>
              <a:t>）使周人的势力范围不断扩大。（</a:t>
            </a:r>
            <a:r>
              <a:rPr lang="en-US" altLang="zh-CN" sz="2400" b="1"/>
              <a:t>2</a:t>
            </a:r>
            <a:r>
              <a:rPr lang="zh-CN" altLang="en-US" sz="2400" b="1"/>
              <a:t>）周王确立了天下共主的地位，统治效果得到加强。（</a:t>
            </a:r>
            <a:r>
              <a:rPr lang="en-US" altLang="zh-CN" sz="2400" b="1"/>
              <a:t>3</a:t>
            </a:r>
            <a:r>
              <a:rPr lang="zh-CN" altLang="en-US" sz="2400" b="1"/>
              <a:t>）形成了西周统治集团周王</a:t>
            </a:r>
            <a:r>
              <a:rPr lang="en-US" altLang="zh-CN" sz="2400" b="1"/>
              <a:t>——</a:t>
            </a:r>
            <a:r>
              <a:rPr lang="zh-CN" altLang="en-US" sz="2400" b="1"/>
              <a:t>诸侯</a:t>
            </a:r>
            <a:r>
              <a:rPr lang="en-US" altLang="zh-CN" sz="2400" b="1"/>
              <a:t>——</a:t>
            </a:r>
            <a:r>
              <a:rPr lang="zh-CN" altLang="en-US" sz="2400" b="1"/>
              <a:t>卿、大夫</a:t>
            </a:r>
            <a:r>
              <a:rPr lang="en-US" altLang="zh-CN" sz="2400" b="1"/>
              <a:t>——</a:t>
            </a:r>
            <a:r>
              <a:rPr lang="zh-CN" altLang="en-US" sz="2400" b="1"/>
              <a:t>士的等级序列。</a:t>
            </a:r>
          </a:p>
          <a:p>
            <a:r>
              <a:rPr lang="zh-CN" altLang="en-US" sz="2400" b="1"/>
              <a:t>    </a:t>
            </a:r>
            <a:r>
              <a:rPr lang="en-US" altLang="zh-CN" sz="2400" b="1"/>
              <a:t>2. </a:t>
            </a:r>
            <a:r>
              <a:rPr lang="zh-CN" altLang="en-US" sz="2400" b="1"/>
              <a:t>以嫡长子继承制为核心的宗法制度</a:t>
            </a:r>
          </a:p>
          <a:p>
            <a:r>
              <a:rPr lang="zh-CN" altLang="en-US" sz="2400" b="1"/>
              <a:t>    目的：巩固分封制形成的统治秩序，解决贵族之间在权力、财产和土地继承上的矛盾。</a:t>
            </a:r>
          </a:p>
          <a:p>
            <a:r>
              <a:rPr lang="zh-CN" altLang="en-US" sz="2400" b="1"/>
              <a:t>    实质：把血缘纽带同政治权力结合在一起的一种措施。</a:t>
            </a:r>
          </a:p>
          <a:p>
            <a:r>
              <a:rPr lang="zh-CN" altLang="en-US" sz="2400" b="1"/>
              <a:t>    特点：（</a:t>
            </a:r>
            <a:r>
              <a:rPr lang="en-US" altLang="zh-CN" sz="2400" b="1"/>
              <a:t>1</a:t>
            </a:r>
            <a:r>
              <a:rPr lang="zh-CN" altLang="en-US" sz="2400" b="1"/>
              <a:t>）核心是嫡长子继承制度。（</a:t>
            </a:r>
            <a:r>
              <a:rPr lang="en-US" altLang="zh-CN" sz="2400" b="1"/>
              <a:t>2</a:t>
            </a:r>
            <a:r>
              <a:rPr lang="zh-CN" altLang="en-US" sz="2400" b="1"/>
              <a:t>）大宗和小宗的关系不仅是一种血缘关系，也是政治隶属关系。（</a:t>
            </a:r>
            <a:r>
              <a:rPr lang="en-US" altLang="zh-CN" sz="2400" b="1"/>
              <a:t>3</a:t>
            </a:r>
            <a:r>
              <a:rPr lang="zh-CN" altLang="en-US" sz="2400" b="1"/>
              <a:t>）分封制和宗法制互为表里，宗法制在政治方面的体现就是分封制。</a:t>
            </a:r>
          </a:p>
          <a:p>
            <a:r>
              <a:rPr lang="zh-CN" altLang="en-US" sz="2400" b="1"/>
              <a:t>    影响：（</a:t>
            </a:r>
            <a:r>
              <a:rPr lang="en-US" altLang="zh-CN" sz="2400" b="1"/>
              <a:t>1</a:t>
            </a:r>
            <a:r>
              <a:rPr lang="zh-CN" altLang="en-US" sz="2400" b="1"/>
              <a:t>）有利于凝聚宗族、防止内部纷争、强化王权。（</a:t>
            </a:r>
            <a:r>
              <a:rPr lang="en-US" altLang="zh-CN" sz="2400" b="1"/>
              <a:t>2</a:t>
            </a:r>
            <a:r>
              <a:rPr lang="zh-CN" altLang="en-US" sz="2400" b="1"/>
              <a:t>）保障各级贵族能够享受“世卿世禄”的特权。</a:t>
            </a:r>
          </a:p>
        </p:txBody>
      </p:sp>
    </p:spTree>
    <p:extLst>
      <p:ext uri="{BB962C8B-B14F-4D97-AF65-F5344CB8AC3E}">
        <p14:creationId xmlns:p14="http://schemas.microsoft.com/office/powerpoint/2010/main" val="367477449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179388" y="620713"/>
            <a:ext cx="8713787" cy="57800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8872" rIns="0" bIns="88872" anchor="ctr">
            <a:spAutoFit/>
          </a:bodyPr>
          <a:lstStyle/>
          <a:p>
            <a:r>
              <a:rPr lang="zh-CN" sz="2800" b="1">
                <a:solidFill>
                  <a:srgbClr val="333333"/>
                </a:solidFill>
                <a:latin typeface="Arial Unicode MS" pitchFamily="34" charset="-122"/>
                <a:ea typeface="PingFang SC"/>
                <a:cs typeface="宋体" pitchFamily="2" charset="-122"/>
              </a:rPr>
              <a:t>当时影响：</a:t>
            </a:r>
            <a:endParaRPr lang="en-US" altLang="zh-CN" sz="2800" b="1">
              <a:solidFill>
                <a:srgbClr val="333333"/>
              </a:solidFill>
              <a:latin typeface="Arial Unicode MS" pitchFamily="34" charset="-122"/>
              <a:ea typeface="PingFang SC"/>
              <a:cs typeface="宋体" pitchFamily="2" charset="-122"/>
            </a:endParaRPr>
          </a:p>
          <a:p>
            <a:r>
              <a:rPr lang="zh-CN" sz="2800" b="1">
                <a:solidFill>
                  <a:srgbClr val="333333"/>
                </a:solidFill>
                <a:latin typeface="Arial Unicode MS" pitchFamily="34" charset="-122"/>
                <a:ea typeface="PingFang SC"/>
                <a:cs typeface="宋体" pitchFamily="2" charset="-122"/>
              </a:rPr>
              <a:t>凝聚宗族，防止内部纷争，强化王权，把</a:t>
            </a:r>
            <a:r>
              <a:rPr lang="zh-CN" sz="2800" b="1">
                <a:solidFill>
                  <a:srgbClr val="333333"/>
                </a:solidFill>
                <a:latin typeface="Arial" pitchFamily="34" charset="0"/>
                <a:ea typeface="PingFang SC"/>
                <a:cs typeface="宋体" pitchFamily="2" charset="-122"/>
              </a:rPr>
              <a:t>“</a:t>
            </a:r>
            <a:r>
              <a:rPr lang="zh-CN" sz="2800" b="1">
                <a:solidFill>
                  <a:srgbClr val="333333"/>
                </a:solidFill>
                <a:latin typeface="Arial Unicode MS" pitchFamily="34" charset="-122"/>
                <a:ea typeface="PingFang SC"/>
                <a:cs typeface="宋体" pitchFamily="2" charset="-122"/>
              </a:rPr>
              <a:t>国</a:t>
            </a:r>
            <a:r>
              <a:rPr lang="zh-CN" sz="2800" b="1">
                <a:solidFill>
                  <a:srgbClr val="333333"/>
                </a:solidFill>
                <a:latin typeface="Arial" pitchFamily="34" charset="0"/>
                <a:ea typeface="PingFang SC"/>
                <a:cs typeface="宋体" pitchFamily="2" charset="-122"/>
              </a:rPr>
              <a:t>”</a:t>
            </a:r>
            <a:r>
              <a:rPr lang="zh-CN" sz="2800" b="1">
                <a:solidFill>
                  <a:srgbClr val="333333"/>
                </a:solidFill>
                <a:latin typeface="Arial Unicode MS" pitchFamily="34" charset="-122"/>
                <a:ea typeface="PingFang SC"/>
                <a:cs typeface="宋体" pitchFamily="2" charset="-122"/>
              </a:rPr>
              <a:t>和</a:t>
            </a:r>
            <a:r>
              <a:rPr lang="zh-CN" sz="2800" b="1">
                <a:solidFill>
                  <a:srgbClr val="333333"/>
                </a:solidFill>
                <a:latin typeface="Arial" pitchFamily="34" charset="0"/>
                <a:ea typeface="PingFang SC"/>
                <a:cs typeface="宋体" pitchFamily="2" charset="-122"/>
              </a:rPr>
              <a:t>“</a:t>
            </a:r>
            <a:r>
              <a:rPr lang="zh-CN" sz="2800" b="1">
                <a:solidFill>
                  <a:srgbClr val="333333"/>
                </a:solidFill>
                <a:latin typeface="Arial Unicode MS" pitchFamily="34" charset="-122"/>
                <a:ea typeface="PingFang SC"/>
                <a:cs typeface="宋体" pitchFamily="2" charset="-122"/>
              </a:rPr>
              <a:t>家</a:t>
            </a:r>
            <a:r>
              <a:rPr lang="zh-CN" sz="2800" b="1">
                <a:solidFill>
                  <a:srgbClr val="333333"/>
                </a:solidFill>
                <a:latin typeface="Arial" pitchFamily="34" charset="0"/>
                <a:ea typeface="PingFang SC"/>
                <a:cs typeface="宋体" pitchFamily="2" charset="-122"/>
              </a:rPr>
              <a:t>”</a:t>
            </a:r>
            <a:r>
              <a:rPr lang="zh-CN" sz="2800" b="1">
                <a:solidFill>
                  <a:srgbClr val="333333"/>
                </a:solidFill>
                <a:latin typeface="Arial Unicode MS" pitchFamily="34" charset="-122"/>
                <a:ea typeface="PingFang SC"/>
                <a:cs typeface="宋体" pitchFamily="2" charset="-122"/>
              </a:rPr>
              <a:t>密切结合。保证王权的稳定，保证贵族的特权； </a:t>
            </a:r>
            <a:endParaRPr lang="en-US" altLang="zh-CN" sz="2800" b="1">
              <a:solidFill>
                <a:srgbClr val="333333"/>
              </a:solidFill>
              <a:latin typeface="Arial Unicode MS" pitchFamily="34" charset="-122"/>
              <a:ea typeface="PingFang SC"/>
              <a:cs typeface="宋体" pitchFamily="2" charset="-122"/>
            </a:endParaRPr>
          </a:p>
          <a:p>
            <a:r>
              <a:rPr lang="zh-CN" sz="2800" b="1">
                <a:solidFill>
                  <a:srgbClr val="333333"/>
                </a:solidFill>
                <a:latin typeface="Arial Unicode MS" pitchFamily="34" charset="-122"/>
                <a:ea typeface="PingFang SC"/>
                <a:cs typeface="宋体" pitchFamily="2" charset="-122"/>
              </a:rPr>
              <a:t>与分封制互为表里，建立封建等级政治结构</a:t>
            </a:r>
            <a:br>
              <a:rPr lang="zh-CN" sz="2800" b="1">
                <a:solidFill>
                  <a:srgbClr val="333333"/>
                </a:solidFill>
                <a:latin typeface="Arial Unicode MS" pitchFamily="34" charset="-122"/>
                <a:ea typeface="PingFang SC"/>
                <a:cs typeface="宋体" pitchFamily="2" charset="-122"/>
              </a:rPr>
            </a:br>
            <a:r>
              <a:rPr lang="zh-CN" sz="2800" b="1">
                <a:solidFill>
                  <a:srgbClr val="333333"/>
                </a:solidFill>
                <a:latin typeface="Arial Unicode MS" pitchFamily="34" charset="-122"/>
                <a:ea typeface="PingFang SC"/>
                <a:cs typeface="宋体" pitchFamily="2" charset="-122"/>
              </a:rPr>
              <a:t/>
            </a:r>
            <a:br>
              <a:rPr lang="zh-CN" sz="2800" b="1">
                <a:solidFill>
                  <a:srgbClr val="333333"/>
                </a:solidFill>
                <a:latin typeface="Arial Unicode MS" pitchFamily="34" charset="-122"/>
                <a:ea typeface="PingFang SC"/>
                <a:cs typeface="宋体" pitchFamily="2" charset="-122"/>
              </a:rPr>
            </a:br>
            <a:r>
              <a:rPr lang="zh-CN" sz="2800" b="1">
                <a:solidFill>
                  <a:srgbClr val="333333"/>
                </a:solidFill>
                <a:latin typeface="Arial Unicode MS" pitchFamily="34" charset="-122"/>
                <a:ea typeface="PingFang SC"/>
                <a:cs typeface="宋体" pitchFamily="2" charset="-122"/>
              </a:rPr>
              <a:t>　对现在社会的影响：</a:t>
            </a:r>
            <a:br>
              <a:rPr lang="zh-CN" sz="2800" b="1">
                <a:solidFill>
                  <a:srgbClr val="333333"/>
                </a:solidFill>
                <a:latin typeface="Arial Unicode MS" pitchFamily="34" charset="-122"/>
                <a:ea typeface="PingFang SC"/>
                <a:cs typeface="宋体" pitchFamily="2" charset="-122"/>
              </a:rPr>
            </a:br>
            <a:r>
              <a:rPr lang="zh-CN" sz="2800" b="1">
                <a:solidFill>
                  <a:srgbClr val="333333"/>
                </a:solidFill>
                <a:latin typeface="Arial Unicode MS" pitchFamily="34" charset="-122"/>
                <a:ea typeface="PingFang SC"/>
                <a:cs typeface="宋体" pitchFamily="2" charset="-122"/>
              </a:rPr>
              <a:t>　　时至今日，宗法制已经消亡，但中国传统文化中的宗法思想影响仍然存在。</a:t>
            </a:r>
            <a:br>
              <a:rPr lang="zh-CN" sz="2800" b="1">
                <a:solidFill>
                  <a:srgbClr val="333333"/>
                </a:solidFill>
                <a:latin typeface="Arial Unicode MS" pitchFamily="34" charset="-122"/>
                <a:ea typeface="PingFang SC"/>
                <a:cs typeface="宋体" pitchFamily="2" charset="-122"/>
              </a:rPr>
            </a:br>
            <a:r>
              <a:rPr lang="zh-CN" sz="2800" b="1">
                <a:solidFill>
                  <a:srgbClr val="333333"/>
                </a:solidFill>
                <a:latin typeface="Arial Unicode MS" pitchFamily="34" charset="-122"/>
                <a:ea typeface="PingFang SC"/>
                <a:cs typeface="宋体" pitchFamily="2" charset="-122"/>
              </a:rPr>
              <a:t>　积极作用</a:t>
            </a:r>
            <a:r>
              <a:rPr lang="en-US" altLang="zh-CN" sz="2800" b="1">
                <a:solidFill>
                  <a:srgbClr val="333333"/>
                </a:solidFill>
                <a:latin typeface="Arial Unicode MS" pitchFamily="34" charset="-122"/>
                <a:ea typeface="PingFang SC"/>
                <a:cs typeface="宋体" pitchFamily="2" charset="-122"/>
              </a:rPr>
              <a:t>:</a:t>
            </a:r>
            <a:r>
              <a:rPr lang="zh-CN" sz="2800" b="1">
                <a:solidFill>
                  <a:srgbClr val="333333"/>
                </a:solidFill>
                <a:latin typeface="Arial Unicode MS" pitchFamily="34" charset="-122"/>
                <a:ea typeface="PingFang SC"/>
                <a:cs typeface="宋体" pitchFamily="2" charset="-122"/>
              </a:rPr>
              <a:t>注重家庭建设，提倡尊老爱幼，易于形成强大的民族凝聚力。</a:t>
            </a:r>
            <a:br>
              <a:rPr lang="zh-CN" sz="2800" b="1">
                <a:solidFill>
                  <a:srgbClr val="333333"/>
                </a:solidFill>
                <a:latin typeface="Arial Unicode MS" pitchFamily="34" charset="-122"/>
                <a:ea typeface="PingFang SC"/>
                <a:cs typeface="宋体" pitchFamily="2" charset="-122"/>
              </a:rPr>
            </a:br>
            <a:r>
              <a:rPr lang="zh-CN" sz="2800" b="1">
                <a:solidFill>
                  <a:srgbClr val="333333"/>
                </a:solidFill>
                <a:latin typeface="Arial Unicode MS" pitchFamily="34" charset="-122"/>
                <a:ea typeface="PingFang SC"/>
                <a:cs typeface="宋体" pitchFamily="2" charset="-122"/>
              </a:rPr>
              <a:t>消极影响</a:t>
            </a:r>
            <a:r>
              <a:rPr lang="en-US" altLang="zh-CN" sz="2800" b="1">
                <a:solidFill>
                  <a:srgbClr val="333333"/>
                </a:solidFill>
                <a:latin typeface="Arial Unicode MS" pitchFamily="34" charset="-122"/>
                <a:ea typeface="PingFang SC"/>
                <a:cs typeface="宋体" pitchFamily="2" charset="-122"/>
              </a:rPr>
              <a:t>:</a:t>
            </a:r>
            <a:r>
              <a:rPr lang="zh-CN" sz="2800" b="1">
                <a:solidFill>
                  <a:srgbClr val="333333"/>
                </a:solidFill>
                <a:latin typeface="Arial Unicode MS" pitchFamily="34" charset="-122"/>
                <a:ea typeface="PingFang SC"/>
                <a:cs typeface="宋体" pitchFamily="2" charset="-122"/>
              </a:rPr>
              <a:t>强调家庭本位，过分重视人情关系，人为地划分远近尊卑，个人的自主意识和平等权利受到约束。这与现代的平等和法制意识多少有些违背。</a:t>
            </a:r>
            <a:r>
              <a:rPr lang="zh-CN" sz="2800" b="1">
                <a:latin typeface="Arial" pitchFamily="34" charset="0"/>
                <a:ea typeface="PingFang SC"/>
                <a:cs typeface="宋体" pitchFamily="2" charset="-122"/>
              </a:rPr>
              <a:t> </a:t>
            </a:r>
          </a:p>
        </p:txBody>
      </p:sp>
      <p:sp>
        <p:nvSpPr>
          <p:cNvPr id="90115" name="TextBox 2"/>
          <p:cNvSpPr txBox="1">
            <a:spLocks noChangeArrowheads="1"/>
          </p:cNvSpPr>
          <p:nvPr/>
        </p:nvSpPr>
        <p:spPr bwMode="auto">
          <a:xfrm>
            <a:off x="539750" y="0"/>
            <a:ext cx="3348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000" b="1"/>
              <a:t>宗法制的影响</a:t>
            </a:r>
          </a:p>
        </p:txBody>
      </p:sp>
    </p:spTree>
    <p:extLst>
      <p:ext uri="{BB962C8B-B14F-4D97-AF65-F5344CB8AC3E}">
        <p14:creationId xmlns:p14="http://schemas.microsoft.com/office/powerpoint/2010/main" val="96156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260648"/>
            <a:ext cx="8892480" cy="6247864"/>
          </a:xfrm>
          <a:prstGeom prst="rect">
            <a:avLst/>
          </a:prstGeom>
        </p:spPr>
        <p:txBody>
          <a:bodyPr wrap="square">
            <a:spAutoFit/>
          </a:bodyPr>
          <a:lstStyle/>
          <a:p>
            <a:r>
              <a:rPr lang="en-US" altLang="zh-CN" sz="3200" b="1" dirty="0">
                <a:solidFill>
                  <a:srgbClr val="FF0000"/>
                </a:solidFill>
              </a:rPr>
              <a:t>2.</a:t>
            </a:r>
            <a:r>
              <a:rPr lang="zh-CN" altLang="zh-CN" sz="3200" b="1" dirty="0">
                <a:solidFill>
                  <a:srgbClr val="FF0000"/>
                </a:solidFill>
              </a:rPr>
              <a:t>激励考生形成正确世界观、人生观、</a:t>
            </a:r>
            <a:r>
              <a:rPr lang="zh-CN" altLang="zh-CN" sz="3200" b="1" dirty="0" smtClean="0">
                <a:solidFill>
                  <a:srgbClr val="FF0000"/>
                </a:solidFill>
              </a:rPr>
              <a:t>价值观</a:t>
            </a:r>
            <a:r>
              <a:rPr lang="zh-CN" altLang="en-US" sz="3200" b="1" dirty="0" smtClean="0">
                <a:solidFill>
                  <a:srgbClr val="FF0000"/>
                </a:solidFill>
              </a:rPr>
              <a:t>，</a:t>
            </a:r>
            <a:r>
              <a:rPr lang="zh-CN" altLang="zh-CN" sz="3200" b="1" dirty="0">
                <a:solidFill>
                  <a:srgbClr val="FF0000"/>
                </a:solidFill>
              </a:rPr>
              <a:t>引导中学落实党和国家对历史教育的要求</a:t>
            </a:r>
          </a:p>
          <a:p>
            <a:r>
              <a:rPr lang="zh-CN" altLang="zh-CN" sz="2800" b="1" dirty="0"/>
              <a:t>历史科试题融入正确的世界观、人生观、价值观理念，启迪学生成为中国的世界人和走向世界的中国人</a:t>
            </a:r>
            <a:r>
              <a:rPr lang="zh-CN" altLang="zh-CN" sz="2800" b="1" dirty="0" smtClean="0"/>
              <a:t>。</a:t>
            </a:r>
            <a:r>
              <a:rPr lang="zh-CN" altLang="zh-CN" sz="2800" b="1" dirty="0"/>
              <a:t>如文</a:t>
            </a:r>
            <a:r>
              <a:rPr lang="zh-CN" altLang="zh-CN" sz="2800" b="1" dirty="0" smtClean="0"/>
              <a:t>综</a:t>
            </a:r>
            <a:r>
              <a:rPr lang="en-US" altLang="zh-CN" sz="2800" b="1" dirty="0" smtClean="0">
                <a:latin typeface="宋体"/>
                <a:ea typeface="宋体"/>
              </a:rPr>
              <a:t>Ⅰ</a:t>
            </a:r>
            <a:r>
              <a:rPr lang="zh-CN" altLang="en-US" sz="2800" b="1" dirty="0" smtClean="0">
                <a:latin typeface="宋体"/>
                <a:ea typeface="宋体"/>
              </a:rPr>
              <a:t>、</a:t>
            </a:r>
            <a:r>
              <a:rPr lang="en-US" altLang="zh-CN" sz="2800" b="1" dirty="0" smtClean="0">
                <a:latin typeface="宋体"/>
                <a:ea typeface="宋体"/>
              </a:rPr>
              <a:t>Ⅲ</a:t>
            </a:r>
            <a:r>
              <a:rPr lang="zh-CN" altLang="zh-CN" sz="2800" b="1" dirty="0" smtClean="0"/>
              <a:t>卷</a:t>
            </a:r>
            <a:r>
              <a:rPr lang="zh-CN" altLang="zh-CN" sz="2800" b="1" dirty="0"/>
              <a:t>第</a:t>
            </a:r>
            <a:r>
              <a:rPr lang="en-US" altLang="zh-CN" sz="2800" b="1" dirty="0"/>
              <a:t>29</a:t>
            </a:r>
            <a:r>
              <a:rPr lang="zh-CN" altLang="zh-CN" sz="2800" b="1" dirty="0"/>
              <a:t>题以五四运动后社会主义是否适合中国国情的论争为背景，得出只有社会主义才能救中国的历史结论，考查了考生对历史上马克思主义的认识，引导考生认清科学社会主义和资产阶级改良主义的本质区别</a:t>
            </a:r>
            <a:r>
              <a:rPr lang="zh-CN" altLang="zh-CN" sz="2800" b="1" dirty="0" smtClean="0"/>
              <a:t>。</a:t>
            </a:r>
            <a:r>
              <a:rPr lang="en-US" altLang="zh-CN" sz="2800" b="1" dirty="0" smtClean="0"/>
              <a:t>,</a:t>
            </a:r>
            <a:r>
              <a:rPr lang="zh-CN" altLang="zh-CN" sz="2800" b="1" dirty="0" smtClean="0"/>
              <a:t>如</a:t>
            </a:r>
            <a:r>
              <a:rPr lang="zh-CN" altLang="zh-CN" sz="2800" b="1" dirty="0"/>
              <a:t>文综Ⅱ卷第</a:t>
            </a:r>
            <a:r>
              <a:rPr lang="en-US" altLang="zh-CN" sz="2800" b="1" dirty="0"/>
              <a:t>41</a:t>
            </a:r>
            <a:r>
              <a:rPr lang="zh-CN" altLang="zh-CN" sz="2800" b="1" dirty="0"/>
              <a:t>题以大豆在古代中国及</a:t>
            </a:r>
            <a:r>
              <a:rPr lang="en-US" altLang="zh-CN" sz="2800" b="1" dirty="0"/>
              <a:t>19</a:t>
            </a:r>
            <a:r>
              <a:rPr lang="zh-CN" altLang="zh-CN" sz="2800" b="1" dirty="0"/>
              <a:t>世纪以后在美国的种植利用为情境，考查我国古代农业科技成就、人类文明交流等内容，凸显了构建人类命运共同体的历史意义。又如Ⅱ卷第</a:t>
            </a:r>
            <a:r>
              <a:rPr lang="en-US" altLang="zh-CN" sz="2800" b="1" dirty="0"/>
              <a:t>45</a:t>
            </a:r>
            <a:r>
              <a:rPr lang="zh-CN" altLang="zh-CN" sz="2800" b="1" dirty="0"/>
              <a:t>题考查</a:t>
            </a:r>
            <a:r>
              <a:rPr lang="en-US" altLang="zh-CN" sz="2800" b="1" dirty="0"/>
              <a:t>1977</a:t>
            </a:r>
            <a:r>
              <a:rPr lang="zh-CN" altLang="zh-CN" sz="2800" b="1" dirty="0"/>
              <a:t>～</a:t>
            </a:r>
            <a:r>
              <a:rPr lang="en-US" altLang="zh-CN" sz="2800" b="1" dirty="0"/>
              <a:t>1981</a:t>
            </a:r>
            <a:r>
              <a:rPr lang="zh-CN" altLang="zh-CN" sz="2800" b="1" dirty="0"/>
              <a:t>年我国科技体制改革的背景、意义等，使考生进一步加深对改革开放历史意义和科学技术在现代化建设中作用的认识。</a:t>
            </a:r>
          </a:p>
        </p:txBody>
      </p:sp>
    </p:spTree>
    <p:extLst>
      <p:ext uri="{BB962C8B-B14F-4D97-AF65-F5344CB8AC3E}">
        <p14:creationId xmlns:p14="http://schemas.microsoft.com/office/powerpoint/2010/main" val="30300701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4"/>
          <p:cNvSpPr txBox="1">
            <a:spLocks noChangeArrowheads="1"/>
          </p:cNvSpPr>
          <p:nvPr/>
        </p:nvSpPr>
        <p:spPr bwMode="auto">
          <a:xfrm>
            <a:off x="539750" y="1989138"/>
            <a:ext cx="7662863" cy="1189037"/>
          </a:xfrm>
          <a:prstGeom prst="rect">
            <a:avLst/>
          </a:prstGeom>
          <a:noFill/>
          <a:ln w="28575">
            <a:solidFill>
              <a:srgbClr val="C00000"/>
            </a:solidFill>
            <a:bevel/>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latin typeface="Arial" pitchFamily="34" charset="0"/>
              </a:rPr>
              <a:t>权力的分配：分封制</a:t>
            </a:r>
            <a:r>
              <a:rPr lang="en-US" altLang="zh-CN" sz="2400" b="1">
                <a:latin typeface="Arial" pitchFamily="34" charset="0"/>
              </a:rPr>
              <a:t>——</a:t>
            </a:r>
            <a:r>
              <a:rPr lang="zh-CN" altLang="en-US" sz="2400" b="1">
                <a:latin typeface="Arial" pitchFamily="34" charset="0"/>
              </a:rPr>
              <a:t>政治生活等级化</a:t>
            </a:r>
            <a:r>
              <a:rPr lang="en-US" altLang="zh-CN" sz="2400" b="1">
                <a:latin typeface="Arial" pitchFamily="34" charset="0"/>
              </a:rPr>
              <a:t>——</a:t>
            </a:r>
            <a:r>
              <a:rPr lang="zh-CN" altLang="en-US" sz="2400" b="1">
                <a:latin typeface="Arial" pitchFamily="34" charset="0"/>
              </a:rPr>
              <a:t>天下归周</a:t>
            </a:r>
          </a:p>
          <a:p>
            <a:pPr eaLnBrk="1" hangingPunct="1">
              <a:buFont typeface="Arial" pitchFamily="34" charset="0"/>
              <a:buNone/>
            </a:pPr>
            <a:r>
              <a:rPr lang="zh-CN" altLang="en-US" sz="2400" b="1">
                <a:latin typeface="Arial" pitchFamily="34" charset="0"/>
              </a:rPr>
              <a:t>权力的继承：宗法制</a:t>
            </a:r>
            <a:r>
              <a:rPr lang="en-US" altLang="zh-CN" sz="2400" b="1">
                <a:latin typeface="Arial" pitchFamily="34" charset="0"/>
              </a:rPr>
              <a:t>——</a:t>
            </a:r>
            <a:r>
              <a:rPr lang="zh-CN" altLang="en-US" sz="2400" b="1">
                <a:latin typeface="Arial" pitchFamily="34" charset="0"/>
              </a:rPr>
              <a:t>家庭生活政治化</a:t>
            </a:r>
            <a:r>
              <a:rPr lang="en-US" altLang="zh-CN" sz="2400" b="1">
                <a:latin typeface="Arial" pitchFamily="34" charset="0"/>
              </a:rPr>
              <a:t>——</a:t>
            </a:r>
            <a:r>
              <a:rPr lang="zh-CN" altLang="en-US" sz="2400" b="1">
                <a:latin typeface="Arial" pitchFamily="34" charset="0"/>
              </a:rPr>
              <a:t>天下归宗</a:t>
            </a:r>
          </a:p>
          <a:p>
            <a:pPr eaLnBrk="1" hangingPunct="1">
              <a:buFont typeface="Arial" pitchFamily="34" charset="0"/>
              <a:buNone/>
            </a:pPr>
            <a:r>
              <a:rPr lang="zh-CN" altLang="en-US" sz="2400" b="1">
                <a:latin typeface="Arial" pitchFamily="34" charset="0"/>
              </a:rPr>
              <a:t>权力的认同：礼乐制</a:t>
            </a:r>
            <a:r>
              <a:rPr lang="en-US" altLang="zh-CN" sz="2400" b="1">
                <a:latin typeface="Arial" pitchFamily="34" charset="0"/>
              </a:rPr>
              <a:t>——</a:t>
            </a:r>
            <a:r>
              <a:rPr lang="zh-CN" altLang="en-US" sz="2400" b="1">
                <a:latin typeface="Arial" pitchFamily="34" charset="0"/>
              </a:rPr>
              <a:t>等级观念生活化</a:t>
            </a:r>
            <a:r>
              <a:rPr lang="en-US" altLang="zh-CN" sz="2400" b="1">
                <a:latin typeface="Arial" pitchFamily="34" charset="0"/>
              </a:rPr>
              <a:t>——</a:t>
            </a:r>
            <a:r>
              <a:rPr lang="zh-CN" altLang="en-US" sz="2400" b="1">
                <a:latin typeface="Arial" pitchFamily="34" charset="0"/>
              </a:rPr>
              <a:t>天下归心</a:t>
            </a:r>
          </a:p>
        </p:txBody>
      </p:sp>
      <p:sp>
        <p:nvSpPr>
          <p:cNvPr id="91139" name="文本框 5"/>
          <p:cNvSpPr txBox="1">
            <a:spLocks noChangeArrowheads="1"/>
          </p:cNvSpPr>
          <p:nvPr/>
        </p:nvSpPr>
        <p:spPr bwMode="auto">
          <a:xfrm>
            <a:off x="533400" y="3579813"/>
            <a:ext cx="7710488"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3200" b="1">
                <a:latin typeface="Arial" pitchFamily="34" charset="0"/>
              </a:rPr>
              <a:t>       </a:t>
            </a:r>
            <a:r>
              <a:rPr lang="zh-CN" altLang="en-US" sz="3200" b="1">
                <a:latin typeface="Arial" pitchFamily="34" charset="0"/>
              </a:rPr>
              <a:t>总结：政治制度的核心是权力。宗法制是内核，分封制是宗法制的政治表现，二者互为表里；礼乐制是维护宗法制与分封制的工具。</a:t>
            </a:r>
          </a:p>
        </p:txBody>
      </p:sp>
    </p:spTree>
    <p:extLst>
      <p:ext uri="{BB962C8B-B14F-4D97-AF65-F5344CB8AC3E}">
        <p14:creationId xmlns:p14="http://schemas.microsoft.com/office/powerpoint/2010/main" val="636437595"/>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矩形 1"/>
          <p:cNvSpPr>
            <a:spLocks noChangeArrowheads="1"/>
          </p:cNvSpPr>
          <p:nvPr/>
        </p:nvSpPr>
        <p:spPr bwMode="auto">
          <a:xfrm>
            <a:off x="468313" y="908050"/>
            <a:ext cx="8064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t>西周的政治制度是中国早期政治文明的形成阶段。在复习时，要注意：</a:t>
            </a:r>
          </a:p>
          <a:p>
            <a:r>
              <a:rPr lang="zh-CN" altLang="en-US" sz="2800" b="1"/>
              <a:t>一个“主体”：分封制与宗法制的紧密结合构成了中国早期政治制度的主体。</a:t>
            </a:r>
          </a:p>
          <a:p>
            <a:r>
              <a:rPr lang="zh-CN" altLang="en-US" sz="2800" b="1"/>
              <a:t>两个“角度”：一是纵向认识早期政治制度对中国社会发展的影响；二是横向与古希腊、罗马政治制度的比较，认识世界文明的多样性。</a:t>
            </a:r>
          </a:p>
          <a:p>
            <a:r>
              <a:rPr lang="zh-CN" altLang="en-US" sz="2800" b="1"/>
              <a:t>三个“特点”：</a:t>
            </a:r>
          </a:p>
          <a:p>
            <a:r>
              <a:rPr lang="zh-CN" altLang="en-US" sz="2800" b="1"/>
              <a:t>①以血缘关系为纽带形成的国家政治结构。</a:t>
            </a:r>
          </a:p>
          <a:p>
            <a:r>
              <a:rPr lang="zh-CN" altLang="en-US" sz="2800" b="1"/>
              <a:t>②最高执政集团尚未形成权力的高度集中。</a:t>
            </a:r>
          </a:p>
          <a:p>
            <a:r>
              <a:rPr lang="zh-CN" altLang="en-US" sz="2800" b="1"/>
              <a:t>③具有相对的延续性（继承性）和稳定性。</a:t>
            </a:r>
          </a:p>
        </p:txBody>
      </p:sp>
    </p:spTree>
    <p:extLst>
      <p:ext uri="{BB962C8B-B14F-4D97-AF65-F5344CB8AC3E}">
        <p14:creationId xmlns:p14="http://schemas.microsoft.com/office/powerpoint/2010/main" val="208948974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p:cNvSpPr>
            <a:spLocks noGrp="1"/>
          </p:cNvSpPr>
          <p:nvPr>
            <p:ph type="title"/>
          </p:nvPr>
        </p:nvSpPr>
        <p:spPr>
          <a:xfrm>
            <a:off x="900113" y="404813"/>
            <a:ext cx="7559675" cy="5948362"/>
          </a:xfrm>
        </p:spPr>
        <p:txBody>
          <a:bodyPr/>
          <a:lstStyle/>
          <a:p>
            <a:r>
              <a:rPr lang="zh-CN" altLang="en-US" sz="4400" b="1" smtClean="0">
                <a:solidFill>
                  <a:srgbClr val="FF0000"/>
                </a:solidFill>
                <a:latin typeface="黑体" pitchFamily="49" charset="-122"/>
                <a:ea typeface="黑体" pitchFamily="49" charset="-122"/>
              </a:rPr>
              <a:t>以现行高中历史教材的体例和顺序，归纳、整合出中外历史各个发展阶段的知识结构 </a:t>
            </a:r>
            <a:r>
              <a:rPr lang="en-US" altLang="zh-CN" sz="4400" b="1" smtClean="0">
                <a:solidFill>
                  <a:srgbClr val="FF0000"/>
                </a:solidFill>
                <a:latin typeface="黑体" pitchFamily="49" charset="-122"/>
                <a:ea typeface="黑体" pitchFamily="49" charset="-122"/>
              </a:rPr>
              <a:t/>
            </a:r>
            <a:br>
              <a:rPr lang="en-US" altLang="zh-CN" sz="4400" b="1" smtClean="0">
                <a:solidFill>
                  <a:srgbClr val="FF0000"/>
                </a:solidFill>
                <a:latin typeface="黑体" pitchFamily="49" charset="-122"/>
                <a:ea typeface="黑体" pitchFamily="49" charset="-122"/>
              </a:rPr>
            </a:br>
            <a:r>
              <a:rPr lang="zh-CN" altLang="en-US" sz="4400" b="1" smtClean="0">
                <a:solidFill>
                  <a:srgbClr val="FF0000"/>
                </a:solidFill>
                <a:latin typeface="黑体" pitchFamily="49" charset="-122"/>
                <a:ea typeface="黑体" pitchFamily="49" charset="-122"/>
              </a:rPr>
              <a:t>构建框架知识结构 ：即从大的角度帮助学生把握历史各个发展阶段的基本线索和主要内容。</a:t>
            </a:r>
          </a:p>
        </p:txBody>
      </p:sp>
    </p:spTree>
    <p:extLst>
      <p:ext uri="{BB962C8B-B14F-4D97-AF65-F5344CB8AC3E}">
        <p14:creationId xmlns:p14="http://schemas.microsoft.com/office/powerpoint/2010/main" val="399529075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8640763"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86438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文本框 5"/>
          <p:cNvSpPr txBox="1">
            <a:spLocks noChangeArrowheads="1"/>
          </p:cNvSpPr>
          <p:nvPr/>
        </p:nvSpPr>
        <p:spPr bwMode="auto">
          <a:xfrm>
            <a:off x="539750" y="476250"/>
            <a:ext cx="8069263" cy="523875"/>
          </a:xfrm>
          <a:prstGeom prst="rect">
            <a:avLst/>
          </a:prstGeom>
          <a:solidFill>
            <a:schemeClr val="accent1"/>
          </a:solidFill>
          <a:ln w="12700">
            <a:solidFill>
              <a:srgbClr val="C00000"/>
            </a:solidFill>
            <a:bevel/>
            <a:headEnd/>
            <a:tailEnd/>
          </a:ln>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solidFill>
                  <a:schemeClr val="bg1"/>
                </a:solidFill>
                <a:latin typeface="Arial" pitchFamily="34" charset="0"/>
                <a:sym typeface="Arial" pitchFamily="34" charset="0"/>
              </a:rPr>
              <a:t>巧用教材目录，从宏观上明确考查主干。</a:t>
            </a:r>
            <a:endParaRPr lang="zh-CN" altLang="en-US" sz="2800" b="1">
              <a:solidFill>
                <a:schemeClr val="bg1"/>
              </a:solidFill>
              <a:latin typeface="Arial" pitchFamily="34" charset="0"/>
            </a:endParaRPr>
          </a:p>
        </p:txBody>
      </p:sp>
      <p:sp>
        <p:nvSpPr>
          <p:cNvPr id="104451" name="文本框 6"/>
          <p:cNvSpPr txBox="1">
            <a:spLocks noChangeArrowheads="1"/>
          </p:cNvSpPr>
          <p:nvPr/>
        </p:nvSpPr>
        <p:spPr bwMode="auto">
          <a:xfrm>
            <a:off x="539750" y="1265238"/>
            <a:ext cx="8051800" cy="2895600"/>
          </a:xfrm>
          <a:prstGeom prst="rect">
            <a:avLst/>
          </a:prstGeom>
          <a:solidFill>
            <a:schemeClr val="accent1"/>
          </a:solidFill>
          <a:ln w="12700">
            <a:solidFill>
              <a:srgbClr val="C00000"/>
            </a:solidFill>
            <a:bevel/>
            <a:headEnd/>
            <a:tailEnd/>
          </a:ln>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200" b="1">
                <a:solidFill>
                  <a:schemeClr val="bg1"/>
                </a:solidFill>
                <a:latin typeface="Arial" pitchFamily="34" charset="0"/>
              </a:rPr>
              <a:t>例必修一</a:t>
            </a:r>
          </a:p>
          <a:p>
            <a:pPr eaLnBrk="1" hangingPunct="1">
              <a:buFont typeface="Arial" pitchFamily="34" charset="0"/>
              <a:buNone/>
            </a:pPr>
            <a:r>
              <a:rPr lang="en-US" altLang="zh-CN" sz="3200" b="1">
                <a:solidFill>
                  <a:schemeClr val="bg1"/>
                </a:solidFill>
                <a:latin typeface="Arial" pitchFamily="34" charset="0"/>
              </a:rPr>
              <a:t>	</a:t>
            </a:r>
            <a:r>
              <a:rPr lang="zh-CN" altLang="en-US" sz="2400" b="1">
                <a:solidFill>
                  <a:schemeClr val="bg1"/>
                </a:solidFill>
                <a:latin typeface="Arial" pitchFamily="34" charset="0"/>
              </a:rPr>
              <a:t>第</a:t>
            </a:r>
            <a:r>
              <a:rPr lang="en-US" altLang="zh-CN" sz="2400" b="1">
                <a:solidFill>
                  <a:schemeClr val="bg1"/>
                </a:solidFill>
                <a:latin typeface="Arial" pitchFamily="34" charset="0"/>
              </a:rPr>
              <a:t>5</a:t>
            </a:r>
            <a:r>
              <a:rPr lang="zh-CN" altLang="en-US" sz="2400" b="1">
                <a:solidFill>
                  <a:schemeClr val="bg1"/>
                </a:solidFill>
                <a:latin typeface="Arial" pitchFamily="34" charset="0"/>
              </a:rPr>
              <a:t>课 古代希腊民主政治</a:t>
            </a:r>
          </a:p>
          <a:p>
            <a:pPr eaLnBrk="1" hangingPunct="1">
              <a:buFont typeface="Arial" pitchFamily="34" charset="0"/>
              <a:buNone/>
            </a:pPr>
            <a:r>
              <a:rPr lang="en-US" altLang="zh-CN" sz="2400" b="1">
                <a:solidFill>
                  <a:schemeClr val="bg1"/>
                </a:solidFill>
                <a:latin typeface="Arial" pitchFamily="34" charset="0"/>
              </a:rPr>
              <a:t>	</a:t>
            </a:r>
            <a:r>
              <a:rPr lang="zh-CN" altLang="en-US" sz="2400" b="1">
                <a:solidFill>
                  <a:schemeClr val="bg1"/>
                </a:solidFill>
                <a:latin typeface="Arial" pitchFamily="34" charset="0"/>
              </a:rPr>
              <a:t>第</a:t>
            </a:r>
            <a:r>
              <a:rPr lang="en-US" altLang="zh-CN" sz="2400" b="1">
                <a:solidFill>
                  <a:schemeClr val="bg1"/>
                </a:solidFill>
                <a:latin typeface="Arial" pitchFamily="34" charset="0"/>
              </a:rPr>
              <a:t>7</a:t>
            </a:r>
            <a:r>
              <a:rPr lang="zh-CN" altLang="en-US" sz="2400" b="1">
                <a:solidFill>
                  <a:schemeClr val="bg1"/>
                </a:solidFill>
                <a:latin typeface="Arial" pitchFamily="34" charset="0"/>
              </a:rPr>
              <a:t>课 英国君主立宪制的建立</a:t>
            </a:r>
          </a:p>
          <a:p>
            <a:pPr eaLnBrk="1" hangingPunct="1">
              <a:buFont typeface="Arial" pitchFamily="34" charset="0"/>
              <a:buNone/>
            </a:pPr>
            <a:r>
              <a:rPr lang="en-US" altLang="zh-CN" sz="2400" b="1">
                <a:solidFill>
                  <a:schemeClr val="bg1"/>
                </a:solidFill>
                <a:latin typeface="Arial" pitchFamily="34" charset="0"/>
              </a:rPr>
              <a:t>	</a:t>
            </a:r>
            <a:r>
              <a:rPr lang="zh-CN" altLang="en-US" sz="2400" b="1">
                <a:solidFill>
                  <a:schemeClr val="bg1"/>
                </a:solidFill>
                <a:latin typeface="Arial" pitchFamily="34" charset="0"/>
              </a:rPr>
              <a:t>第</a:t>
            </a:r>
            <a:r>
              <a:rPr lang="en-US" altLang="zh-CN" sz="2400" b="1">
                <a:solidFill>
                  <a:schemeClr val="bg1"/>
                </a:solidFill>
                <a:latin typeface="Arial" pitchFamily="34" charset="0"/>
              </a:rPr>
              <a:t>8</a:t>
            </a:r>
            <a:r>
              <a:rPr lang="zh-CN" altLang="en-US" sz="2400" b="1">
                <a:solidFill>
                  <a:schemeClr val="bg1"/>
                </a:solidFill>
                <a:latin typeface="Arial" pitchFamily="34" charset="0"/>
              </a:rPr>
              <a:t>课 美国联邦政府的建立</a:t>
            </a:r>
          </a:p>
          <a:p>
            <a:pPr eaLnBrk="1" hangingPunct="1">
              <a:buFont typeface="Arial" pitchFamily="34" charset="0"/>
              <a:buNone/>
            </a:pPr>
            <a:r>
              <a:rPr lang="en-US" altLang="zh-CN" sz="2400" b="1">
                <a:solidFill>
                  <a:schemeClr val="bg1"/>
                </a:solidFill>
                <a:latin typeface="Arial" pitchFamily="34" charset="0"/>
              </a:rPr>
              <a:t>	</a:t>
            </a:r>
            <a:r>
              <a:rPr lang="zh-CN" altLang="en-US" sz="2400" b="1">
                <a:solidFill>
                  <a:schemeClr val="bg1"/>
                </a:solidFill>
                <a:latin typeface="Arial" pitchFamily="34" charset="0"/>
              </a:rPr>
              <a:t>第</a:t>
            </a:r>
            <a:r>
              <a:rPr lang="en-US" altLang="zh-CN" sz="2400" b="1">
                <a:solidFill>
                  <a:schemeClr val="bg1"/>
                </a:solidFill>
                <a:latin typeface="Arial" pitchFamily="34" charset="0"/>
              </a:rPr>
              <a:t>9</a:t>
            </a:r>
            <a:r>
              <a:rPr lang="zh-CN" altLang="en-US" sz="2400" b="1">
                <a:solidFill>
                  <a:schemeClr val="bg1"/>
                </a:solidFill>
                <a:latin typeface="Arial" pitchFamily="34" charset="0"/>
              </a:rPr>
              <a:t>课 资本主义政治制度在欧洲大陆的扩展</a:t>
            </a:r>
          </a:p>
          <a:p>
            <a:pPr eaLnBrk="1" hangingPunct="1">
              <a:buFont typeface="Arial" pitchFamily="34" charset="0"/>
              <a:buNone/>
            </a:pPr>
            <a:r>
              <a:rPr lang="en-US" altLang="zh-CN" sz="2400" b="1">
                <a:solidFill>
                  <a:schemeClr val="bg1"/>
                </a:solidFill>
                <a:latin typeface="Arial" pitchFamily="34" charset="0"/>
              </a:rPr>
              <a:t>	</a:t>
            </a:r>
            <a:r>
              <a:rPr lang="zh-CN" altLang="en-US" sz="2400" b="1">
                <a:solidFill>
                  <a:schemeClr val="bg1"/>
                </a:solidFill>
                <a:latin typeface="Arial" pitchFamily="34" charset="0"/>
              </a:rPr>
              <a:t>第</a:t>
            </a:r>
            <a:r>
              <a:rPr lang="en-US" altLang="zh-CN" sz="2400" b="1">
                <a:solidFill>
                  <a:schemeClr val="bg1"/>
                </a:solidFill>
                <a:latin typeface="Arial" pitchFamily="34" charset="0"/>
              </a:rPr>
              <a:t>20</a:t>
            </a:r>
            <a:r>
              <a:rPr lang="zh-CN" altLang="en-US" sz="2400" b="1">
                <a:solidFill>
                  <a:schemeClr val="bg1"/>
                </a:solidFill>
                <a:latin typeface="Arial" pitchFamily="34" charset="0"/>
              </a:rPr>
              <a:t>课 新中国的民主政治建设</a:t>
            </a:r>
          </a:p>
          <a:p>
            <a:pPr eaLnBrk="1" hangingPunct="1">
              <a:buFont typeface="Arial" pitchFamily="34" charset="0"/>
              <a:buNone/>
            </a:pPr>
            <a:r>
              <a:rPr lang="en-US" altLang="zh-CN" sz="2400" b="1">
                <a:solidFill>
                  <a:schemeClr val="bg1"/>
                </a:solidFill>
                <a:latin typeface="Arial" pitchFamily="34" charset="0"/>
              </a:rPr>
              <a:t>	</a:t>
            </a:r>
            <a:r>
              <a:rPr lang="zh-CN" altLang="en-US" sz="2400" b="1">
                <a:solidFill>
                  <a:schemeClr val="bg1"/>
                </a:solidFill>
                <a:latin typeface="Arial" pitchFamily="34" charset="0"/>
              </a:rPr>
              <a:t>第</a:t>
            </a:r>
            <a:r>
              <a:rPr lang="en-US" altLang="zh-CN" sz="2400" b="1">
                <a:solidFill>
                  <a:schemeClr val="bg1"/>
                </a:solidFill>
                <a:latin typeface="Arial" pitchFamily="34" charset="0"/>
              </a:rPr>
              <a:t>21</a:t>
            </a:r>
            <a:r>
              <a:rPr lang="zh-CN" altLang="en-US" sz="2400" b="1">
                <a:solidFill>
                  <a:schemeClr val="bg1"/>
                </a:solidFill>
                <a:latin typeface="Arial" pitchFamily="34" charset="0"/>
              </a:rPr>
              <a:t>课 民主政治建设的曲折发展</a:t>
            </a:r>
          </a:p>
        </p:txBody>
      </p:sp>
      <p:sp>
        <p:nvSpPr>
          <p:cNvPr id="104452" name="文本框 7"/>
          <p:cNvSpPr txBox="1">
            <a:spLocks noChangeArrowheads="1"/>
          </p:cNvSpPr>
          <p:nvPr/>
        </p:nvSpPr>
        <p:spPr bwMode="auto">
          <a:xfrm>
            <a:off x="508000" y="4437063"/>
            <a:ext cx="8086725" cy="1981200"/>
          </a:xfrm>
          <a:prstGeom prst="rect">
            <a:avLst/>
          </a:prstGeom>
          <a:solidFill>
            <a:schemeClr val="accent1"/>
          </a:solidFill>
          <a:ln w="28575">
            <a:solidFill>
              <a:srgbClr val="C00000"/>
            </a:solidFill>
            <a:bevel/>
            <a:headEnd/>
            <a:tailEnd/>
          </a:ln>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200" b="1">
                <a:solidFill>
                  <a:schemeClr val="bg1"/>
                </a:solidFill>
                <a:latin typeface="Arial" pitchFamily="34" charset="0"/>
              </a:rPr>
              <a:t>主干知识：民主政治</a:t>
            </a:r>
          </a:p>
          <a:p>
            <a:pPr eaLnBrk="1" hangingPunct="1">
              <a:buFont typeface="Arial" pitchFamily="34" charset="0"/>
              <a:buNone/>
            </a:pPr>
            <a:r>
              <a:rPr lang="zh-CN" altLang="en-US" sz="3200" b="1">
                <a:solidFill>
                  <a:schemeClr val="bg1"/>
                </a:solidFill>
                <a:latin typeface="Arial" pitchFamily="34" charset="0"/>
              </a:rPr>
              <a:t>基本线索：</a:t>
            </a:r>
            <a:r>
              <a:rPr lang="zh-CN" altLang="en-US" sz="2800" b="1">
                <a:solidFill>
                  <a:schemeClr val="bg1"/>
                </a:solidFill>
                <a:latin typeface="Arial" pitchFamily="34" charset="0"/>
              </a:rPr>
              <a:t>奴隶制民主</a:t>
            </a:r>
            <a:r>
              <a:rPr lang="en-US" altLang="zh-CN" sz="2800" b="1">
                <a:solidFill>
                  <a:schemeClr val="bg1"/>
                </a:solidFill>
                <a:latin typeface="Arial" pitchFamily="34" charset="0"/>
              </a:rPr>
              <a:t>——</a:t>
            </a:r>
            <a:r>
              <a:rPr lang="zh-CN" altLang="en-US" sz="2800" b="1">
                <a:solidFill>
                  <a:schemeClr val="bg1"/>
                </a:solidFill>
                <a:latin typeface="Arial" pitchFamily="34" charset="0"/>
              </a:rPr>
              <a:t>资产阶级民主</a:t>
            </a:r>
            <a:r>
              <a:rPr lang="en-US" altLang="zh-CN" sz="2800" b="1">
                <a:solidFill>
                  <a:schemeClr val="bg1"/>
                </a:solidFill>
                <a:latin typeface="Arial" pitchFamily="34" charset="0"/>
              </a:rPr>
              <a:t>——</a:t>
            </a:r>
          </a:p>
          <a:p>
            <a:pPr eaLnBrk="1" hangingPunct="1">
              <a:buFont typeface="Arial" pitchFamily="34" charset="0"/>
              <a:buNone/>
            </a:pPr>
            <a:r>
              <a:rPr lang="zh-CN" altLang="en-US" sz="2800" b="1">
                <a:solidFill>
                  <a:schemeClr val="bg1"/>
                </a:solidFill>
                <a:latin typeface="Arial" pitchFamily="34" charset="0"/>
              </a:rPr>
              <a:t>社会主义民主</a:t>
            </a:r>
          </a:p>
          <a:p>
            <a:pPr eaLnBrk="1" hangingPunct="1">
              <a:buFont typeface="Arial" pitchFamily="34" charset="0"/>
              <a:buNone/>
            </a:pPr>
            <a:r>
              <a:rPr lang="zh-CN" altLang="en-US" sz="3200" b="1">
                <a:solidFill>
                  <a:schemeClr val="bg1"/>
                </a:solidFill>
                <a:latin typeface="Arial" pitchFamily="34" charset="0"/>
              </a:rPr>
              <a:t>历史认识：民主是发展的，具体的，相对</a:t>
            </a:r>
            <a:r>
              <a:rPr lang="zh-CN" altLang="en-US" sz="3200" b="1">
                <a:latin typeface="Arial" pitchFamily="34" charset="0"/>
              </a:rPr>
              <a:t>的。</a:t>
            </a:r>
          </a:p>
        </p:txBody>
      </p:sp>
    </p:spTree>
    <p:extLst>
      <p:ext uri="{BB962C8B-B14F-4D97-AF65-F5344CB8AC3E}">
        <p14:creationId xmlns:p14="http://schemas.microsoft.com/office/powerpoint/2010/main" val="2210480045"/>
      </p:ext>
    </p:extLst>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图片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285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图片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1975"/>
            <a:ext cx="285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3"/>
          <p:cNvSpPr>
            <a:spLocks noChangeArrowheads="1"/>
          </p:cNvSpPr>
          <p:nvPr/>
        </p:nvSpPr>
        <p:spPr bwMode="auto">
          <a:xfrm>
            <a:off x="32385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08549" name="Rectangle 4"/>
          <p:cNvSpPr>
            <a:spLocks noChangeArrowheads="1"/>
          </p:cNvSpPr>
          <p:nvPr/>
        </p:nvSpPr>
        <p:spPr bwMode="auto">
          <a:xfrm>
            <a:off x="322263" y="269875"/>
            <a:ext cx="8099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sz="3200" b="1">
                <a:latin typeface="Arial" pitchFamily="34" charset="0"/>
                <a:cs typeface="Times New Roman" pitchFamily="18" charset="0"/>
              </a:rPr>
              <a:t>隐性线索</a:t>
            </a:r>
            <a:endParaRPr lang="zh-CN" sz="3200" b="1">
              <a:latin typeface="Arial" pitchFamily="34" charset="0"/>
            </a:endParaRPr>
          </a:p>
        </p:txBody>
      </p:sp>
      <p:sp>
        <p:nvSpPr>
          <p:cNvPr id="108550" name="Rectangle 5"/>
          <p:cNvSpPr>
            <a:spLocks noChangeArrowheads="1"/>
          </p:cNvSpPr>
          <p:nvPr/>
        </p:nvSpPr>
        <p:spPr bwMode="auto">
          <a:xfrm>
            <a:off x="301625" y="831850"/>
            <a:ext cx="8712200"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2070100" algn="l"/>
              </a:tabLst>
            </a:pPr>
            <a:r>
              <a:rPr lang="en-US" altLang="zh-CN" sz="3200" b="1">
                <a:latin typeface="Arial" pitchFamily="34" charset="0"/>
                <a:cs typeface="Times New Roman" pitchFamily="18" charset="0"/>
              </a:rPr>
              <a:t>1.</a:t>
            </a:r>
            <a:r>
              <a:rPr lang="zh-CN" altLang="en-US" sz="3200" b="1">
                <a:latin typeface="Arial" pitchFamily="34" charset="0"/>
                <a:cs typeface="Times New Roman" pitchFamily="18" charset="0"/>
              </a:rPr>
              <a:t>中枢机构的变动：三公九卿</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秦</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中外朝</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汉</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三省六部</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隋唐</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二府三司</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宋</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中书省</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元</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废丞相、设内阁</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明</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军机处</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清</a:t>
            </a:r>
            <a:r>
              <a:rPr lang="en-US" altLang="zh-CN" sz="3200" b="1">
                <a:latin typeface="Arial" pitchFamily="34" charset="0"/>
                <a:cs typeface="Times New Roman" pitchFamily="18" charset="0"/>
              </a:rPr>
              <a:t>)</a:t>
            </a:r>
            <a:endParaRPr lang="en-US" altLang="zh-CN" sz="3200" b="1">
              <a:latin typeface="Arial" pitchFamily="34" charset="0"/>
            </a:endParaRPr>
          </a:p>
          <a:p>
            <a:pPr eaLnBrk="0" hangingPunct="0">
              <a:tabLst>
                <a:tab pos="2070100" algn="l"/>
              </a:tabLst>
            </a:pPr>
            <a:r>
              <a:rPr lang="en-US" altLang="zh-CN" sz="3200" b="1">
                <a:latin typeface="Arial" pitchFamily="34" charset="0"/>
                <a:cs typeface="Times New Roman" pitchFamily="18" charset="0"/>
              </a:rPr>
              <a:t>2.</a:t>
            </a:r>
            <a:r>
              <a:rPr lang="zh-CN" altLang="en-US" sz="3200" b="1">
                <a:latin typeface="Arial" pitchFamily="34" charset="0"/>
                <a:cs typeface="Times New Roman" pitchFamily="18" charset="0"/>
              </a:rPr>
              <a:t>地方行政演变：分封制</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西周始</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郡县制</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秦始</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行省制</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元始</a:t>
            </a:r>
            <a:r>
              <a:rPr lang="en-US" altLang="zh-CN" sz="3200" b="1">
                <a:latin typeface="Arial" pitchFamily="34" charset="0"/>
                <a:cs typeface="Times New Roman" pitchFamily="18" charset="0"/>
              </a:rPr>
              <a:t>)</a:t>
            </a:r>
            <a:endParaRPr lang="en-US" altLang="zh-CN" sz="3200" b="1">
              <a:latin typeface="Arial" pitchFamily="34" charset="0"/>
            </a:endParaRPr>
          </a:p>
          <a:p>
            <a:pPr eaLnBrk="0" hangingPunct="0">
              <a:tabLst>
                <a:tab pos="2070100" algn="l"/>
              </a:tabLst>
            </a:pPr>
            <a:r>
              <a:rPr lang="en-US" altLang="zh-CN" sz="3200" b="1">
                <a:latin typeface="Arial" pitchFamily="34" charset="0"/>
                <a:cs typeface="Times New Roman" pitchFamily="18" charset="0"/>
              </a:rPr>
              <a:t>3.</a:t>
            </a:r>
            <a:r>
              <a:rPr lang="zh-CN" altLang="en-US" sz="3200" b="1">
                <a:latin typeface="Arial" pitchFamily="34" charset="0"/>
                <a:cs typeface="Times New Roman" pitchFamily="18" charset="0"/>
              </a:rPr>
              <a:t>选官制度变迁：世官制</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先秦</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察举制</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汉始</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科举制</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隋唐始</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废八股取士</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近代</a:t>
            </a:r>
            <a:r>
              <a:rPr lang="en-US" altLang="zh-CN" sz="3200" b="1">
                <a:latin typeface="Arial" pitchFamily="34" charset="0"/>
                <a:cs typeface="Times New Roman" pitchFamily="18" charset="0"/>
              </a:rPr>
              <a:t>)</a:t>
            </a:r>
            <a:endParaRPr lang="en-US" altLang="zh-CN" sz="3200" b="1">
              <a:latin typeface="Arial" pitchFamily="34" charset="0"/>
            </a:endParaRPr>
          </a:p>
          <a:p>
            <a:pPr eaLnBrk="0" hangingPunct="0">
              <a:tabLst>
                <a:tab pos="2070100" algn="l"/>
              </a:tabLst>
            </a:pPr>
            <a:r>
              <a:rPr lang="en-US" altLang="zh-CN" sz="3200" b="1">
                <a:latin typeface="Arial" pitchFamily="34" charset="0"/>
                <a:cs typeface="Times New Roman" pitchFamily="18" charset="0"/>
              </a:rPr>
              <a:t>4.</a:t>
            </a:r>
            <a:r>
              <a:rPr lang="zh-CN" altLang="en-US" sz="3200" b="1">
                <a:latin typeface="Arial" pitchFamily="34" charset="0"/>
                <a:cs typeface="Times New Roman" pitchFamily="18" charset="0"/>
              </a:rPr>
              <a:t>儒学发展：创立</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春秋</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发展</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战国</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厄运</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秦</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独尊</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西汉</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创新</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南宋</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批判</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明清</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冲击</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近代前期</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摧毁</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文化大革命</a:t>
            </a:r>
            <a:r>
              <a:rPr lang="zh-CN" altLang="en-US" sz="3200" b="1">
                <a:latin typeface="宋体" pitchFamily="2" charset="-122"/>
                <a:cs typeface="Times New Roman" pitchFamily="18" charset="0"/>
              </a:rPr>
              <a:t>”</a:t>
            </a:r>
            <a:r>
              <a:rPr lang="en-US" altLang="zh-CN" sz="3200" b="1">
                <a:latin typeface="Arial" pitchFamily="34" charset="0"/>
                <a:cs typeface="Times New Roman" pitchFamily="18" charset="0"/>
              </a:rPr>
              <a:t>)</a:t>
            </a:r>
            <a:r>
              <a:rPr lang="en-US" altLang="zh-CN" sz="3200" b="1">
                <a:latin typeface="宋体" pitchFamily="2" charset="-122"/>
                <a:cs typeface="Times New Roman" pitchFamily="18" charset="0"/>
              </a:rPr>
              <a:t>——</a:t>
            </a:r>
            <a:r>
              <a:rPr lang="zh-CN" altLang="en-US" sz="3200" b="1">
                <a:latin typeface="Arial" pitchFamily="34" charset="0"/>
                <a:cs typeface="Times New Roman" pitchFamily="18" charset="0"/>
              </a:rPr>
              <a:t>新生</a:t>
            </a:r>
            <a:r>
              <a:rPr lang="en-US" altLang="zh-CN" sz="3200" b="1">
                <a:latin typeface="Arial" pitchFamily="34" charset="0"/>
                <a:cs typeface="Times New Roman" pitchFamily="18" charset="0"/>
              </a:rPr>
              <a:t>(</a:t>
            </a:r>
            <a:r>
              <a:rPr lang="zh-CN" altLang="en-US" sz="3200" b="1">
                <a:latin typeface="Arial" pitchFamily="34" charset="0"/>
                <a:cs typeface="Times New Roman" pitchFamily="18" charset="0"/>
              </a:rPr>
              <a:t>现代</a:t>
            </a:r>
            <a:r>
              <a:rPr lang="en-US" altLang="zh-CN" sz="3200" b="1">
                <a:latin typeface="Arial" pitchFamily="34" charset="0"/>
                <a:cs typeface="Times New Roman" pitchFamily="18" charset="0"/>
              </a:rPr>
              <a:t>)</a:t>
            </a:r>
            <a:endParaRPr lang="en-US" altLang="zh-CN" sz="3200" b="1">
              <a:latin typeface="Arial" pitchFamily="34" charset="0"/>
            </a:endParaRPr>
          </a:p>
        </p:txBody>
      </p:sp>
    </p:spTree>
    <p:extLst>
      <p:ext uri="{BB962C8B-B14F-4D97-AF65-F5344CB8AC3E}">
        <p14:creationId xmlns:p14="http://schemas.microsoft.com/office/powerpoint/2010/main" val="178110412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ChangeArrowheads="1"/>
          </p:cNvSpPr>
          <p:nvPr/>
        </p:nvSpPr>
        <p:spPr bwMode="auto">
          <a:xfrm>
            <a:off x="179388" y="487363"/>
            <a:ext cx="86407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p>
            <a:pPr eaLnBrk="0" hangingPunct="0"/>
            <a:r>
              <a:rPr lang="zh-CN" altLang="en-US" sz="2000" b="1"/>
              <a:t>构建立体式知识体系</a:t>
            </a:r>
            <a:endParaRPr lang="zh-CN" altLang="en-US" sz="2000"/>
          </a:p>
          <a:p>
            <a:pPr eaLnBrk="0" hangingPunct="0"/>
            <a:r>
              <a:rPr lang="zh-CN" altLang="en-US" sz="2000"/>
              <a:t>    </a:t>
            </a:r>
            <a:r>
              <a:rPr lang="en-US" altLang="zh-CN" sz="2000" b="1"/>
              <a:t>1. </a:t>
            </a:r>
            <a:r>
              <a:rPr lang="zh-CN" altLang="en-US" sz="2000" b="1"/>
              <a:t>抓“点”：即坐标，是历史纵向联系和横向联系的交叉点。一系列关联的“点”就可以串联为一条线。如“世界市场形成的过程”有四个点：</a:t>
            </a:r>
            <a:r>
              <a:rPr lang="en-US" altLang="zh-CN" sz="2000" b="1"/>
              <a:t>(1)</a:t>
            </a:r>
            <a:r>
              <a:rPr lang="zh-CN" altLang="en-US" sz="2000" b="1"/>
              <a:t>新航路开辟</a:t>
            </a:r>
            <a:r>
              <a:rPr lang="en-US" altLang="zh-CN" sz="2000" b="1"/>
              <a:t>——</a:t>
            </a:r>
            <a:r>
              <a:rPr lang="zh-CN" altLang="en-US" sz="2000" b="1"/>
              <a:t>世界市场雏形出现</a:t>
            </a:r>
            <a:r>
              <a:rPr lang="en-US" altLang="zh-CN" sz="2000" b="1"/>
              <a:t>;(2)</a:t>
            </a:r>
            <a:r>
              <a:rPr lang="zh-CN" altLang="en-US" sz="2000" b="1"/>
              <a:t>殖民扩张</a:t>
            </a:r>
            <a:r>
              <a:rPr lang="en-US" altLang="zh-CN" sz="2000" b="1"/>
              <a:t>——</a:t>
            </a:r>
            <a:r>
              <a:rPr lang="zh-CN" altLang="en-US" sz="2000" b="1"/>
              <a:t>世界市场拓展</a:t>
            </a:r>
            <a:r>
              <a:rPr lang="en-US" altLang="zh-CN" sz="2000" b="1"/>
              <a:t>;(3)</a:t>
            </a:r>
            <a:r>
              <a:rPr lang="zh-CN" altLang="en-US" sz="2000" b="1"/>
              <a:t>第一次工业革命</a:t>
            </a:r>
            <a:r>
              <a:rPr lang="en-US" altLang="zh-CN" sz="2000" b="1"/>
              <a:t>——</a:t>
            </a:r>
            <a:r>
              <a:rPr lang="zh-CN" altLang="en-US" sz="2000" b="1"/>
              <a:t>世界市场初步形成</a:t>
            </a:r>
            <a:r>
              <a:rPr lang="en-US" altLang="zh-CN" sz="2000" b="1"/>
              <a:t>;(4)</a:t>
            </a:r>
            <a:r>
              <a:rPr lang="zh-CN" altLang="en-US" sz="2000" b="1"/>
              <a:t>第二次工业革命</a:t>
            </a:r>
            <a:r>
              <a:rPr lang="en-US" altLang="zh-CN" sz="2000" b="1"/>
              <a:t>——</a:t>
            </a:r>
            <a:r>
              <a:rPr lang="zh-CN" altLang="en-US" sz="2000" b="1"/>
              <a:t>世界市场最终形成。</a:t>
            </a:r>
            <a:endParaRPr lang="zh-CN" altLang="en-US" sz="2000"/>
          </a:p>
          <a:p>
            <a:pPr eaLnBrk="0" hangingPunct="0"/>
            <a:r>
              <a:rPr lang="zh-CN" altLang="en-US" sz="2000" b="1"/>
              <a:t>    </a:t>
            </a:r>
            <a:r>
              <a:rPr lang="en-US" altLang="zh-CN" sz="2000" b="1"/>
              <a:t>2. </a:t>
            </a:r>
            <a:r>
              <a:rPr lang="zh-CN" altLang="en-US" sz="2000" b="1"/>
              <a:t>串“线”：即有内在联系的历史事件构成的知识线索。如古代中央集权制涉及的“点”有秦朝的皇帝制度、三公九卿制、郡县制，汉朝郡国并行制，唐三省六部制，元朝行省制度，明废丞相、设内阁，清设立军机处，这构成古代中央集权制度建立</a:t>
            </a:r>
            <a:r>
              <a:rPr lang="en-US" altLang="zh-CN" sz="2000" b="1"/>
              <a:t>(</a:t>
            </a:r>
            <a:r>
              <a:rPr lang="zh-CN" altLang="en-US" sz="2000" b="1"/>
              <a:t>秦朝</a:t>
            </a:r>
            <a:r>
              <a:rPr lang="en-US" altLang="zh-CN" sz="2000" b="1"/>
              <a:t>)—</a:t>
            </a:r>
            <a:r>
              <a:rPr lang="zh-CN" altLang="en-US" sz="2000" b="1"/>
              <a:t>发展演变</a:t>
            </a:r>
            <a:r>
              <a:rPr lang="en-US" altLang="zh-CN" sz="2000" b="1"/>
              <a:t>(</a:t>
            </a:r>
            <a:r>
              <a:rPr lang="zh-CN" altLang="en-US" sz="2000" b="1"/>
              <a:t>汉至元</a:t>
            </a:r>
            <a:r>
              <a:rPr lang="en-US" altLang="zh-CN" sz="2000" b="1"/>
              <a:t>)—</a:t>
            </a:r>
            <a:r>
              <a:rPr lang="zh-CN" altLang="en-US" sz="2000" b="1"/>
              <a:t>强化</a:t>
            </a:r>
            <a:r>
              <a:rPr lang="en-US" altLang="zh-CN" sz="2000" b="1"/>
              <a:t>(</a:t>
            </a:r>
            <a:r>
              <a:rPr lang="zh-CN" altLang="en-US" sz="2000" b="1"/>
              <a:t>明清</a:t>
            </a:r>
            <a:r>
              <a:rPr lang="en-US" altLang="zh-CN" sz="2000" b="1"/>
              <a:t>)</a:t>
            </a:r>
            <a:r>
              <a:rPr lang="zh-CN" altLang="en-US" sz="2000" b="1"/>
              <a:t>的“线”。</a:t>
            </a:r>
            <a:endParaRPr lang="zh-CN" altLang="en-US" sz="2000"/>
          </a:p>
          <a:p>
            <a:pPr eaLnBrk="0" hangingPunct="0"/>
            <a:r>
              <a:rPr lang="zh-CN" altLang="en-US" sz="2000" b="1"/>
              <a:t>    </a:t>
            </a:r>
            <a:r>
              <a:rPr lang="en-US" altLang="zh-CN" sz="2000" b="1"/>
              <a:t>3. </a:t>
            </a:r>
            <a:r>
              <a:rPr lang="zh-CN" altLang="en-US" sz="2000" b="1"/>
              <a:t>铺“面”：即某一时期历史的全部内容构成的知识整体。如新中国成立初期的知识可以总结为：一是巩固政权</a:t>
            </a:r>
            <a:r>
              <a:rPr lang="en-US" altLang="zh-CN" sz="2000" b="1"/>
              <a:t>(</a:t>
            </a:r>
            <a:r>
              <a:rPr lang="zh-CN" altLang="en-US" sz="2000" b="1"/>
              <a:t>抗美援朝、土地改革等</a:t>
            </a:r>
            <a:r>
              <a:rPr lang="en-US" altLang="zh-CN" sz="2000" b="1"/>
              <a:t>);</a:t>
            </a:r>
            <a:r>
              <a:rPr lang="zh-CN" altLang="en-US" sz="2000" b="1"/>
              <a:t>二是恢复经济</a:t>
            </a:r>
            <a:r>
              <a:rPr lang="en-US" altLang="zh-CN" sz="2000" b="1"/>
              <a:t>(</a:t>
            </a:r>
            <a:r>
              <a:rPr lang="zh-CN" altLang="en-US" sz="2000" b="1"/>
              <a:t>建立国营经济、合理调整工商业等</a:t>
            </a:r>
            <a:r>
              <a:rPr lang="en-US" altLang="zh-CN" sz="2000" b="1"/>
              <a:t>);</a:t>
            </a:r>
            <a:r>
              <a:rPr lang="zh-CN" altLang="en-US" sz="2000" b="1"/>
              <a:t>三是完成过渡</a:t>
            </a:r>
            <a:r>
              <a:rPr lang="en-US" altLang="zh-CN" sz="2000" b="1"/>
              <a:t>(</a:t>
            </a:r>
            <a:r>
              <a:rPr lang="zh-CN" altLang="en-US" sz="2000" b="1"/>
              <a:t>三大改造和“一五”计划</a:t>
            </a:r>
            <a:r>
              <a:rPr lang="en-US" altLang="zh-CN" sz="2000" b="1"/>
              <a:t>);</a:t>
            </a:r>
            <a:r>
              <a:rPr lang="zh-CN" altLang="en-US" sz="2000" b="1"/>
              <a:t>四是民主法制建设</a:t>
            </a:r>
            <a:r>
              <a:rPr lang="en-US" altLang="zh-CN" sz="2000" b="1"/>
              <a:t>(《</a:t>
            </a:r>
            <a:r>
              <a:rPr lang="zh-CN" altLang="en-US" sz="2000" b="1"/>
              <a:t>共同纲领</a:t>
            </a:r>
            <a:r>
              <a:rPr lang="en-US" altLang="zh-CN" sz="2000" b="1"/>
              <a:t>》</a:t>
            </a:r>
            <a:r>
              <a:rPr lang="zh-CN" altLang="en-US" sz="2000" b="1"/>
              <a:t>、</a:t>
            </a:r>
            <a:r>
              <a:rPr lang="en-US" altLang="zh-CN" sz="2000" b="1"/>
              <a:t>1954</a:t>
            </a:r>
            <a:r>
              <a:rPr lang="zh-CN" altLang="en-US" sz="2000" b="1"/>
              <a:t>年宪法、人民代表大会制度、中共领导的多党合作和政治协商制度、民族区域自治等</a:t>
            </a:r>
            <a:r>
              <a:rPr lang="en-US" altLang="zh-CN" sz="2000" b="1"/>
              <a:t>);</a:t>
            </a:r>
            <a:r>
              <a:rPr lang="zh-CN" altLang="en-US" sz="2000" b="1"/>
              <a:t>五是外交建树</a:t>
            </a:r>
            <a:r>
              <a:rPr lang="en-US" altLang="zh-CN" sz="2000" b="1"/>
              <a:t>(</a:t>
            </a:r>
            <a:r>
              <a:rPr lang="zh-CN" altLang="en-US" sz="2000" b="1"/>
              <a:t>和平共处五项原则、亚非会议等</a:t>
            </a:r>
            <a:r>
              <a:rPr lang="en-US" altLang="zh-CN" sz="2000" b="1"/>
              <a:t>);</a:t>
            </a:r>
            <a:r>
              <a:rPr lang="zh-CN" altLang="en-US" sz="2000" b="1"/>
              <a:t>六是科教文化</a:t>
            </a:r>
            <a:r>
              <a:rPr lang="en-US" altLang="zh-CN" sz="2000" b="1"/>
              <a:t>(“</a:t>
            </a:r>
            <a:r>
              <a:rPr lang="zh-CN" altLang="en-US" sz="2000" b="1"/>
              <a:t>双百”方针、教育方针等</a:t>
            </a:r>
            <a:r>
              <a:rPr lang="en-US" altLang="zh-CN" sz="2000" b="1"/>
              <a:t>)</a:t>
            </a:r>
            <a:r>
              <a:rPr lang="zh-CN" altLang="en-US" sz="2000" b="1"/>
              <a:t>。</a:t>
            </a:r>
            <a:endParaRPr lang="zh-CN" altLang="en-US" sz="2000"/>
          </a:p>
          <a:p>
            <a:pPr eaLnBrk="0" hangingPunct="0"/>
            <a:r>
              <a:rPr lang="zh-CN" altLang="en-US" sz="2000" b="1"/>
              <a:t>    </a:t>
            </a:r>
            <a:r>
              <a:rPr lang="en-US" altLang="zh-CN" sz="2000" b="1"/>
              <a:t>4. </a:t>
            </a:r>
            <a:r>
              <a:rPr lang="zh-CN" altLang="en-US" sz="2000" b="1"/>
              <a:t>织“网”：即把零散的知识串联起来，“织”成完整的、立体的网，实现学科内的“超级链接”。在复习中不能仅限于复习某个知识点，而应该纵横联系，前后贯通，构建“网状”知识体系。</a:t>
            </a:r>
          </a:p>
        </p:txBody>
      </p:sp>
    </p:spTree>
    <p:extLst>
      <p:ext uri="{BB962C8B-B14F-4D97-AF65-F5344CB8AC3E}">
        <p14:creationId xmlns:p14="http://schemas.microsoft.com/office/powerpoint/2010/main" val="239455163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左右箭头 5"/>
          <p:cNvSpPr/>
          <p:nvPr/>
        </p:nvSpPr>
        <p:spPr>
          <a:xfrm>
            <a:off x="1007414" y="1052736"/>
            <a:ext cx="7129174" cy="5300716"/>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marL="342900" indent="-342900" algn="ctr">
              <a:lnSpc>
                <a:spcPct val="90000"/>
              </a:lnSpc>
              <a:spcBef>
                <a:spcPct val="20000"/>
              </a:spcBef>
              <a:buClr>
                <a:schemeClr val="hlink"/>
              </a:buClr>
              <a:buSzPct val="70000"/>
              <a:buFont typeface="Wingdings" pitchFamily="2" charset="2"/>
              <a:buNone/>
              <a:defRPr/>
            </a:pPr>
            <a:r>
              <a:rPr lang="zh-CN"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楷体_GB2312" pitchFamily="49" charset="-122"/>
                <a:ea typeface="楷体_GB2312" pitchFamily="49" charset="-122"/>
              </a:rPr>
              <a:t>   </a:t>
            </a:r>
            <a:r>
              <a:rPr lang="zh-CN" altLang="en-US"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itchFamily="49" charset="-122"/>
                <a:ea typeface="楷体_GB2312" pitchFamily="49" charset="-122"/>
              </a:rPr>
              <a:t>策略四   </a:t>
            </a:r>
            <a:endParaRPr lang="en-US" altLang="zh-CN"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itchFamily="49" charset="-122"/>
              <a:ea typeface="楷体_GB2312" pitchFamily="49" charset="-122"/>
            </a:endParaRPr>
          </a:p>
          <a:p>
            <a:pPr marL="342900" indent="-342900" algn="ctr">
              <a:lnSpc>
                <a:spcPct val="90000"/>
              </a:lnSpc>
              <a:spcBef>
                <a:spcPct val="20000"/>
              </a:spcBef>
              <a:buClr>
                <a:schemeClr val="hlink"/>
              </a:buClr>
              <a:buSzPct val="70000"/>
              <a:buFont typeface="Wingdings" pitchFamily="2" charset="2"/>
              <a:buNone/>
              <a:defRPr/>
            </a:pPr>
            <a:r>
              <a:rPr lang="zh-CN" altLang="en-US"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itchFamily="49" charset="-122"/>
                <a:ea typeface="楷体_GB2312" pitchFamily="49" charset="-122"/>
              </a:rPr>
              <a:t>强化</a:t>
            </a:r>
            <a:r>
              <a:rPr lang="zh-CN" altLang="zh-CN"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itchFamily="49" charset="-122"/>
                <a:ea typeface="楷体_GB2312" pitchFamily="49" charset="-122"/>
              </a:rPr>
              <a:t>阶段特征</a:t>
            </a:r>
            <a:endParaRPr lang="en-US" altLang="zh-CN"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itchFamily="49" charset="-122"/>
              <a:ea typeface="楷体_GB2312" pitchFamily="49" charset="-122"/>
            </a:endParaRPr>
          </a:p>
          <a:p>
            <a:pPr marL="342900" indent="-342900" algn="ctr">
              <a:lnSpc>
                <a:spcPct val="90000"/>
              </a:lnSpc>
              <a:spcBef>
                <a:spcPct val="20000"/>
              </a:spcBef>
              <a:buClr>
                <a:schemeClr val="hlink"/>
              </a:buClr>
              <a:buSzPct val="70000"/>
              <a:buFont typeface="Wingdings" pitchFamily="2" charset="2"/>
              <a:buNone/>
              <a:defRPr/>
            </a:pPr>
            <a:r>
              <a:rPr lang="zh-CN" altLang="en-US"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latin typeface="楷体_GB2312" pitchFamily="49" charset="-122"/>
                <a:ea typeface="楷体_GB2312" pitchFamily="49" charset="-122"/>
              </a:rPr>
              <a:t>把握历史线索</a:t>
            </a:r>
            <a:endParaRPr lang="zh-CN" altLang="en-US" sz="5400" b="1" spc="100" dirty="0">
              <a:ln w="18000">
                <a:solidFill>
                  <a:schemeClr val="accent1">
                    <a:satMod val="200000"/>
                    <a:tint val="72000"/>
                  </a:schemeClr>
                </a:solidFill>
                <a:prstDash val="solid"/>
              </a:ln>
              <a:solidFill>
                <a:schemeClr val="tx1">
                  <a:lumMod val="85000"/>
                  <a:lumOff val="15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53854441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55650" y="1773238"/>
            <a:ext cx="80660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485900"/>
            <a:endParaRPr lang="zh-CN" altLang="en-US" sz="3200" b="1"/>
          </a:p>
          <a:p>
            <a:pPr indent="1485900"/>
            <a:r>
              <a:rPr lang="zh-CN" altLang="en-US" sz="4400" b="1">
                <a:solidFill>
                  <a:srgbClr val="FF0000"/>
                </a:solidFill>
              </a:rPr>
              <a:t>专题 </a:t>
            </a:r>
            <a:r>
              <a:rPr lang="en-US" altLang="zh-CN" sz="4400" b="1">
                <a:solidFill>
                  <a:srgbClr val="FF0000"/>
                </a:solidFill>
              </a:rPr>
              <a:t>+ </a:t>
            </a:r>
            <a:r>
              <a:rPr lang="zh-CN" altLang="en-US" sz="4400" b="1">
                <a:solidFill>
                  <a:srgbClr val="FF0000"/>
                </a:solidFill>
              </a:rPr>
              <a:t>通史整合</a:t>
            </a:r>
          </a:p>
          <a:p>
            <a:pPr indent="1485900"/>
            <a:r>
              <a:rPr lang="zh-CN" altLang="en-US" sz="4400" b="1">
                <a:solidFill>
                  <a:srgbClr val="FF0000"/>
                </a:solidFill>
              </a:rPr>
              <a:t>专题 </a:t>
            </a:r>
            <a:r>
              <a:rPr lang="en-US" altLang="zh-CN" sz="4400" b="1">
                <a:solidFill>
                  <a:srgbClr val="FF0000"/>
                </a:solidFill>
              </a:rPr>
              <a:t>+ </a:t>
            </a:r>
            <a:r>
              <a:rPr lang="zh-CN" altLang="en-US" sz="4400" b="1">
                <a:solidFill>
                  <a:srgbClr val="FF0000"/>
                </a:solidFill>
              </a:rPr>
              <a:t>模块整合</a:t>
            </a:r>
          </a:p>
        </p:txBody>
      </p:sp>
      <p:sp>
        <p:nvSpPr>
          <p:cNvPr id="3" name="Rectangle 2"/>
          <p:cNvSpPr txBox="1">
            <a:spLocks noChangeArrowheads="1"/>
          </p:cNvSpPr>
          <p:nvPr/>
        </p:nvSpPr>
        <p:spPr bwMode="auto">
          <a:xfrm>
            <a:off x="468313" y="3711575"/>
            <a:ext cx="74168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600" b="1">
                <a:solidFill>
                  <a:srgbClr val="FF0000"/>
                </a:solidFill>
              </a:rPr>
              <a:t/>
            </a:r>
            <a:br>
              <a:rPr lang="zh-CN" altLang="en-US" sz="3600" b="1">
                <a:solidFill>
                  <a:srgbClr val="FF0000"/>
                </a:solidFill>
              </a:rPr>
            </a:br>
            <a:r>
              <a:rPr lang="zh-CN" altLang="en-US" sz="3600" b="1">
                <a:solidFill>
                  <a:srgbClr val="FF0000"/>
                </a:solidFill>
              </a:rPr>
              <a:t>        通史整合  通史加专题</a:t>
            </a:r>
            <a:r>
              <a:rPr lang="en-US" altLang="zh-CN" sz="3600" b="1">
                <a:solidFill>
                  <a:srgbClr val="FF0000"/>
                </a:solidFill>
              </a:rPr>
              <a:t>,</a:t>
            </a:r>
            <a:r>
              <a:rPr lang="zh-CN" altLang="en-US" sz="3600" b="1">
                <a:solidFill>
                  <a:srgbClr val="FF0000"/>
                </a:solidFill>
              </a:rPr>
              <a:t>突出知识的大线索大结构</a:t>
            </a:r>
            <a:r>
              <a:rPr lang="en-US" altLang="zh-CN" sz="3600" b="1">
                <a:solidFill>
                  <a:srgbClr val="FF0000"/>
                </a:solidFill>
              </a:rPr>
              <a:t>,</a:t>
            </a:r>
            <a:r>
              <a:rPr lang="zh-CN" altLang="en-US" sz="3600" b="1">
                <a:solidFill>
                  <a:srgbClr val="FF0000"/>
                </a:solidFill>
              </a:rPr>
              <a:t>让知识有意义有依托</a:t>
            </a:r>
            <a:r>
              <a:rPr lang="en-US" altLang="zh-CN" sz="3600" b="1">
                <a:solidFill>
                  <a:srgbClr val="FF0000"/>
                </a:solidFill>
              </a:rPr>
              <a:t>,</a:t>
            </a:r>
            <a:r>
              <a:rPr lang="zh-CN" altLang="en-US" sz="3600" b="1">
                <a:solidFill>
                  <a:srgbClr val="FF0000"/>
                </a:solidFill>
              </a:rPr>
              <a:t>强调能力的解读与训练</a:t>
            </a:r>
          </a:p>
        </p:txBody>
      </p:sp>
    </p:spTree>
    <p:extLst>
      <p:ext uri="{BB962C8B-B14F-4D97-AF65-F5344CB8AC3E}">
        <p14:creationId xmlns:p14="http://schemas.microsoft.com/office/powerpoint/2010/main" val="306149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amond(in)">
                                      <p:cBhvr>
                                        <p:cTn id="7" dur="1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文本框 1"/>
          <p:cNvSpPr txBox="1">
            <a:spLocks noChangeArrowheads="1"/>
          </p:cNvSpPr>
          <p:nvPr/>
        </p:nvSpPr>
        <p:spPr bwMode="auto">
          <a:xfrm>
            <a:off x="323850" y="476250"/>
            <a:ext cx="5043488" cy="579438"/>
          </a:xfrm>
          <a:prstGeom prst="rect">
            <a:avLst/>
          </a:prstGeom>
          <a:noFill/>
          <a:ln w="28575">
            <a:solidFill>
              <a:srgbClr val="C00000"/>
            </a:solidFill>
            <a:bevel/>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200" b="1">
                <a:latin typeface="Arial" pitchFamily="34" charset="0"/>
              </a:rPr>
              <a:t>强化历史阶段特征</a:t>
            </a:r>
          </a:p>
        </p:txBody>
      </p:sp>
      <p:sp>
        <p:nvSpPr>
          <p:cNvPr id="114691" name="文本框 2"/>
          <p:cNvSpPr txBox="1">
            <a:spLocks noChangeArrowheads="1"/>
          </p:cNvSpPr>
          <p:nvPr/>
        </p:nvSpPr>
        <p:spPr bwMode="auto">
          <a:xfrm>
            <a:off x="323850" y="1268413"/>
            <a:ext cx="8393113" cy="3017837"/>
          </a:xfrm>
          <a:prstGeom prst="rect">
            <a:avLst/>
          </a:prstGeom>
          <a:noFill/>
          <a:ln w="28575">
            <a:solidFill>
              <a:srgbClr val="C00000"/>
            </a:solidFill>
            <a:bevel/>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200" b="1">
                <a:latin typeface="Arial" pitchFamily="34" charset="0"/>
              </a:rPr>
              <a:t>（</a:t>
            </a:r>
            <a:r>
              <a:rPr lang="en-US" altLang="zh-CN" sz="3200" b="1">
                <a:latin typeface="Arial" pitchFamily="34" charset="0"/>
              </a:rPr>
              <a:t>1</a:t>
            </a:r>
            <a:r>
              <a:rPr lang="zh-CN" altLang="en-US" sz="3200" b="1">
                <a:latin typeface="Arial" pitchFamily="34" charset="0"/>
              </a:rPr>
              <a:t>）历史阶段特征：是指特定历史阶段的重大历史事件所赋予历史的深刻烙印，它提示不同历史时期在政治、经济、民族关系（民族运动）、对外关系（国际关系）、文化等方面发展的共性内容，是阶段历史的本质属性和发展趋向的集中反映。</a:t>
            </a:r>
          </a:p>
        </p:txBody>
      </p:sp>
      <p:sp>
        <p:nvSpPr>
          <p:cNvPr id="114692" name="文本框 3"/>
          <p:cNvSpPr txBox="1">
            <a:spLocks noChangeArrowheads="1"/>
          </p:cNvSpPr>
          <p:nvPr/>
        </p:nvSpPr>
        <p:spPr bwMode="auto">
          <a:xfrm>
            <a:off x="323850" y="4437063"/>
            <a:ext cx="8378825" cy="2041525"/>
          </a:xfrm>
          <a:prstGeom prst="rect">
            <a:avLst/>
          </a:prstGeom>
          <a:noFill/>
          <a:ln w="28575">
            <a:solidFill>
              <a:srgbClr val="C00000"/>
            </a:solidFill>
            <a:bevel/>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200" b="1">
                <a:latin typeface="Arial" pitchFamily="34" charset="0"/>
              </a:rPr>
              <a:t>（</a:t>
            </a:r>
            <a:r>
              <a:rPr lang="en-US" altLang="zh-CN" sz="3200" b="1">
                <a:latin typeface="Arial" pitchFamily="34" charset="0"/>
              </a:rPr>
              <a:t>2</a:t>
            </a:r>
            <a:r>
              <a:rPr lang="zh-CN" altLang="en-US" sz="3200" b="1">
                <a:latin typeface="Arial" pitchFamily="34" charset="0"/>
              </a:rPr>
              <a:t>）掌握历史阶特征的方法</a:t>
            </a:r>
          </a:p>
          <a:p>
            <a:pPr eaLnBrk="1" hangingPunct="1">
              <a:buFont typeface="Arial" pitchFamily="34" charset="0"/>
              <a:buNone/>
            </a:pPr>
            <a:r>
              <a:rPr lang="zh-CN" altLang="en-US" sz="3200" b="1">
                <a:latin typeface="Arial" pitchFamily="34" charset="0"/>
              </a:rPr>
              <a:t>明确分期，体悟特征；抓准大事，概括特征；</a:t>
            </a:r>
          </a:p>
          <a:p>
            <a:pPr eaLnBrk="1" hangingPunct="1">
              <a:buFont typeface="Arial" pitchFamily="34" charset="0"/>
              <a:buNone/>
            </a:pPr>
            <a:r>
              <a:rPr lang="zh-CN" altLang="en-US" sz="3200" b="1">
                <a:latin typeface="Arial" pitchFamily="34" charset="0"/>
              </a:rPr>
              <a:t>纵横联系，明确特征；归纳演绎，熟悉特征；</a:t>
            </a:r>
          </a:p>
          <a:p>
            <a:pPr eaLnBrk="1" hangingPunct="1">
              <a:buFont typeface="Arial" pitchFamily="34" charset="0"/>
              <a:buNone/>
            </a:pPr>
            <a:r>
              <a:rPr lang="zh-CN" altLang="en-US" sz="3200" b="1">
                <a:latin typeface="Arial" pitchFamily="34" charset="0"/>
              </a:rPr>
              <a:t>见微知著，捕捉特征；实战运用，活化特征。</a:t>
            </a:r>
          </a:p>
        </p:txBody>
      </p:sp>
    </p:spTree>
    <p:extLst>
      <p:ext uri="{BB962C8B-B14F-4D97-AF65-F5344CB8AC3E}">
        <p14:creationId xmlns:p14="http://schemas.microsoft.com/office/powerpoint/2010/main" val="370353042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16632"/>
            <a:ext cx="8640960" cy="6340197"/>
          </a:xfrm>
          <a:prstGeom prst="rect">
            <a:avLst/>
          </a:prstGeom>
        </p:spPr>
        <p:txBody>
          <a:bodyPr wrap="square">
            <a:spAutoFit/>
          </a:bodyPr>
          <a:lstStyle/>
          <a:p>
            <a:r>
              <a:rPr lang="en-US" altLang="zh-CN" sz="4400" b="1" dirty="0" smtClean="0">
                <a:solidFill>
                  <a:srgbClr val="FF0000"/>
                </a:solidFill>
              </a:rPr>
              <a:t>3</a:t>
            </a:r>
            <a:r>
              <a:rPr lang="zh-CN" altLang="en-US" sz="4400" b="1" dirty="0" smtClean="0">
                <a:solidFill>
                  <a:srgbClr val="FF0000"/>
                </a:solidFill>
              </a:rPr>
              <a:t>、古今</a:t>
            </a:r>
            <a:r>
              <a:rPr lang="zh-CN" altLang="en-US" sz="4400" b="1" dirty="0">
                <a:solidFill>
                  <a:srgbClr val="FF0000"/>
                </a:solidFill>
              </a:rPr>
              <a:t>贯通，中外结合，考查知识整合、迁移</a:t>
            </a:r>
            <a:r>
              <a:rPr lang="zh-CN" altLang="en-US" sz="4400" b="1" dirty="0" smtClean="0">
                <a:solidFill>
                  <a:srgbClr val="FF0000"/>
                </a:solidFill>
              </a:rPr>
              <a:t>能力，引导学生适应时代发展要求</a:t>
            </a:r>
            <a:endParaRPr lang="zh-CN" altLang="en-US" sz="4400" dirty="0" smtClean="0">
              <a:solidFill>
                <a:srgbClr val="FF0000"/>
              </a:solidFill>
            </a:endParaRPr>
          </a:p>
          <a:p>
            <a:r>
              <a:rPr lang="zh-CN" altLang="en-US" sz="4400" b="1" dirty="0" smtClean="0"/>
              <a:t>历史</a:t>
            </a:r>
            <a:r>
              <a:rPr lang="zh-CN" altLang="en-US" sz="4400" b="1" dirty="0"/>
              <a:t>试题注重考查学生对知识的整合和迁移能力，在题目设计中做到古今贯通、中外结合，并以问题为导向，对知识与能力，理论与方法，情感态度价值观进行分层、综合、有效的考查。</a:t>
            </a:r>
          </a:p>
        </p:txBody>
      </p:sp>
    </p:spTree>
    <p:extLst>
      <p:ext uri="{BB962C8B-B14F-4D97-AF65-F5344CB8AC3E}">
        <p14:creationId xmlns:p14="http://schemas.microsoft.com/office/powerpoint/2010/main" val="85726739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469900" y="765175"/>
            <a:ext cx="8207375" cy="5543550"/>
          </a:xfrm>
        </p:spPr>
        <p:txBody>
          <a:bodyPr>
            <a:normAutofit fontScale="85000" lnSpcReduction="20000"/>
          </a:bodyPr>
          <a:lstStyle/>
          <a:p>
            <a:pPr eaLnBrk="1" hangingPunct="1">
              <a:buFont typeface="Wingdings" pitchFamily="2" charset="2"/>
              <a:buNone/>
              <a:defRPr/>
            </a:pPr>
            <a:r>
              <a:rPr lang="zh-CN" altLang="en-US" sz="4000" b="1" dirty="0" smtClean="0">
                <a:solidFill>
                  <a:srgbClr val="FF0000"/>
                </a:solidFill>
                <a:sym typeface="微软雅黑" pitchFamily="34" charset="-122"/>
              </a:rPr>
              <a:t>原则一：按照</a:t>
            </a:r>
            <a:r>
              <a:rPr lang="zh-CN" altLang="en-US" sz="4000" b="1" dirty="0" smtClean="0">
                <a:solidFill>
                  <a:srgbClr val="FF0000"/>
                </a:solidFill>
              </a:rPr>
              <a:t>通史时序，整合知识结构 </a:t>
            </a:r>
            <a:r>
              <a:rPr lang="zh-CN" altLang="en-US" sz="4000" b="1" dirty="0" smtClean="0"/>
              <a:t>   </a:t>
            </a:r>
          </a:p>
          <a:p>
            <a:pPr eaLnBrk="1" hangingPunct="1">
              <a:buFont typeface="Wingdings" pitchFamily="2" charset="2"/>
              <a:buNone/>
              <a:defRPr/>
            </a:pPr>
            <a:r>
              <a:rPr lang="zh-CN" altLang="en-US" sz="4000" b="1" dirty="0" smtClean="0"/>
              <a:t>    可按照《考试大纲》中考试内容的时序，依次整合成为古代中国史、古代希腊罗马史、近代世界史、近代中国史，现代世界史、现代中国史（或中国古代史、世界古代史、世界近现代史、中国近现代史），把政治、经济、文化的内容及选修教材内容整合成通史体例，使目前的教材内容变得具有时序性、系统性、完整性，便于学生学习、理解和整体把握。但不必补充内容，增加难度，重在知识结构的整合，历史认识的升华</a:t>
            </a:r>
            <a:r>
              <a:rPr lang="zh-CN" altLang="en-US" sz="2800" dirty="0" smtClean="0"/>
              <a:t>。</a:t>
            </a:r>
          </a:p>
        </p:txBody>
      </p:sp>
    </p:spTree>
    <p:extLst>
      <p:ext uri="{BB962C8B-B14F-4D97-AF65-F5344CB8AC3E}">
        <p14:creationId xmlns:p14="http://schemas.microsoft.com/office/powerpoint/2010/main" val="241416414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idx="1"/>
          </p:nvPr>
        </p:nvSpPr>
        <p:spPr>
          <a:xfrm>
            <a:off x="179388" y="333375"/>
            <a:ext cx="8713787" cy="5616575"/>
          </a:xfrm>
        </p:spPr>
        <p:txBody>
          <a:bodyPr/>
          <a:lstStyle/>
          <a:p>
            <a:pPr>
              <a:lnSpc>
                <a:spcPct val="110000"/>
              </a:lnSpc>
              <a:buFont typeface="Arial" pitchFamily="34" charset="0"/>
              <a:buNone/>
            </a:pPr>
            <a:r>
              <a:rPr lang="zh-CN" altLang="en-US" b="1" smtClean="0">
                <a:solidFill>
                  <a:srgbClr val="FF0000"/>
                </a:solidFill>
                <a:sym typeface="微软雅黑" pitchFamily="34" charset="-122"/>
              </a:rPr>
              <a:t>原则二：</a:t>
            </a:r>
            <a:r>
              <a:rPr lang="zh-CN" altLang="en-US" b="1" smtClean="0">
                <a:solidFill>
                  <a:srgbClr val="FF0000"/>
                </a:solidFill>
              </a:rPr>
              <a:t>重视历史知识体系的交叉和综合</a:t>
            </a:r>
          </a:p>
          <a:p>
            <a:pPr eaLnBrk="1" hangingPunct="1">
              <a:lnSpc>
                <a:spcPct val="110000"/>
              </a:lnSpc>
              <a:buFont typeface="Wingdings" pitchFamily="2" charset="2"/>
              <a:buNone/>
            </a:pPr>
            <a:r>
              <a:rPr lang="zh-CN" altLang="en-US" b="1" smtClean="0"/>
              <a:t>    近三年的高考试题，考查历史知识的交叉和综合的特点已十分明显，必须注意培养学生整体上、宏观上、长时段把握历史知识的能力，做到专题基础上的通史，通史基础上的专题，专题史和通史交叉综合，必修教材和选修教材的交叉综合，会总结一个历史发展时段内历史发展的主体线索和阶段特征，学会从多角度认识和理解历史问题</a:t>
            </a:r>
          </a:p>
          <a:p>
            <a:pPr eaLnBrk="1" hangingPunct="1">
              <a:lnSpc>
                <a:spcPct val="110000"/>
              </a:lnSpc>
              <a:buFont typeface="Wingdings" pitchFamily="2" charset="2"/>
              <a:buNone/>
            </a:pPr>
            <a:r>
              <a:rPr lang="zh-CN" altLang="en-US" sz="2800" b="1" smtClean="0">
                <a:solidFill>
                  <a:srgbClr val="FF0000"/>
                </a:solidFill>
              </a:rPr>
              <a:t> </a:t>
            </a:r>
            <a:endParaRPr lang="zh-CN" altLang="en-US" sz="2800" b="1" smtClean="0"/>
          </a:p>
        </p:txBody>
      </p:sp>
    </p:spTree>
    <p:extLst>
      <p:ext uri="{BB962C8B-B14F-4D97-AF65-F5344CB8AC3E}">
        <p14:creationId xmlns:p14="http://schemas.microsoft.com/office/powerpoint/2010/main" val="63805741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ChangeArrowheads="1"/>
          </p:cNvSpPr>
          <p:nvPr/>
        </p:nvSpPr>
        <p:spPr bwMode="auto">
          <a:xfrm>
            <a:off x="0" y="87313"/>
            <a:ext cx="8488363"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p>
            <a:pPr eaLnBrk="0" hangingPunct="0"/>
            <a:r>
              <a:rPr lang="zh-CN" altLang="en-US" b="1"/>
              <a:t>以阶段通史为主，整合三个模块的知识内容：</a:t>
            </a:r>
            <a:endParaRPr lang="zh-CN" altLang="en-US"/>
          </a:p>
          <a:p>
            <a:pPr eaLnBrk="0" hangingPunct="0"/>
            <a:r>
              <a:rPr lang="zh-CN" altLang="en-US" b="1"/>
              <a:t>科学合理地划分中外历史阶段</a:t>
            </a:r>
            <a:endParaRPr lang="zh-CN" altLang="en-US"/>
          </a:p>
          <a:p>
            <a:pPr eaLnBrk="0" hangingPunct="0"/>
            <a:r>
              <a:rPr lang="zh-CN" altLang="en-US" b="1"/>
              <a:t>中国古代：</a:t>
            </a:r>
            <a:endParaRPr lang="zh-CN" altLang="en-US"/>
          </a:p>
          <a:p>
            <a:pPr eaLnBrk="0" hangingPunct="0"/>
            <a:r>
              <a:rPr lang="zh-CN" altLang="en-US" b="1"/>
              <a:t>       先秦时期（约</a:t>
            </a:r>
            <a:r>
              <a:rPr lang="en-US" altLang="zh-CN" b="1"/>
              <a:t>170</a:t>
            </a:r>
            <a:r>
              <a:rPr lang="zh-CN" altLang="en-US" b="1"/>
              <a:t>万年～公元前</a:t>
            </a:r>
            <a:r>
              <a:rPr lang="en-US" altLang="zh-CN" b="1"/>
              <a:t>221</a:t>
            </a:r>
            <a:r>
              <a:rPr lang="zh-CN" altLang="en-US" b="1"/>
              <a:t>年）</a:t>
            </a:r>
            <a:r>
              <a:rPr lang="en-US" altLang="zh-CN" b="1"/>
              <a:t>——</a:t>
            </a:r>
            <a:r>
              <a:rPr lang="zh-CN" altLang="en-US" b="1"/>
              <a:t>中华文明的起源和奠基时期</a:t>
            </a:r>
            <a:endParaRPr lang="zh-CN" altLang="en-US"/>
          </a:p>
          <a:p>
            <a:pPr eaLnBrk="0" hangingPunct="0"/>
            <a:r>
              <a:rPr lang="zh-CN" altLang="en-US" b="1"/>
              <a:t>       秦汉（公元前</a:t>
            </a:r>
            <a:r>
              <a:rPr lang="en-US" altLang="zh-CN" b="1"/>
              <a:t>221</a:t>
            </a:r>
            <a:r>
              <a:rPr lang="zh-CN" altLang="en-US" b="1"/>
              <a:t>年～公元</a:t>
            </a:r>
            <a:r>
              <a:rPr lang="en-US" altLang="zh-CN" b="1"/>
              <a:t>220</a:t>
            </a:r>
            <a:r>
              <a:rPr lang="zh-CN" altLang="en-US" b="1"/>
              <a:t>年）</a:t>
            </a:r>
            <a:r>
              <a:rPr lang="en-US" altLang="zh-CN" b="1"/>
              <a:t>——</a:t>
            </a:r>
            <a:r>
              <a:rPr lang="zh-CN" altLang="en-US" b="1"/>
              <a:t>中国古代文明的发展时期</a:t>
            </a:r>
            <a:endParaRPr lang="zh-CN" altLang="en-US"/>
          </a:p>
          <a:p>
            <a:pPr eaLnBrk="0" hangingPunct="0"/>
            <a:r>
              <a:rPr lang="zh-CN" altLang="en-US" b="1"/>
              <a:t>       三国两晋南北朝隋唐（</a:t>
            </a:r>
            <a:r>
              <a:rPr lang="en-US" altLang="zh-CN" b="1"/>
              <a:t>220</a:t>
            </a:r>
            <a:r>
              <a:rPr lang="zh-CN" altLang="en-US" b="1"/>
              <a:t>～</a:t>
            </a:r>
            <a:r>
              <a:rPr lang="en-US" altLang="zh-CN" b="1"/>
              <a:t>907</a:t>
            </a:r>
            <a:r>
              <a:rPr lang="zh-CN" altLang="en-US" b="1"/>
              <a:t>年）</a:t>
            </a:r>
            <a:r>
              <a:rPr lang="en-US" altLang="zh-CN" b="1"/>
              <a:t>——</a:t>
            </a:r>
            <a:r>
              <a:rPr lang="zh-CN" altLang="en-US" b="1"/>
              <a:t>中国古代文明走向繁荣</a:t>
            </a:r>
            <a:endParaRPr lang="zh-CN" altLang="en-US"/>
          </a:p>
          <a:p>
            <a:pPr eaLnBrk="0" hangingPunct="0"/>
            <a:r>
              <a:rPr lang="zh-CN" altLang="en-US" b="1"/>
              <a:t>       五代辽宋夏金元（</a:t>
            </a:r>
            <a:r>
              <a:rPr lang="en-US" altLang="zh-CN" b="1"/>
              <a:t>907</a:t>
            </a:r>
            <a:r>
              <a:rPr lang="zh-CN" altLang="en-US" b="1"/>
              <a:t>年～</a:t>
            </a:r>
            <a:r>
              <a:rPr lang="en-US" altLang="zh-CN" b="1"/>
              <a:t>1368</a:t>
            </a:r>
            <a:r>
              <a:rPr lang="zh-CN" altLang="en-US" b="1"/>
              <a:t>年）</a:t>
            </a:r>
            <a:r>
              <a:rPr lang="en-US" altLang="zh-CN" b="1"/>
              <a:t>—</a:t>
            </a:r>
            <a:r>
              <a:rPr lang="zh-CN" altLang="en-US" b="1"/>
              <a:t>中国古代文明走向成熟</a:t>
            </a:r>
            <a:endParaRPr lang="zh-CN" altLang="en-US"/>
          </a:p>
          <a:p>
            <a:pPr eaLnBrk="0" hangingPunct="0"/>
            <a:r>
              <a:rPr lang="zh-CN" altLang="en-US" b="1"/>
              <a:t>        明清（</a:t>
            </a:r>
            <a:r>
              <a:rPr lang="en-US" altLang="zh-CN" b="1"/>
              <a:t>1368</a:t>
            </a:r>
            <a:r>
              <a:rPr lang="zh-CN" altLang="en-US" b="1"/>
              <a:t>年～</a:t>
            </a:r>
            <a:r>
              <a:rPr lang="en-US" altLang="zh-CN" b="1"/>
              <a:t>1840</a:t>
            </a:r>
            <a:r>
              <a:rPr lang="zh-CN" altLang="en-US" b="1"/>
              <a:t>年）</a:t>
            </a:r>
            <a:r>
              <a:rPr lang="en-US" altLang="zh-CN" b="1"/>
              <a:t>——</a:t>
            </a:r>
            <a:r>
              <a:rPr lang="zh-CN" altLang="en-US" b="1"/>
              <a:t>中国古代文明的辉煌与迟滞</a:t>
            </a:r>
            <a:endParaRPr lang="zh-CN" altLang="en-US"/>
          </a:p>
          <a:p>
            <a:pPr eaLnBrk="0" hangingPunct="0"/>
            <a:r>
              <a:rPr lang="zh-CN" altLang="en-US" b="1"/>
              <a:t>    （古希腊、罗马的文明）</a:t>
            </a:r>
            <a:endParaRPr lang="zh-CN" altLang="en-US"/>
          </a:p>
          <a:p>
            <a:pPr eaLnBrk="0" hangingPunct="0"/>
            <a:r>
              <a:rPr lang="zh-CN" altLang="en-US" b="1"/>
              <a:t>世界近现代：</a:t>
            </a:r>
            <a:endParaRPr lang="zh-CN" altLang="en-US"/>
          </a:p>
          <a:p>
            <a:pPr eaLnBrk="0" hangingPunct="0"/>
            <a:r>
              <a:rPr lang="zh-CN" altLang="en-US" b="1"/>
              <a:t>     农业文明开始向工业文明迈进时期</a:t>
            </a:r>
            <a:r>
              <a:rPr lang="en-US" altLang="zh-CN" b="1"/>
              <a:t>(14—16</a:t>
            </a:r>
            <a:r>
              <a:rPr lang="zh-CN" altLang="en-US" b="1"/>
              <a:t>世纪）</a:t>
            </a:r>
            <a:endParaRPr lang="zh-CN" altLang="en-US"/>
          </a:p>
          <a:p>
            <a:pPr eaLnBrk="0" hangingPunct="0"/>
            <a:r>
              <a:rPr lang="zh-CN" altLang="en-US" b="1"/>
              <a:t>     政治革命开启工业文明的大门（</a:t>
            </a:r>
            <a:r>
              <a:rPr lang="en-US" altLang="zh-CN" b="1"/>
              <a:t>17</a:t>
            </a:r>
            <a:r>
              <a:rPr lang="zh-CN" altLang="en-US" b="1"/>
              <a:t>～</a:t>
            </a:r>
            <a:r>
              <a:rPr lang="en-US" altLang="zh-CN" b="1"/>
              <a:t>18</a:t>
            </a:r>
            <a:r>
              <a:rPr lang="zh-CN" altLang="en-US" b="1"/>
              <a:t>世纪）</a:t>
            </a:r>
            <a:endParaRPr lang="zh-CN" altLang="en-US"/>
          </a:p>
          <a:p>
            <a:pPr eaLnBrk="0" hangingPunct="0"/>
            <a:r>
              <a:rPr lang="zh-CN" altLang="en-US" b="1"/>
              <a:t>     工业文明的确立和扩展</a:t>
            </a:r>
            <a:r>
              <a:rPr lang="en-US" altLang="zh-CN" b="1"/>
              <a:t>(19</a:t>
            </a:r>
            <a:r>
              <a:rPr lang="zh-CN" altLang="en-US" b="1"/>
              <a:t>世纪</a:t>
            </a:r>
            <a:r>
              <a:rPr lang="en-US" altLang="zh-CN" b="1"/>
              <a:t>)</a:t>
            </a:r>
            <a:endParaRPr lang="en-US" altLang="zh-CN"/>
          </a:p>
          <a:p>
            <a:pPr eaLnBrk="0" hangingPunct="0"/>
            <a:r>
              <a:rPr lang="en-US" altLang="zh-CN" b="1"/>
              <a:t>      </a:t>
            </a:r>
            <a:r>
              <a:rPr lang="zh-CN" altLang="en-US" b="1"/>
              <a:t>工业文明的纵深发展</a:t>
            </a:r>
            <a:r>
              <a:rPr lang="en-US" altLang="zh-CN" b="1"/>
              <a:t>(19</a:t>
            </a:r>
            <a:r>
              <a:rPr lang="zh-CN" altLang="en-US" b="1"/>
              <a:t>世纪晚期～</a:t>
            </a:r>
            <a:r>
              <a:rPr lang="en-US" altLang="zh-CN" b="1"/>
              <a:t>20</a:t>
            </a:r>
            <a:r>
              <a:rPr lang="zh-CN" altLang="en-US" b="1"/>
              <a:t>世纪初</a:t>
            </a:r>
            <a:r>
              <a:rPr lang="en-US" altLang="zh-CN" b="1"/>
              <a:t>)   </a:t>
            </a:r>
            <a:endParaRPr lang="en-US" altLang="zh-CN"/>
          </a:p>
          <a:p>
            <a:pPr eaLnBrk="0" hangingPunct="0"/>
            <a:r>
              <a:rPr lang="en-US" altLang="zh-CN" b="1"/>
              <a:t>     </a:t>
            </a:r>
            <a:r>
              <a:rPr lang="zh-CN" altLang="en-US" b="1"/>
              <a:t>工业文明的转型震荡与调整（</a:t>
            </a:r>
            <a:r>
              <a:rPr lang="en-US" altLang="zh-CN" b="1"/>
              <a:t>20</a:t>
            </a:r>
            <a:r>
              <a:rPr lang="zh-CN" altLang="en-US" b="1"/>
              <a:t>世纪初～</a:t>
            </a:r>
            <a:r>
              <a:rPr lang="en-US" altLang="zh-CN" b="1"/>
              <a:t>1945</a:t>
            </a:r>
            <a:r>
              <a:rPr lang="zh-CN" altLang="en-US" b="1"/>
              <a:t>年）</a:t>
            </a:r>
            <a:endParaRPr lang="zh-CN" altLang="en-US"/>
          </a:p>
          <a:p>
            <a:pPr eaLnBrk="0" hangingPunct="0"/>
            <a:r>
              <a:rPr lang="zh-CN" altLang="en-US" b="1"/>
              <a:t>      整体世界的扩展和信息时代（</a:t>
            </a:r>
            <a:r>
              <a:rPr lang="en-US" altLang="zh-CN" b="1"/>
              <a:t>1945</a:t>
            </a:r>
            <a:r>
              <a:rPr lang="zh-CN" altLang="en-US" b="1"/>
              <a:t>年至今）</a:t>
            </a:r>
            <a:endParaRPr lang="zh-CN" altLang="en-US"/>
          </a:p>
          <a:p>
            <a:pPr eaLnBrk="0" hangingPunct="0"/>
            <a:r>
              <a:rPr lang="zh-CN" altLang="en-US" b="1"/>
              <a:t>中国近现代：</a:t>
            </a:r>
            <a:endParaRPr lang="zh-CN" altLang="en-US"/>
          </a:p>
          <a:p>
            <a:pPr eaLnBrk="0" hangingPunct="0"/>
            <a:r>
              <a:rPr lang="zh-CN" altLang="en-US" b="1"/>
              <a:t>中国近代化的孕育（</a:t>
            </a:r>
            <a:r>
              <a:rPr lang="en-US" altLang="zh-CN" b="1"/>
              <a:t>1840</a:t>
            </a:r>
            <a:r>
              <a:rPr lang="zh-CN" altLang="en-US" b="1"/>
              <a:t>年～</a:t>
            </a:r>
            <a:r>
              <a:rPr lang="en-US" altLang="zh-CN" b="1"/>
              <a:t>19</a:t>
            </a:r>
            <a:r>
              <a:rPr lang="zh-CN" altLang="en-US" b="1"/>
              <a:t>世纪</a:t>
            </a:r>
            <a:r>
              <a:rPr lang="en-US" altLang="zh-CN" b="1"/>
              <a:t>60</a:t>
            </a:r>
            <a:r>
              <a:rPr lang="zh-CN" altLang="en-US" b="1"/>
              <a:t>年代）</a:t>
            </a:r>
            <a:endParaRPr lang="zh-CN" altLang="en-US"/>
          </a:p>
          <a:p>
            <a:pPr eaLnBrk="0" hangingPunct="0"/>
            <a:r>
              <a:rPr lang="zh-CN" altLang="en-US" b="1"/>
              <a:t>中国近代化的启动</a:t>
            </a:r>
            <a:r>
              <a:rPr lang="en-US" altLang="zh-CN" b="1"/>
              <a:t>(1860</a:t>
            </a:r>
            <a:r>
              <a:rPr lang="zh-CN" altLang="en-US" b="1"/>
              <a:t>～</a:t>
            </a:r>
            <a:r>
              <a:rPr lang="en-US" altLang="zh-CN" b="1"/>
              <a:t>1895)</a:t>
            </a:r>
            <a:endParaRPr lang="en-US" altLang="zh-CN"/>
          </a:p>
          <a:p>
            <a:pPr eaLnBrk="0" hangingPunct="0"/>
            <a:r>
              <a:rPr lang="zh-CN" altLang="en-US" b="1"/>
              <a:t>中国近代化的整体发展阶段</a:t>
            </a:r>
            <a:r>
              <a:rPr lang="en-US" altLang="zh-CN" b="1"/>
              <a:t>(1895</a:t>
            </a:r>
            <a:r>
              <a:rPr lang="zh-CN" altLang="en-US" b="1"/>
              <a:t>～</a:t>
            </a:r>
            <a:r>
              <a:rPr lang="en-US" altLang="zh-CN" b="1"/>
              <a:t>1927)</a:t>
            </a:r>
            <a:endParaRPr lang="en-US" altLang="zh-CN"/>
          </a:p>
          <a:p>
            <a:pPr eaLnBrk="0" hangingPunct="0"/>
            <a:r>
              <a:rPr lang="zh-CN" altLang="en-US" b="1"/>
              <a:t>中国近代化的曲折前进阶段</a:t>
            </a:r>
            <a:r>
              <a:rPr lang="en-US" altLang="zh-CN" b="1"/>
              <a:t>(1927</a:t>
            </a:r>
            <a:r>
              <a:rPr lang="zh-CN" altLang="en-US" b="1"/>
              <a:t>～</a:t>
            </a:r>
            <a:r>
              <a:rPr lang="en-US" altLang="zh-CN" b="1"/>
              <a:t>1949)</a:t>
            </a:r>
            <a:endParaRPr lang="en-US" altLang="zh-CN"/>
          </a:p>
          <a:p>
            <a:pPr eaLnBrk="0" hangingPunct="0"/>
            <a:r>
              <a:rPr lang="zh-CN" altLang="en-US" b="1"/>
              <a:t>社会主义现代化建设的准备与启动</a:t>
            </a:r>
            <a:r>
              <a:rPr lang="en-US" altLang="zh-CN" b="1"/>
              <a:t>(1949—1956)</a:t>
            </a:r>
            <a:endParaRPr lang="en-US" altLang="zh-CN"/>
          </a:p>
          <a:p>
            <a:pPr eaLnBrk="0" hangingPunct="0"/>
            <a:r>
              <a:rPr lang="zh-CN" altLang="en-US" b="1"/>
              <a:t>社会主义现代化建设的曲折与延误 </a:t>
            </a:r>
            <a:r>
              <a:rPr lang="en-US" altLang="zh-CN" b="1"/>
              <a:t>(1956</a:t>
            </a:r>
            <a:r>
              <a:rPr lang="zh-CN" altLang="en-US" b="1"/>
              <a:t>～</a:t>
            </a:r>
            <a:r>
              <a:rPr lang="en-US" altLang="zh-CN" b="1"/>
              <a:t>1976)</a:t>
            </a:r>
            <a:endParaRPr lang="en-US" altLang="zh-CN"/>
          </a:p>
          <a:p>
            <a:pPr eaLnBrk="0" hangingPunct="0"/>
            <a:r>
              <a:rPr lang="zh-CN" altLang="en-US" b="1"/>
              <a:t>社会主义现代建设重振与辉煌</a:t>
            </a:r>
            <a:r>
              <a:rPr lang="en-US" altLang="zh-CN" b="1"/>
              <a:t>(1978</a:t>
            </a:r>
            <a:r>
              <a:rPr lang="zh-CN" altLang="en-US" b="1"/>
              <a:t>年改革开放后</a:t>
            </a:r>
            <a:r>
              <a:rPr lang="en-US" altLang="zh-CN" b="1"/>
              <a:t>)</a:t>
            </a:r>
          </a:p>
        </p:txBody>
      </p:sp>
    </p:spTree>
    <p:extLst>
      <p:ext uri="{BB962C8B-B14F-4D97-AF65-F5344CB8AC3E}">
        <p14:creationId xmlns:p14="http://schemas.microsoft.com/office/powerpoint/2010/main" val="279085245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3"/>
          <p:cNvSpPr>
            <a:spLocks noChangeArrowheads="1"/>
          </p:cNvSpPr>
          <p:nvPr/>
        </p:nvSpPr>
        <p:spPr bwMode="auto">
          <a:xfrm>
            <a:off x="468313" y="1557338"/>
            <a:ext cx="7929562" cy="4362450"/>
          </a:xfrm>
          <a:prstGeom prst="rect">
            <a:avLst/>
          </a:prstGeom>
          <a:solidFill>
            <a:schemeClr val="bg1"/>
          </a:solidFill>
          <a:ln w="9525">
            <a:noFill/>
            <a:miter lim="800000"/>
          </a:ln>
        </p:spPr>
        <p:txBody>
          <a:bodyPr>
            <a:spAutoFit/>
          </a:bodyPr>
          <a:lstStyle/>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（一）</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中华文明的初步形成 ——商周时期</a:t>
            </a: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内容精讲：宗法制、分封制、井田制、礼乐制。</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（二）</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社会转型与文明发展——春秋战国时期</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内容精讲：集权政治、铁器牛耕、百家争鸣</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（三）</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社会进步与文明嬗变——秦汉唐宋时期</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内容精讲：集权政治的发展、儒家思想的发</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展经济的发展情况。</a:t>
            </a:r>
          </a:p>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（四）</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近代前夜的挑战与应对——明清时期</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内容精讲：集权政治的异化、批判思想的出现、</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新经济因素的萌芽</a:t>
            </a:r>
          </a:p>
        </p:txBody>
      </p:sp>
    </p:spTree>
    <p:extLst>
      <p:ext uri="{BB962C8B-B14F-4D97-AF65-F5344CB8AC3E}">
        <p14:creationId xmlns:p14="http://schemas.microsoft.com/office/powerpoint/2010/main" val="3148455151"/>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矩形 3"/>
          <p:cNvSpPr>
            <a:spLocks noChangeArrowheads="1"/>
          </p:cNvSpPr>
          <p:nvPr/>
        </p:nvSpPr>
        <p:spPr bwMode="auto">
          <a:xfrm>
            <a:off x="539750" y="836613"/>
            <a:ext cx="8280400" cy="5216525"/>
          </a:xfrm>
          <a:prstGeom prst="rect">
            <a:avLst/>
          </a:prstGeom>
          <a:solidFill>
            <a:schemeClr val="bg1"/>
          </a:solidFill>
          <a:ln w="9525">
            <a:noFill/>
            <a:miter lim="800000"/>
          </a:ln>
        </p:spPr>
        <p:txBody>
          <a:bodyPr>
            <a:spAutoFit/>
          </a:bodyPr>
          <a:lstStyle/>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（五）</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现代化的艰难起步——</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19</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世纪中期</a:t>
            </a: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内容精讲：两次鸦片战争的冲击、洋务运动</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学习西方的思想的萌生</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（六）</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社会的现代化转型——</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19</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世纪末</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20</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世纪</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内容精讲：甲午战争、辛亥革命、民族经济的发展</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新文化运动</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（七）</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现代化发展道路</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中国革命道路的探索</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 </a:t>
            </a:r>
            <a:endPar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内容精讲：中国道路问题、中共政策的调整</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国共关系 </a:t>
            </a: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p>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（八）</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探索具有中国特色的社会主义道路</a:t>
            </a: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内容精讲：新中国政治制度建立、发展历程</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新中国</a:t>
            </a: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的</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经济发展</a:t>
            </a:r>
          </a:p>
        </p:txBody>
      </p:sp>
    </p:spTree>
    <p:extLst>
      <p:ext uri="{BB962C8B-B14F-4D97-AF65-F5344CB8AC3E}">
        <p14:creationId xmlns:p14="http://schemas.microsoft.com/office/powerpoint/2010/main" val="4079098966"/>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内容占位符 2"/>
          <p:cNvSpPr>
            <a:spLocks noGrp="1"/>
          </p:cNvSpPr>
          <p:nvPr>
            <p:ph idx="1"/>
          </p:nvPr>
        </p:nvSpPr>
        <p:spPr>
          <a:xfrm>
            <a:off x="179388" y="765175"/>
            <a:ext cx="8785225" cy="4525963"/>
          </a:xfrm>
        </p:spPr>
        <p:txBody>
          <a:bodyPr>
            <a:normAutofit fontScale="92500" lnSpcReduction="10000"/>
          </a:bodyPr>
          <a:lstStyle/>
          <a:p>
            <a:pPr marL="0" indent="0">
              <a:buFont typeface="Arial" pitchFamily="34" charset="0"/>
              <a:buNone/>
            </a:pPr>
            <a:r>
              <a:rPr lang="zh-CN" altLang="en-US" b="1" dirty="0" smtClean="0"/>
              <a:t>（九）“封闭”与“开放” </a:t>
            </a:r>
            <a:r>
              <a:rPr lang="en-US" altLang="zh-CN" b="1" dirty="0" smtClean="0"/>
              <a:t>—— </a:t>
            </a:r>
            <a:r>
              <a:rPr lang="zh-CN" altLang="en-US" b="1" dirty="0" smtClean="0"/>
              <a:t>新中国外交历程</a:t>
            </a:r>
          </a:p>
          <a:p>
            <a:pPr marL="0" indent="0">
              <a:buFont typeface="Arial" pitchFamily="34" charset="0"/>
              <a:buNone/>
            </a:pPr>
            <a:r>
              <a:rPr lang="zh-CN" altLang="en-US" b="1" dirty="0" smtClean="0"/>
              <a:t>内容精讲：史观落实：全球史观、整体史观</a:t>
            </a:r>
          </a:p>
          <a:p>
            <a:pPr marL="0" indent="0">
              <a:buFont typeface="Arial" pitchFamily="34" charset="0"/>
              <a:buNone/>
            </a:pPr>
            <a:r>
              <a:rPr lang="zh-CN" altLang="en-US" b="1" dirty="0" smtClean="0"/>
              <a:t>（十）“光荣”的时代</a:t>
            </a:r>
            <a:r>
              <a:rPr lang="en-US" altLang="zh-CN" b="1" dirty="0" smtClean="0"/>
              <a:t>——</a:t>
            </a:r>
            <a:r>
              <a:rPr lang="zh-CN" altLang="en-US" b="1" dirty="0" smtClean="0"/>
              <a:t>古代希腊和罗马</a:t>
            </a:r>
          </a:p>
          <a:p>
            <a:pPr marL="0" indent="0">
              <a:buFont typeface="Arial" pitchFamily="34" charset="0"/>
              <a:buNone/>
            </a:pPr>
            <a:r>
              <a:rPr lang="zh-CN" altLang="en-US" b="1" dirty="0" smtClean="0"/>
              <a:t>内容精讲：民主政治、罗马法、希腊先哲</a:t>
            </a:r>
          </a:p>
          <a:p>
            <a:pPr marL="0" indent="0">
              <a:buFont typeface="Arial" pitchFamily="34" charset="0"/>
              <a:buNone/>
            </a:pPr>
            <a:r>
              <a:rPr lang="zh-CN" altLang="en-US" b="1" dirty="0" smtClean="0"/>
              <a:t>（十一）“发现”的时代</a:t>
            </a:r>
            <a:r>
              <a:rPr lang="en-US" altLang="zh-CN" b="1" dirty="0" smtClean="0"/>
              <a:t>——14</a:t>
            </a:r>
            <a:r>
              <a:rPr lang="zh-CN" altLang="en-US" b="1" dirty="0" smtClean="0"/>
              <a:t>～</a:t>
            </a:r>
            <a:r>
              <a:rPr lang="en-US" altLang="zh-CN" b="1" dirty="0" smtClean="0"/>
              <a:t>16</a:t>
            </a:r>
            <a:r>
              <a:rPr lang="zh-CN" altLang="en-US" b="1" dirty="0" smtClean="0"/>
              <a:t>世纪的世界</a:t>
            </a:r>
          </a:p>
          <a:p>
            <a:pPr marL="0" indent="0">
              <a:buFont typeface="Arial" pitchFamily="34" charset="0"/>
              <a:buNone/>
            </a:pPr>
            <a:r>
              <a:rPr lang="zh-CN" altLang="en-US" b="1" dirty="0" smtClean="0"/>
              <a:t>内容精讲：新航路的发现、人文精神的复苏（文艺复兴和宗教改革）</a:t>
            </a:r>
          </a:p>
          <a:p>
            <a:pPr marL="0" indent="0">
              <a:buFont typeface="Arial" pitchFamily="34" charset="0"/>
              <a:buNone/>
            </a:pPr>
            <a:r>
              <a:rPr lang="zh-CN" altLang="en-US" b="1" dirty="0" smtClean="0"/>
              <a:t>（十二）“理性”的时代</a:t>
            </a:r>
            <a:r>
              <a:rPr lang="en-US" altLang="zh-CN" b="1" dirty="0" smtClean="0"/>
              <a:t>——17</a:t>
            </a:r>
            <a:r>
              <a:rPr lang="zh-CN" altLang="en-US" b="1" dirty="0" smtClean="0"/>
              <a:t>、</a:t>
            </a:r>
            <a:r>
              <a:rPr lang="en-US" altLang="zh-CN" b="1" dirty="0" smtClean="0"/>
              <a:t>18</a:t>
            </a:r>
            <a:r>
              <a:rPr lang="zh-CN" altLang="en-US" b="1" dirty="0" smtClean="0"/>
              <a:t>世纪的世界</a:t>
            </a:r>
          </a:p>
          <a:p>
            <a:pPr marL="0" indent="0">
              <a:buFont typeface="Arial" pitchFamily="34" charset="0"/>
              <a:buNone/>
            </a:pPr>
            <a:r>
              <a:rPr lang="zh-CN" altLang="en-US" b="1" dirty="0" smtClean="0"/>
              <a:t>内容精讲：启蒙运动、资本主义政治制度的建立</a:t>
            </a:r>
          </a:p>
        </p:txBody>
      </p:sp>
    </p:spTree>
    <p:extLst>
      <p:ext uri="{BB962C8B-B14F-4D97-AF65-F5344CB8AC3E}">
        <p14:creationId xmlns:p14="http://schemas.microsoft.com/office/powerpoint/2010/main" val="383338997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矩形 3"/>
          <p:cNvSpPr>
            <a:spLocks noChangeArrowheads="1"/>
          </p:cNvSpPr>
          <p:nvPr/>
        </p:nvSpPr>
        <p:spPr bwMode="auto">
          <a:xfrm>
            <a:off x="395288" y="404813"/>
            <a:ext cx="8429625" cy="6124575"/>
          </a:xfrm>
          <a:prstGeom prst="rect">
            <a:avLst/>
          </a:prstGeom>
          <a:solidFill>
            <a:schemeClr val="bg1"/>
          </a:solidFill>
          <a:ln w="9525">
            <a:noFill/>
            <a:miter lim="800000"/>
          </a:ln>
        </p:spPr>
        <p:txBody>
          <a:bodyPr>
            <a:spAutoFit/>
          </a:bodyPr>
          <a:lstStyle/>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（十三）</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工业化的时代——</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19</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世纪的世界</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内容精讲：两次工业革命和世界市场的形成、资本主</a:t>
            </a:r>
            <a:endPar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义代议制的广泛建立、马克思主义诞生和</a:t>
            </a:r>
            <a:endPar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巴黎公社</a:t>
            </a:r>
          </a:p>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（十四）“</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探索发展</a:t>
            </a: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的时代——</a:t>
            </a:r>
            <a:r>
              <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20</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世纪前半期</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a:t>
            </a: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经济危机、罗斯福新政</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苏联的社会主义</a:t>
            </a:r>
          </a:p>
          <a:p>
            <a:pPr>
              <a:defRPr/>
            </a:pP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          建设（从战时共产义政策到新经济政策）</a:t>
            </a:r>
          </a:p>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（十五）“</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对抗</a:t>
            </a: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的时代——</a:t>
            </a: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冷战</a:t>
            </a: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时期</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内容精讲：“冷战”、战后资本主义世界经济体系、</a:t>
            </a:r>
            <a:endPar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资本主义新变化和苏联的改革、多极化趋</a:t>
            </a:r>
            <a:endPar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          </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势的出现</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（十六）“</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剧变</a:t>
            </a:r>
            <a:r>
              <a:rPr lang="zh-CN" altLang="en-US"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a:t>
            </a:r>
            <a:r>
              <a:rPr lang="zh-CN"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rPr>
              <a:t>的时代——八、九十年代以来</a:t>
            </a:r>
            <a:endParaRPr lang="en-US" altLang="zh-CN" sz="2800" b="1" dirty="0">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内容精讲：两极格局的终结和多极化趋势加强</a:t>
            </a: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a:p>
            <a:pPr>
              <a:defRPr/>
            </a:pPr>
            <a:r>
              <a:rPr lang="zh-CN" altLang="en-US" sz="2800" b="1" dirty="0">
                <a:effectLst>
                  <a:outerShdw blurRad="38100" dist="38100" dir="2700000" algn="tl">
                    <a:srgbClr val="C0C0C0"/>
                  </a:outerShdw>
                </a:effectLst>
                <a:latin typeface="黑体" panose="02010600030101010101" pitchFamily="49" charset="-122"/>
                <a:ea typeface="黑体" panose="02010600030101010101" pitchFamily="49" charset="-122"/>
              </a:rPr>
              <a:t>          经济的</a:t>
            </a:r>
            <a:r>
              <a:rPr lang="zh-CN"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rPr>
              <a:t>全球化和区域集团化。</a:t>
            </a:r>
            <a:endParaRPr lang="en-US" altLang="zh-CN" sz="2800" b="1" dirty="0">
              <a:effectLst>
                <a:outerShdw blurRad="38100" dist="38100" dir="2700000" algn="tl">
                  <a:srgbClr val="C0C0C0"/>
                </a:outerShdw>
              </a:effectLst>
              <a:latin typeface="黑体" panose="02010600030101010101" pitchFamily="49" charset="-122"/>
              <a:ea typeface="黑体" panose="02010600030101010101" pitchFamily="49" charset="-122"/>
            </a:endParaRPr>
          </a:p>
        </p:txBody>
      </p:sp>
    </p:spTree>
    <p:extLst>
      <p:ext uri="{BB962C8B-B14F-4D97-AF65-F5344CB8AC3E}">
        <p14:creationId xmlns:p14="http://schemas.microsoft.com/office/powerpoint/2010/main" val="2022148970"/>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a:spLocks noGrp="1"/>
          </p:cNvSpPr>
          <p:nvPr>
            <p:ph idx="4294967295"/>
          </p:nvPr>
        </p:nvSpPr>
        <p:spPr>
          <a:xfrm>
            <a:off x="0" y="609600"/>
            <a:ext cx="8229600" cy="4525963"/>
          </a:xfrm>
        </p:spPr>
        <p:txBody>
          <a:bodyPr>
            <a:normAutofit fontScale="92500" lnSpcReduction="10000"/>
          </a:bodyPr>
          <a:lstStyle/>
          <a:p>
            <a:pPr>
              <a:buFont typeface="Wingdings" pitchFamily="2" charset="2"/>
              <a:buNone/>
              <a:defRPr/>
            </a:pPr>
            <a:r>
              <a:rPr lang="zh-CN" altLang="en-US" sz="3600" dirty="0" smtClean="0">
                <a:solidFill>
                  <a:srgbClr val="000099"/>
                </a:solidFill>
                <a:latin typeface="黑体" pitchFamily="49" charset="-122"/>
                <a:ea typeface="黑体" pitchFamily="49" charset="-122"/>
              </a:rPr>
              <a:t> </a:t>
            </a:r>
            <a:r>
              <a:rPr lang="zh-CN" altLang="en-US" sz="3600" dirty="0" smtClean="0">
                <a:solidFill>
                  <a:srgbClr val="FF0000"/>
                </a:solidFill>
                <a:latin typeface="黑体" pitchFamily="49" charset="-122"/>
                <a:ea typeface="黑体" pitchFamily="49" charset="-122"/>
              </a:rPr>
              <a:t>阶段特征中识规律和趋势</a:t>
            </a:r>
            <a:endParaRPr lang="en-US" altLang="zh-CN" sz="3600" dirty="0">
              <a:solidFill>
                <a:srgbClr val="FF0000"/>
              </a:solidFill>
              <a:latin typeface="黑体" pitchFamily="49" charset="-122"/>
              <a:ea typeface="黑体" pitchFamily="49" charset="-122"/>
            </a:endParaRPr>
          </a:p>
          <a:p>
            <a:pPr>
              <a:buFont typeface="Wingdings" pitchFamily="2" charset="2"/>
              <a:buNone/>
              <a:defRPr/>
            </a:pPr>
            <a:r>
              <a:rPr lang="zh-CN" altLang="en-US" sz="3600" dirty="0" smtClean="0">
                <a:solidFill>
                  <a:srgbClr val="FF0000"/>
                </a:solidFill>
                <a:latin typeface="黑体" pitchFamily="49" charset="-122"/>
                <a:ea typeface="黑体" pitchFamily="49" charset="-122"/>
              </a:rPr>
              <a:t>人类文明之光</a:t>
            </a:r>
            <a:endParaRPr lang="en-US" altLang="zh-CN" sz="3600" dirty="0" smtClean="0">
              <a:solidFill>
                <a:srgbClr val="FF0000"/>
              </a:solidFill>
              <a:latin typeface="黑体" pitchFamily="49" charset="-122"/>
              <a:ea typeface="黑体" pitchFamily="49" charset="-122"/>
            </a:endParaRPr>
          </a:p>
          <a:p>
            <a:pPr>
              <a:defRPr/>
            </a:pPr>
            <a:r>
              <a:rPr lang="zh-CN" altLang="en-US" sz="3600" dirty="0" smtClean="0">
                <a:solidFill>
                  <a:srgbClr val="000099"/>
                </a:solidFill>
                <a:latin typeface="黑体" pitchFamily="49" charset="-122"/>
                <a:ea typeface="黑体" pitchFamily="49" charset="-122"/>
              </a:rPr>
              <a:t>政治文明：神权</a:t>
            </a:r>
            <a:r>
              <a:rPr lang="en-US" altLang="zh-CN" sz="3600" dirty="0" smtClean="0">
                <a:solidFill>
                  <a:srgbClr val="000099"/>
                </a:solidFill>
                <a:latin typeface="黑体" pitchFamily="49" charset="-122"/>
                <a:ea typeface="黑体" pitchFamily="49" charset="-122"/>
              </a:rPr>
              <a:t>—</a:t>
            </a:r>
            <a:r>
              <a:rPr lang="zh-CN" altLang="en-US" sz="3600" dirty="0" smtClean="0">
                <a:solidFill>
                  <a:srgbClr val="000099"/>
                </a:solidFill>
                <a:latin typeface="黑体" pitchFamily="49" charset="-122"/>
                <a:ea typeface="黑体" pitchFamily="49" charset="-122"/>
              </a:rPr>
              <a:t>君权</a:t>
            </a:r>
            <a:r>
              <a:rPr lang="en-US" altLang="zh-CN" sz="3600" dirty="0" smtClean="0">
                <a:solidFill>
                  <a:srgbClr val="000099"/>
                </a:solidFill>
                <a:latin typeface="黑体" pitchFamily="49" charset="-122"/>
                <a:ea typeface="黑体" pitchFamily="49" charset="-122"/>
              </a:rPr>
              <a:t>—</a:t>
            </a:r>
            <a:r>
              <a:rPr lang="zh-CN" altLang="en-US" sz="3600" dirty="0" smtClean="0">
                <a:solidFill>
                  <a:srgbClr val="000099"/>
                </a:solidFill>
                <a:latin typeface="黑体" pitchFamily="49" charset="-122"/>
                <a:ea typeface="黑体" pitchFamily="49" charset="-122"/>
              </a:rPr>
              <a:t>民权</a:t>
            </a:r>
            <a:endParaRPr lang="en-US" altLang="zh-CN" sz="3600" dirty="0" smtClean="0">
              <a:solidFill>
                <a:srgbClr val="000099"/>
              </a:solidFill>
              <a:latin typeface="黑体" pitchFamily="49" charset="-122"/>
              <a:ea typeface="黑体" pitchFamily="49" charset="-122"/>
            </a:endParaRPr>
          </a:p>
          <a:p>
            <a:pPr>
              <a:buFontTx/>
              <a:buNone/>
              <a:defRPr/>
            </a:pPr>
            <a:r>
              <a:rPr lang="en-US" altLang="zh-CN" sz="3600" dirty="0" smtClean="0">
                <a:solidFill>
                  <a:srgbClr val="FF0000"/>
                </a:solidFill>
                <a:latin typeface="黑体" pitchFamily="49" charset="-122"/>
                <a:ea typeface="黑体" pitchFamily="49" charset="-122"/>
              </a:rPr>
              <a:t>         ——</a:t>
            </a:r>
            <a:r>
              <a:rPr lang="zh-CN" altLang="en-US" sz="3600" dirty="0" smtClean="0">
                <a:solidFill>
                  <a:srgbClr val="FF0000"/>
                </a:solidFill>
                <a:latin typeface="黑体" pitchFamily="49" charset="-122"/>
                <a:ea typeface="黑体" pitchFamily="49" charset="-122"/>
              </a:rPr>
              <a:t>过自由而平等的生活</a:t>
            </a:r>
            <a:endParaRPr lang="en-US" altLang="zh-CN" sz="3600" dirty="0" smtClean="0">
              <a:solidFill>
                <a:srgbClr val="FF0000"/>
              </a:solidFill>
              <a:latin typeface="黑体" pitchFamily="49" charset="-122"/>
              <a:ea typeface="黑体" pitchFamily="49" charset="-122"/>
            </a:endParaRPr>
          </a:p>
          <a:p>
            <a:pPr>
              <a:defRPr/>
            </a:pPr>
            <a:r>
              <a:rPr lang="zh-CN" altLang="en-US" sz="3600" dirty="0" smtClean="0">
                <a:solidFill>
                  <a:srgbClr val="000099"/>
                </a:solidFill>
                <a:latin typeface="黑体" pitchFamily="49" charset="-122"/>
                <a:ea typeface="黑体" pitchFamily="49" charset="-122"/>
              </a:rPr>
              <a:t>经济文明：农业</a:t>
            </a:r>
            <a:r>
              <a:rPr lang="en-US" altLang="zh-CN" sz="3600" dirty="0" smtClean="0">
                <a:solidFill>
                  <a:srgbClr val="000099"/>
                </a:solidFill>
                <a:latin typeface="黑体" pitchFamily="49" charset="-122"/>
                <a:ea typeface="黑体" pitchFamily="49" charset="-122"/>
              </a:rPr>
              <a:t>—</a:t>
            </a:r>
            <a:r>
              <a:rPr lang="zh-CN" altLang="en-US" sz="3600" dirty="0" smtClean="0">
                <a:solidFill>
                  <a:srgbClr val="000099"/>
                </a:solidFill>
                <a:latin typeface="黑体" pitchFamily="49" charset="-122"/>
                <a:ea typeface="黑体" pitchFamily="49" charset="-122"/>
              </a:rPr>
              <a:t>工业</a:t>
            </a:r>
            <a:r>
              <a:rPr lang="en-US" altLang="zh-CN" sz="3600" dirty="0" smtClean="0">
                <a:solidFill>
                  <a:srgbClr val="000099"/>
                </a:solidFill>
                <a:latin typeface="黑体" pitchFamily="49" charset="-122"/>
                <a:ea typeface="黑体" pitchFamily="49" charset="-122"/>
              </a:rPr>
              <a:t>—</a:t>
            </a:r>
            <a:r>
              <a:rPr lang="zh-CN" altLang="en-US" sz="3600" dirty="0" smtClean="0">
                <a:solidFill>
                  <a:srgbClr val="000099"/>
                </a:solidFill>
                <a:latin typeface="黑体" pitchFamily="49" charset="-122"/>
                <a:ea typeface="黑体" pitchFamily="49" charset="-122"/>
              </a:rPr>
              <a:t>信息</a:t>
            </a:r>
            <a:endParaRPr lang="en-US" altLang="zh-CN" sz="3600" dirty="0" smtClean="0">
              <a:solidFill>
                <a:srgbClr val="000099"/>
              </a:solidFill>
              <a:latin typeface="黑体" pitchFamily="49" charset="-122"/>
              <a:ea typeface="黑体" pitchFamily="49" charset="-122"/>
            </a:endParaRPr>
          </a:p>
          <a:p>
            <a:pPr>
              <a:buFontTx/>
              <a:buNone/>
              <a:defRPr/>
            </a:pPr>
            <a:r>
              <a:rPr lang="en-US" altLang="zh-CN" sz="3600" dirty="0" smtClean="0">
                <a:latin typeface="黑体" pitchFamily="49" charset="-122"/>
                <a:ea typeface="黑体" pitchFamily="49" charset="-122"/>
              </a:rPr>
              <a:t>         </a:t>
            </a:r>
            <a:r>
              <a:rPr lang="en-US" altLang="zh-CN" sz="3600" dirty="0" smtClean="0">
                <a:solidFill>
                  <a:srgbClr val="FF0000"/>
                </a:solidFill>
                <a:latin typeface="黑体" pitchFamily="49" charset="-122"/>
                <a:ea typeface="黑体" pitchFamily="49" charset="-122"/>
              </a:rPr>
              <a:t>——</a:t>
            </a:r>
            <a:r>
              <a:rPr lang="zh-CN" altLang="en-US" sz="3600" dirty="0" smtClean="0">
                <a:solidFill>
                  <a:srgbClr val="FF0000"/>
                </a:solidFill>
                <a:latin typeface="黑体" pitchFamily="49" charset="-122"/>
                <a:ea typeface="黑体" pitchFamily="49" charset="-122"/>
              </a:rPr>
              <a:t>过富足而健康的生活</a:t>
            </a:r>
            <a:endParaRPr lang="en-US" altLang="zh-CN" sz="3600" dirty="0" smtClean="0">
              <a:solidFill>
                <a:srgbClr val="FF0000"/>
              </a:solidFill>
              <a:latin typeface="黑体" pitchFamily="49" charset="-122"/>
              <a:ea typeface="黑体" pitchFamily="49" charset="-122"/>
            </a:endParaRPr>
          </a:p>
          <a:p>
            <a:pPr>
              <a:defRPr/>
            </a:pPr>
            <a:r>
              <a:rPr lang="zh-CN" altLang="en-US" sz="3600" dirty="0" smtClean="0">
                <a:solidFill>
                  <a:srgbClr val="000099"/>
                </a:solidFill>
                <a:latin typeface="黑体" pitchFamily="49" charset="-122"/>
                <a:ea typeface="黑体" pitchFamily="49" charset="-122"/>
              </a:rPr>
              <a:t>文化历程：神学</a:t>
            </a:r>
            <a:r>
              <a:rPr lang="en-US" altLang="zh-CN" sz="3600" dirty="0" smtClean="0">
                <a:solidFill>
                  <a:srgbClr val="000099"/>
                </a:solidFill>
                <a:latin typeface="黑体" pitchFamily="49" charset="-122"/>
                <a:ea typeface="黑体" pitchFamily="49" charset="-122"/>
              </a:rPr>
              <a:t>—</a:t>
            </a:r>
            <a:r>
              <a:rPr lang="zh-CN" altLang="en-US" sz="3600" dirty="0" smtClean="0">
                <a:solidFill>
                  <a:srgbClr val="000099"/>
                </a:solidFill>
                <a:latin typeface="黑体" pitchFamily="49" charset="-122"/>
                <a:ea typeface="黑体" pitchFamily="49" charset="-122"/>
              </a:rPr>
              <a:t>玄学</a:t>
            </a:r>
            <a:r>
              <a:rPr lang="en-US" altLang="zh-CN" sz="3600" dirty="0" smtClean="0">
                <a:solidFill>
                  <a:srgbClr val="000099"/>
                </a:solidFill>
                <a:latin typeface="黑体" pitchFamily="49" charset="-122"/>
                <a:ea typeface="黑体" pitchFamily="49" charset="-122"/>
              </a:rPr>
              <a:t>—</a:t>
            </a:r>
            <a:r>
              <a:rPr lang="zh-CN" altLang="en-US" sz="3600" dirty="0" smtClean="0">
                <a:solidFill>
                  <a:srgbClr val="000099"/>
                </a:solidFill>
                <a:latin typeface="黑体" pitchFamily="49" charset="-122"/>
                <a:ea typeface="黑体" pitchFamily="49" charset="-122"/>
              </a:rPr>
              <a:t>科学</a:t>
            </a:r>
            <a:endParaRPr lang="en-US" altLang="zh-CN" sz="3600" dirty="0" smtClean="0">
              <a:solidFill>
                <a:srgbClr val="000099"/>
              </a:solidFill>
              <a:latin typeface="黑体" pitchFamily="49" charset="-122"/>
              <a:ea typeface="黑体" pitchFamily="49" charset="-122"/>
            </a:endParaRPr>
          </a:p>
          <a:p>
            <a:pPr>
              <a:buFontTx/>
              <a:buNone/>
              <a:defRPr/>
            </a:pPr>
            <a:r>
              <a:rPr lang="en-US" altLang="zh-CN" sz="3600" dirty="0" smtClean="0">
                <a:latin typeface="黑体" pitchFamily="49" charset="-122"/>
                <a:ea typeface="黑体" pitchFamily="49" charset="-122"/>
              </a:rPr>
              <a:t>         </a:t>
            </a:r>
            <a:r>
              <a:rPr lang="en-US" altLang="zh-CN" sz="3600" dirty="0" smtClean="0">
                <a:solidFill>
                  <a:srgbClr val="FF0000"/>
                </a:solidFill>
                <a:latin typeface="黑体" pitchFamily="49" charset="-122"/>
                <a:ea typeface="黑体" pitchFamily="49" charset="-122"/>
              </a:rPr>
              <a:t>——</a:t>
            </a:r>
            <a:r>
              <a:rPr lang="zh-CN" altLang="en-US" sz="3600" dirty="0" smtClean="0">
                <a:solidFill>
                  <a:srgbClr val="FF0000"/>
                </a:solidFill>
                <a:latin typeface="黑体" pitchFamily="49" charset="-122"/>
                <a:ea typeface="黑体" pitchFamily="49" charset="-122"/>
              </a:rPr>
              <a:t>过高尚而丰富的生活</a:t>
            </a:r>
          </a:p>
        </p:txBody>
      </p:sp>
    </p:spTree>
    <p:extLst>
      <p:ext uri="{BB962C8B-B14F-4D97-AF65-F5344CB8AC3E}">
        <p14:creationId xmlns:p14="http://schemas.microsoft.com/office/powerpoint/2010/main" val="281747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2" dur="500"/>
                                        <p:tgtEl>
                                          <p:spTgt spid="12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27" dur="500"/>
                                        <p:tgtEl>
                                          <p:spTgt spid="1229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32" dur="500"/>
                                        <p:tgtEl>
                                          <p:spTgt spid="1229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37" dur="500"/>
                                        <p:tgtEl>
                                          <p:spTgt spid="1229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42" dur="5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9" name="矩形 567298"/>
          <p:cNvSpPr>
            <a:spLocks noChangeArrowheads="1"/>
          </p:cNvSpPr>
          <p:nvPr/>
        </p:nvSpPr>
        <p:spPr bwMode="auto">
          <a:xfrm>
            <a:off x="3960813" y="3506788"/>
            <a:ext cx="76327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95000"/>
              </a:lnSpc>
              <a:buFont typeface="Arial" pitchFamily="34" charset="0"/>
              <a:buNone/>
            </a:pPr>
            <a:r>
              <a:rPr lang="zh-CN" altLang="en-US" sz="3600" b="1">
                <a:solidFill>
                  <a:srgbClr val="000000"/>
                </a:solidFill>
                <a:latin typeface="黑体" pitchFamily="49" charset="-122"/>
                <a:ea typeface="黑体" pitchFamily="49" charset="-122"/>
              </a:rPr>
              <a:t>中国被动回应全球化</a:t>
            </a:r>
            <a:endParaRPr lang="zh-CN" altLang="en-US" sz="3600" b="1">
              <a:latin typeface="黑体" pitchFamily="49" charset="-122"/>
              <a:ea typeface="黑体" pitchFamily="49" charset="-122"/>
            </a:endParaRPr>
          </a:p>
        </p:txBody>
      </p:sp>
      <p:sp>
        <p:nvSpPr>
          <p:cNvPr id="567300" name="矩形 567299"/>
          <p:cNvSpPr>
            <a:spLocks noChangeArrowheads="1"/>
          </p:cNvSpPr>
          <p:nvPr/>
        </p:nvSpPr>
        <p:spPr bwMode="auto">
          <a:xfrm>
            <a:off x="3960813" y="4570413"/>
            <a:ext cx="86756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95000"/>
              </a:lnSpc>
              <a:buFont typeface="Arial" pitchFamily="34" charset="0"/>
              <a:buNone/>
            </a:pPr>
            <a:r>
              <a:rPr lang="zh-CN" altLang="en-US" sz="3600" b="1">
                <a:solidFill>
                  <a:srgbClr val="000000"/>
                </a:solidFill>
                <a:latin typeface="黑体" pitchFamily="49" charset="-122"/>
                <a:ea typeface="黑体" pitchFamily="49" charset="-122"/>
              </a:rPr>
              <a:t>中国再度偏离全球化</a:t>
            </a:r>
            <a:endParaRPr lang="zh-CN" altLang="en-US" sz="3600" b="1">
              <a:latin typeface="黑体" pitchFamily="49" charset="-122"/>
              <a:ea typeface="黑体" pitchFamily="49" charset="-122"/>
            </a:endParaRPr>
          </a:p>
        </p:txBody>
      </p:sp>
      <p:sp>
        <p:nvSpPr>
          <p:cNvPr id="567301" name="矩形 567300"/>
          <p:cNvSpPr>
            <a:spLocks noChangeArrowheads="1"/>
          </p:cNvSpPr>
          <p:nvPr/>
        </p:nvSpPr>
        <p:spPr bwMode="auto">
          <a:xfrm>
            <a:off x="3960813" y="5594350"/>
            <a:ext cx="867568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95000"/>
              </a:lnSpc>
              <a:buFont typeface="Arial" pitchFamily="34" charset="0"/>
              <a:buNone/>
            </a:pPr>
            <a:r>
              <a:rPr lang="zh-CN" altLang="en-US" sz="3600" b="1">
                <a:solidFill>
                  <a:srgbClr val="000000"/>
                </a:solidFill>
                <a:latin typeface="黑体" pitchFamily="49" charset="-122"/>
                <a:ea typeface="黑体" pitchFamily="49" charset="-122"/>
              </a:rPr>
              <a:t>中国主动融入全球化</a:t>
            </a:r>
            <a:endParaRPr lang="zh-CN" altLang="en-US" sz="3600" b="1">
              <a:latin typeface="黑体" pitchFamily="49" charset="-122"/>
              <a:ea typeface="黑体" pitchFamily="49" charset="-122"/>
            </a:endParaRPr>
          </a:p>
        </p:txBody>
      </p:sp>
      <p:sp>
        <p:nvSpPr>
          <p:cNvPr id="567302" name="矩形 567301"/>
          <p:cNvSpPr>
            <a:spLocks noChangeArrowheads="1"/>
          </p:cNvSpPr>
          <p:nvPr/>
        </p:nvSpPr>
        <p:spPr bwMode="auto">
          <a:xfrm>
            <a:off x="684213" y="2371725"/>
            <a:ext cx="66960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Arial" pitchFamily="34" charset="0"/>
              <a:buNone/>
            </a:pPr>
            <a:r>
              <a:rPr lang="en-US" altLang="zh-CN" sz="3600" b="1">
                <a:solidFill>
                  <a:srgbClr val="0000FF"/>
                </a:solidFill>
                <a:latin typeface="黑体" pitchFamily="49" charset="-122"/>
                <a:ea typeface="黑体" pitchFamily="49" charset="-122"/>
              </a:rPr>
              <a:t>17-19</a:t>
            </a:r>
            <a:r>
              <a:rPr lang="zh-CN" altLang="en-US" sz="3600" b="1">
                <a:solidFill>
                  <a:srgbClr val="0000FF"/>
                </a:solidFill>
                <a:latin typeface="黑体" pitchFamily="49" charset="-122"/>
                <a:ea typeface="黑体" pitchFamily="49" charset="-122"/>
              </a:rPr>
              <a:t>世纪中叶：</a:t>
            </a:r>
          </a:p>
          <a:p>
            <a:pPr>
              <a:buFont typeface="Arial" pitchFamily="34" charset="0"/>
              <a:buNone/>
            </a:pPr>
            <a:endParaRPr lang="zh-CN" altLang="en-US" sz="3600" b="1">
              <a:solidFill>
                <a:srgbClr val="0000FF"/>
              </a:solidFill>
              <a:latin typeface="黑体" pitchFamily="49" charset="-122"/>
              <a:ea typeface="黑体" pitchFamily="49" charset="-122"/>
            </a:endParaRPr>
          </a:p>
          <a:p>
            <a:pPr>
              <a:buFont typeface="Arial" pitchFamily="34" charset="0"/>
              <a:buNone/>
            </a:pPr>
            <a:r>
              <a:rPr lang="en-US" altLang="zh-CN" sz="3600" b="1">
                <a:solidFill>
                  <a:srgbClr val="0000FF"/>
                </a:solidFill>
                <a:latin typeface="黑体" pitchFamily="49" charset="-122"/>
                <a:ea typeface="黑体" pitchFamily="49" charset="-122"/>
              </a:rPr>
              <a:t>1840</a:t>
            </a:r>
            <a:r>
              <a:rPr lang="en-US" altLang="zh-CN" sz="3600" b="1">
                <a:solidFill>
                  <a:srgbClr val="0000FF"/>
                </a:solidFill>
                <a:latin typeface="宋体" pitchFamily="2" charset="-122"/>
                <a:ea typeface="黑体" pitchFamily="49" charset="-122"/>
              </a:rPr>
              <a:t>—</a:t>
            </a:r>
            <a:r>
              <a:rPr lang="en-US" altLang="zh-CN" sz="3600" b="1">
                <a:solidFill>
                  <a:srgbClr val="0000FF"/>
                </a:solidFill>
                <a:latin typeface="黑体" pitchFamily="49" charset="-122"/>
                <a:ea typeface="黑体" pitchFamily="49" charset="-122"/>
              </a:rPr>
              <a:t>1949</a:t>
            </a:r>
            <a:r>
              <a:rPr lang="zh-CN" altLang="en-US" sz="3600" b="1">
                <a:solidFill>
                  <a:srgbClr val="0000FF"/>
                </a:solidFill>
                <a:latin typeface="黑体" pitchFamily="49" charset="-122"/>
                <a:ea typeface="黑体" pitchFamily="49" charset="-122"/>
              </a:rPr>
              <a:t>：</a:t>
            </a:r>
          </a:p>
          <a:p>
            <a:pPr>
              <a:buFont typeface="Arial" pitchFamily="34" charset="0"/>
              <a:buNone/>
            </a:pPr>
            <a:endParaRPr lang="zh-CN" altLang="en-US" sz="3600" b="1">
              <a:solidFill>
                <a:srgbClr val="0000FF"/>
              </a:solidFill>
              <a:latin typeface="黑体" pitchFamily="49" charset="-122"/>
              <a:ea typeface="黑体" pitchFamily="49" charset="-122"/>
            </a:endParaRPr>
          </a:p>
          <a:p>
            <a:pPr>
              <a:buFont typeface="Arial" pitchFamily="34" charset="0"/>
              <a:buNone/>
            </a:pPr>
            <a:r>
              <a:rPr lang="en-US" altLang="zh-CN" sz="3600" b="1">
                <a:solidFill>
                  <a:srgbClr val="0000FF"/>
                </a:solidFill>
                <a:latin typeface="黑体" pitchFamily="49" charset="-122"/>
                <a:ea typeface="黑体" pitchFamily="49" charset="-122"/>
              </a:rPr>
              <a:t>1949</a:t>
            </a:r>
            <a:r>
              <a:rPr lang="en-US" altLang="zh-CN" sz="3600" b="1">
                <a:solidFill>
                  <a:srgbClr val="0000FF"/>
                </a:solidFill>
                <a:latin typeface="宋体" pitchFamily="2" charset="-122"/>
                <a:ea typeface="黑体" pitchFamily="49" charset="-122"/>
              </a:rPr>
              <a:t>—</a:t>
            </a:r>
            <a:r>
              <a:rPr lang="en-US" altLang="zh-CN" sz="3600" b="1">
                <a:solidFill>
                  <a:srgbClr val="0000FF"/>
                </a:solidFill>
                <a:latin typeface="黑体" pitchFamily="49" charset="-122"/>
                <a:ea typeface="黑体" pitchFamily="49" charset="-122"/>
              </a:rPr>
              <a:t>1978</a:t>
            </a:r>
            <a:r>
              <a:rPr lang="zh-CN" altLang="en-US" sz="3600" b="1">
                <a:solidFill>
                  <a:srgbClr val="0000FF"/>
                </a:solidFill>
                <a:latin typeface="黑体" pitchFamily="49" charset="-122"/>
                <a:ea typeface="黑体" pitchFamily="49" charset="-122"/>
              </a:rPr>
              <a:t>：</a:t>
            </a:r>
          </a:p>
          <a:p>
            <a:pPr>
              <a:buFont typeface="Arial" pitchFamily="34" charset="0"/>
              <a:buNone/>
            </a:pPr>
            <a:endParaRPr lang="zh-CN" altLang="en-US" sz="3600" b="1">
              <a:solidFill>
                <a:srgbClr val="0000FF"/>
              </a:solidFill>
              <a:latin typeface="黑体" pitchFamily="49" charset="-122"/>
              <a:ea typeface="黑体" pitchFamily="49" charset="-122"/>
            </a:endParaRPr>
          </a:p>
          <a:p>
            <a:pPr>
              <a:buFont typeface="Arial" pitchFamily="34" charset="0"/>
              <a:buNone/>
            </a:pPr>
            <a:r>
              <a:rPr lang="en-US" altLang="zh-CN" sz="3600" b="1">
                <a:solidFill>
                  <a:srgbClr val="0000FF"/>
                </a:solidFill>
                <a:latin typeface="黑体" pitchFamily="49" charset="-122"/>
                <a:ea typeface="黑体" pitchFamily="49" charset="-122"/>
              </a:rPr>
              <a:t>1978</a:t>
            </a:r>
            <a:r>
              <a:rPr lang="zh-CN" altLang="en-US" sz="3600" b="1">
                <a:solidFill>
                  <a:srgbClr val="0000FF"/>
                </a:solidFill>
                <a:latin typeface="黑体" pitchFamily="49" charset="-122"/>
                <a:ea typeface="黑体" pitchFamily="49" charset="-122"/>
              </a:rPr>
              <a:t>年以后：</a:t>
            </a:r>
          </a:p>
        </p:txBody>
      </p:sp>
      <p:sp>
        <p:nvSpPr>
          <p:cNvPr id="567303" name="矩形 567302"/>
          <p:cNvSpPr>
            <a:spLocks noChangeArrowheads="1"/>
          </p:cNvSpPr>
          <p:nvPr/>
        </p:nvSpPr>
        <p:spPr bwMode="auto">
          <a:xfrm>
            <a:off x="3960813" y="2416175"/>
            <a:ext cx="69008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buFont typeface="Arial" pitchFamily="34" charset="0"/>
              <a:buNone/>
            </a:pPr>
            <a:r>
              <a:rPr lang="zh-CN" altLang="en-US" sz="3600" b="1">
                <a:solidFill>
                  <a:srgbClr val="000000"/>
                </a:solidFill>
                <a:latin typeface="黑体" pitchFamily="49" charset="-122"/>
                <a:ea typeface="黑体" pitchFamily="49" charset="-122"/>
              </a:rPr>
              <a:t>中国全面抗拒全球化</a:t>
            </a:r>
          </a:p>
        </p:txBody>
      </p:sp>
      <p:sp>
        <p:nvSpPr>
          <p:cNvPr id="121863" name="矩形 567303"/>
          <p:cNvSpPr>
            <a:spLocks noChangeArrowheads="1"/>
          </p:cNvSpPr>
          <p:nvPr/>
        </p:nvSpPr>
        <p:spPr bwMode="auto">
          <a:xfrm>
            <a:off x="0" y="692150"/>
            <a:ext cx="9178925" cy="1203325"/>
          </a:xfrm>
          <a:prstGeom prst="rect">
            <a:avLst/>
          </a:prstGeom>
          <a:solidFill>
            <a:schemeClr val="bg1"/>
          </a:solidFill>
          <a:ln w="9525">
            <a:solidFill>
              <a:schemeClr val="tx1"/>
            </a:solidFill>
            <a:miter lim="800000"/>
            <a:headEnd/>
            <a:tailEnd/>
          </a:ln>
        </p:spPr>
        <p:txBody>
          <a:bodyPr>
            <a:spAutoFit/>
          </a:bodyPr>
          <a:lstStyle/>
          <a:p>
            <a:pPr>
              <a:lnSpc>
                <a:spcPct val="95000"/>
              </a:lnSpc>
              <a:buFont typeface="Arial" pitchFamily="34" charset="0"/>
              <a:buNone/>
            </a:pPr>
            <a:r>
              <a:rPr lang="zh-CN" altLang="en-US" sz="4000" b="1">
                <a:solidFill>
                  <a:srgbClr val="800000"/>
                </a:solidFill>
                <a:ea typeface="黑体" pitchFamily="49" charset="-122"/>
              </a:rPr>
              <a:t>从“被动全球化”到“主动全球化”</a:t>
            </a:r>
          </a:p>
          <a:p>
            <a:pPr>
              <a:lnSpc>
                <a:spcPct val="95000"/>
              </a:lnSpc>
              <a:buFont typeface="Arial" pitchFamily="34" charset="0"/>
              <a:buNone/>
            </a:pPr>
            <a:r>
              <a:rPr lang="zh-CN" altLang="en-US" sz="3200" b="1">
                <a:solidFill>
                  <a:srgbClr val="800000"/>
                </a:solidFill>
                <a:ea typeface="黑体" pitchFamily="49" charset="-122"/>
              </a:rPr>
              <a:t>             </a:t>
            </a:r>
            <a:r>
              <a:rPr lang="en-US" altLang="zh-CN" sz="3600" b="1">
                <a:solidFill>
                  <a:srgbClr val="800000"/>
                </a:solidFill>
                <a:ea typeface="黑体" pitchFamily="49" charset="-122"/>
              </a:rPr>
              <a:t>——</a:t>
            </a:r>
            <a:r>
              <a:rPr lang="zh-CN" altLang="en-US" sz="3600" b="1">
                <a:solidFill>
                  <a:srgbClr val="800000"/>
                </a:solidFill>
                <a:ea typeface="黑体" pitchFamily="49" charset="-122"/>
              </a:rPr>
              <a:t>全球化视野中的中国近现代史</a:t>
            </a:r>
          </a:p>
        </p:txBody>
      </p:sp>
      <p:sp>
        <p:nvSpPr>
          <p:cNvPr id="121864" name="日期占位符 1"/>
          <p:cNvSpPr>
            <a:spLocks noGrp="1" noChangeArrowheads="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endParaRPr lang="zh-CN" altLang="en-US" dirty="0" smtClean="0">
              <a:latin typeface="Arial" pitchFamily="34" charset="0"/>
            </a:endParaRPr>
          </a:p>
        </p:txBody>
      </p:sp>
    </p:spTree>
    <p:extLst>
      <p:ext uri="{BB962C8B-B14F-4D97-AF65-F5344CB8AC3E}">
        <p14:creationId xmlns:p14="http://schemas.microsoft.com/office/powerpoint/2010/main" val="1379962290"/>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7302"/>
                                        </p:tgtEl>
                                        <p:attrNameLst>
                                          <p:attrName>style.visibility</p:attrName>
                                        </p:attrNameLst>
                                      </p:cBhvr>
                                      <p:to>
                                        <p:strVal val="visible"/>
                                      </p:to>
                                    </p:set>
                                    <p:animEffect transition="in" filter="blinds(horizontal)">
                                      <p:cBhvr>
                                        <p:cTn id="7" dur="500"/>
                                        <p:tgtEl>
                                          <p:spTgt spid="567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67303"/>
                                        </p:tgtEl>
                                        <p:attrNameLst>
                                          <p:attrName>style.visibility</p:attrName>
                                        </p:attrNameLst>
                                      </p:cBhvr>
                                      <p:to>
                                        <p:strVal val="visible"/>
                                      </p:to>
                                    </p:set>
                                    <p:anim calcmode="lin" valueType="num">
                                      <p:cBhvr additive="base">
                                        <p:cTn id="12" dur="500" fill="hold"/>
                                        <p:tgtEl>
                                          <p:spTgt spid="567303"/>
                                        </p:tgtEl>
                                        <p:attrNameLst>
                                          <p:attrName>ppt_x</p:attrName>
                                        </p:attrNameLst>
                                      </p:cBhvr>
                                      <p:tavLst>
                                        <p:tav tm="0">
                                          <p:val>
                                            <p:strVal val="1+#ppt_w/2"/>
                                          </p:val>
                                        </p:tav>
                                        <p:tav tm="100000">
                                          <p:val>
                                            <p:strVal val="#ppt_x"/>
                                          </p:val>
                                        </p:tav>
                                      </p:tavLst>
                                    </p:anim>
                                    <p:anim calcmode="lin" valueType="num">
                                      <p:cBhvr additive="base">
                                        <p:cTn id="13" dur="500" fill="hold"/>
                                        <p:tgtEl>
                                          <p:spTgt spid="56730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67299"/>
                                        </p:tgtEl>
                                        <p:attrNameLst>
                                          <p:attrName>style.visibility</p:attrName>
                                        </p:attrNameLst>
                                      </p:cBhvr>
                                      <p:to>
                                        <p:strVal val="visible"/>
                                      </p:to>
                                    </p:set>
                                    <p:anim calcmode="lin" valueType="num">
                                      <p:cBhvr additive="base">
                                        <p:cTn id="18" dur="500" fill="hold"/>
                                        <p:tgtEl>
                                          <p:spTgt spid="567299"/>
                                        </p:tgtEl>
                                        <p:attrNameLst>
                                          <p:attrName>ppt_x</p:attrName>
                                        </p:attrNameLst>
                                      </p:cBhvr>
                                      <p:tavLst>
                                        <p:tav tm="0">
                                          <p:val>
                                            <p:strVal val="1+#ppt_w/2"/>
                                          </p:val>
                                        </p:tav>
                                        <p:tav tm="100000">
                                          <p:val>
                                            <p:strVal val="#ppt_x"/>
                                          </p:val>
                                        </p:tav>
                                      </p:tavLst>
                                    </p:anim>
                                    <p:anim calcmode="lin" valueType="num">
                                      <p:cBhvr additive="base">
                                        <p:cTn id="19" dur="500" fill="hold"/>
                                        <p:tgtEl>
                                          <p:spTgt spid="56729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67300"/>
                                        </p:tgtEl>
                                        <p:attrNameLst>
                                          <p:attrName>style.visibility</p:attrName>
                                        </p:attrNameLst>
                                      </p:cBhvr>
                                      <p:to>
                                        <p:strVal val="visible"/>
                                      </p:to>
                                    </p:set>
                                    <p:anim calcmode="lin" valueType="num">
                                      <p:cBhvr additive="base">
                                        <p:cTn id="24" dur="500" fill="hold"/>
                                        <p:tgtEl>
                                          <p:spTgt spid="567300"/>
                                        </p:tgtEl>
                                        <p:attrNameLst>
                                          <p:attrName>ppt_x</p:attrName>
                                        </p:attrNameLst>
                                      </p:cBhvr>
                                      <p:tavLst>
                                        <p:tav tm="0">
                                          <p:val>
                                            <p:strVal val="1+#ppt_w/2"/>
                                          </p:val>
                                        </p:tav>
                                        <p:tav tm="100000">
                                          <p:val>
                                            <p:strVal val="#ppt_x"/>
                                          </p:val>
                                        </p:tav>
                                      </p:tavLst>
                                    </p:anim>
                                    <p:anim calcmode="lin" valueType="num">
                                      <p:cBhvr additive="base">
                                        <p:cTn id="25" dur="500" fill="hold"/>
                                        <p:tgtEl>
                                          <p:spTgt spid="56730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67301"/>
                                        </p:tgtEl>
                                        <p:attrNameLst>
                                          <p:attrName>style.visibility</p:attrName>
                                        </p:attrNameLst>
                                      </p:cBhvr>
                                      <p:to>
                                        <p:strVal val="visible"/>
                                      </p:to>
                                    </p:set>
                                    <p:anim calcmode="lin" valueType="num">
                                      <p:cBhvr additive="base">
                                        <p:cTn id="30" dur="500" fill="hold"/>
                                        <p:tgtEl>
                                          <p:spTgt spid="567301"/>
                                        </p:tgtEl>
                                        <p:attrNameLst>
                                          <p:attrName>ppt_x</p:attrName>
                                        </p:attrNameLst>
                                      </p:cBhvr>
                                      <p:tavLst>
                                        <p:tav tm="0">
                                          <p:val>
                                            <p:strVal val="1+#ppt_w/2"/>
                                          </p:val>
                                        </p:tav>
                                        <p:tav tm="100000">
                                          <p:val>
                                            <p:strVal val="#ppt_x"/>
                                          </p:val>
                                        </p:tav>
                                      </p:tavLst>
                                    </p:anim>
                                    <p:anim calcmode="lin" valueType="num">
                                      <p:cBhvr additive="base">
                                        <p:cTn id="31" dur="500" fill="hold"/>
                                        <p:tgtEl>
                                          <p:spTgt spid="567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p:bldP spid="567300" grpId="0"/>
      <p:bldP spid="567301" grpId="0"/>
      <p:bldP spid="567302" grpId="0"/>
      <p:bldP spid="56730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ChangeArrowheads="1"/>
          </p:cNvSpPr>
          <p:nvPr/>
        </p:nvSpPr>
        <p:spPr bwMode="auto">
          <a:xfrm>
            <a:off x="457200" y="1524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spcBef>
                <a:spcPct val="20000"/>
              </a:spcBef>
            </a:pPr>
            <a:endParaRPr lang="zh-CN" altLang="en-US" sz="4000" b="1"/>
          </a:p>
        </p:txBody>
      </p:sp>
      <p:sp>
        <p:nvSpPr>
          <p:cNvPr id="137220" name="Rectangle 4"/>
          <p:cNvSpPr>
            <a:spLocks noGrp="1" noChangeArrowheads="1"/>
          </p:cNvSpPr>
          <p:nvPr>
            <p:ph idx="1"/>
          </p:nvPr>
        </p:nvSpPr>
        <p:spPr>
          <a:xfrm>
            <a:off x="-107950" y="333375"/>
            <a:ext cx="9072563" cy="4572000"/>
          </a:xfrm>
          <a:ln w="28575" cap="rnd">
            <a:solidFill>
              <a:srgbClr val="FFFF00"/>
            </a:solidFill>
            <a:prstDash val="sysDot"/>
          </a:ln>
        </p:spPr>
        <p:txBody>
          <a:bodyPr>
            <a:noAutofit/>
          </a:bodyPr>
          <a:lstStyle/>
          <a:p>
            <a:pPr marL="0" indent="0" eaLnBrk="1" hangingPunct="1">
              <a:lnSpc>
                <a:spcPct val="90000"/>
              </a:lnSpc>
              <a:buFont typeface="Arial" pitchFamily="34" charset="0"/>
              <a:buNone/>
              <a:defRPr/>
            </a:pPr>
            <a:r>
              <a:rPr lang="zh-CN" altLang="en-US" sz="2400" b="1" dirty="0" smtClean="0">
                <a:latin typeface="楷体_GB2312" pitchFamily="49" charset="-122"/>
                <a:ea typeface="楷体_GB2312" pitchFamily="49" charset="-122"/>
              </a:rPr>
              <a:t>先秦时期之春秋战国时期的阶段特征：</a:t>
            </a:r>
          </a:p>
          <a:p>
            <a:pPr eaLnBrk="1" hangingPunct="1">
              <a:lnSpc>
                <a:spcPct val="90000"/>
              </a:lnSpc>
              <a:buFont typeface="Wingdings" pitchFamily="2" charset="2"/>
              <a:buNone/>
              <a:defRPr/>
            </a:pPr>
            <a:r>
              <a:rPr lang="zh-CN" altLang="en-US" sz="2400" b="1" dirty="0" smtClean="0">
                <a:latin typeface="楷体_GB2312" pitchFamily="49" charset="-122"/>
                <a:ea typeface="楷体_GB2312" pitchFamily="49" charset="-122"/>
              </a:rPr>
              <a:t>春秋战国：社会大变革。由奴隶社会到封建社会的转变；由分裂到局部统一的转变</a:t>
            </a:r>
          </a:p>
          <a:p>
            <a:pPr eaLnBrk="1" hangingPunct="1">
              <a:lnSpc>
                <a:spcPct val="90000"/>
              </a:lnSpc>
              <a:buFont typeface="Wingdings" pitchFamily="2" charset="2"/>
              <a:buNone/>
              <a:defRPr/>
            </a:pPr>
            <a:r>
              <a:rPr lang="zh-CN" altLang="en-US"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）经济：     生产力：石器锄耕衰落；铁犁牛耕兴起</a:t>
            </a:r>
          </a:p>
          <a:p>
            <a:pPr eaLnBrk="1" hangingPunct="1">
              <a:lnSpc>
                <a:spcPct val="90000"/>
              </a:lnSpc>
              <a:buFont typeface="Wingdings" pitchFamily="2" charset="2"/>
              <a:buNone/>
              <a:defRPr/>
            </a:pPr>
            <a:r>
              <a:rPr lang="zh-CN" altLang="en-US" sz="2400" b="1" dirty="0" smtClean="0">
                <a:latin typeface="楷体_GB2312" pitchFamily="49" charset="-122"/>
                <a:ea typeface="楷体_GB2312" pitchFamily="49" charset="-122"/>
              </a:rPr>
              <a:t> 生产关系：井田制瓦解；土地私有制形成</a:t>
            </a:r>
          </a:p>
          <a:p>
            <a:pPr eaLnBrk="1" hangingPunct="1">
              <a:lnSpc>
                <a:spcPct val="90000"/>
              </a:lnSpc>
              <a:buFont typeface="Wingdings" pitchFamily="2" charset="2"/>
              <a:buNone/>
              <a:defRPr/>
            </a:pPr>
            <a:r>
              <a:rPr lang="zh-CN" altLang="en-US" sz="2400" b="1" dirty="0" smtClean="0">
                <a:latin typeface="楷体_GB2312" pitchFamily="49" charset="-122"/>
                <a:ea typeface="楷体_GB2312" pitchFamily="49" charset="-122"/>
              </a:rPr>
              <a:t> 农业经营方式：集体耕作衰落，小农经济兴起</a:t>
            </a:r>
          </a:p>
          <a:p>
            <a:pPr eaLnBrk="1" hangingPunct="1">
              <a:lnSpc>
                <a:spcPct val="90000"/>
              </a:lnSpc>
              <a:spcBef>
                <a:spcPct val="0"/>
              </a:spcBef>
              <a:buFontTx/>
              <a:buNone/>
              <a:defRPr/>
            </a:pPr>
            <a:r>
              <a:rPr lang="zh-CN" altLang="en-US" sz="2400" b="1" dirty="0" smtClean="0">
                <a:latin typeface="楷体_GB2312" pitchFamily="49" charset="-122"/>
                <a:ea typeface="楷体_GB2312" pitchFamily="49" charset="-122"/>
              </a:rPr>
              <a:t> 工商业：工商食官被打破，私营工商业兴起</a:t>
            </a:r>
          </a:p>
          <a:p>
            <a:pPr eaLnBrk="1" hangingPunct="1">
              <a:lnSpc>
                <a:spcPct val="90000"/>
              </a:lnSpc>
              <a:spcBef>
                <a:spcPct val="0"/>
              </a:spcBef>
              <a:buFontTx/>
              <a:buNone/>
              <a:defRPr/>
            </a:pPr>
            <a:r>
              <a:rPr lang="zh-CN" altLang="en-US" sz="2400" b="1" dirty="0" smtClean="0">
                <a:latin typeface="楷体_GB2312" pitchFamily="49" charset="-122"/>
                <a:ea typeface="楷体_GB2312" pitchFamily="49" charset="-122"/>
              </a:rPr>
              <a:t> 阶级结构：奴隶主奴隶衰落，封建地主农民兴起</a:t>
            </a:r>
          </a:p>
          <a:p>
            <a:pPr eaLnBrk="1" hangingPunct="1">
              <a:lnSpc>
                <a:spcPct val="90000"/>
              </a:lnSpc>
              <a:spcBef>
                <a:spcPct val="0"/>
              </a:spcBef>
              <a:buFontTx/>
              <a:buNone/>
              <a:defRPr/>
            </a:pPr>
            <a:r>
              <a:rPr lang="zh-CN" altLang="en-US" sz="2400" b="1" dirty="0" smtClean="0">
                <a:latin typeface="楷体_GB2312" pitchFamily="49" charset="-122"/>
                <a:ea typeface="楷体_GB2312" pitchFamily="49" charset="-122"/>
              </a:rPr>
              <a:t> 税制：贡赋制衰落；租税制的形成</a:t>
            </a:r>
            <a:endParaRPr lang="en-US" altLang="zh-CN" sz="2400" b="1" dirty="0" smtClean="0">
              <a:latin typeface="楷体_GB2312" pitchFamily="49" charset="-122"/>
              <a:ea typeface="楷体_GB2312" pitchFamily="49" charset="-122"/>
            </a:endParaRPr>
          </a:p>
          <a:p>
            <a:pPr>
              <a:lnSpc>
                <a:spcPct val="90000"/>
              </a:lnSpc>
              <a:spcBef>
                <a:spcPct val="0"/>
              </a:spcBef>
              <a:buFont typeface="Arial" pitchFamily="34" charset="0"/>
              <a:buNone/>
              <a:defRPr/>
            </a:pPr>
            <a:r>
              <a:rPr lang="zh-CN" altLang="en-US" sz="2400" b="1" dirty="0" smtClean="0">
                <a:latin typeface="楷体_GB2312" pitchFamily="49" charset="-122"/>
                <a:ea typeface="楷体_GB2312" pitchFamily="49" charset="-122"/>
              </a:rPr>
              <a:t>（</a:t>
            </a: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）政治：周王室衰落，分封制、宗法制等贵族等级制被破坏，郡（县）制、封建官僚制等专制主义中央集权制形成；诸侯争霸称王；卿大夫夺权；士由贵族等级序列向知识分子的转变；各国变法。</a:t>
            </a:r>
          </a:p>
          <a:p>
            <a:pPr>
              <a:lnSpc>
                <a:spcPct val="90000"/>
              </a:lnSpc>
              <a:spcBef>
                <a:spcPct val="0"/>
              </a:spcBef>
              <a:buFont typeface="Arial" pitchFamily="34" charset="0"/>
              <a:buNone/>
              <a:defRPr/>
            </a:pPr>
            <a:r>
              <a:rPr lang="zh-CN" altLang="en-US" sz="2400" b="1" dirty="0">
                <a:latin typeface="楷体_GB2312" pitchFamily="49" charset="-122"/>
                <a:ea typeface="楷体_GB2312" pitchFamily="49" charset="-122"/>
              </a:rPr>
              <a:t>  选官制度：世官制被破坏；选官任官（军功爵制）形成；待遇也由封土赐田向俸禄制逐渐转变。</a:t>
            </a:r>
          </a:p>
          <a:p>
            <a:pPr>
              <a:lnSpc>
                <a:spcPct val="90000"/>
              </a:lnSpc>
              <a:spcBef>
                <a:spcPct val="0"/>
              </a:spcBef>
              <a:buFont typeface="Arial" pitchFamily="34" charset="0"/>
              <a:buNone/>
              <a:defRPr/>
            </a:pPr>
            <a:r>
              <a:rPr lang="zh-CN" altLang="en-US" sz="2400" b="1" dirty="0" smtClean="0">
                <a:latin typeface="楷体_GB2312" pitchFamily="49" charset="-122"/>
                <a:ea typeface="楷体_GB2312" pitchFamily="49" charset="-122"/>
              </a:rPr>
              <a:t>（</a:t>
            </a: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）思想文化：学在官府的状态被打破，学术</a:t>
            </a:r>
            <a:r>
              <a:rPr lang="zh-CN" altLang="en-US" sz="2400" b="1" dirty="0" smtClean="0">
                <a:latin typeface="楷体_GB2312" pitchFamily="49" charset="-122"/>
                <a:ea typeface="楷体_GB2312" pitchFamily="49" charset="-122"/>
              </a:rPr>
              <a:t>下移</a:t>
            </a:r>
            <a:r>
              <a:rPr lang="zh-CN" altLang="en-US" sz="2400" b="1" dirty="0">
                <a:latin typeface="楷体_GB2312" pitchFamily="49" charset="-122"/>
                <a:ea typeface="楷体_GB2312" pitchFamily="49" charset="-122"/>
              </a:rPr>
              <a:t>，知识分子阶层崛起，百家争鸣。</a:t>
            </a:r>
          </a:p>
          <a:p>
            <a:pPr eaLnBrk="1" hangingPunct="1">
              <a:lnSpc>
                <a:spcPct val="90000"/>
              </a:lnSpc>
              <a:spcBef>
                <a:spcPct val="0"/>
              </a:spcBef>
              <a:buFontTx/>
              <a:buNone/>
              <a:defRPr/>
            </a:pPr>
            <a:endParaRPr lang="zh-CN" altLang="en-US" sz="1100" b="1" dirty="0" smtClean="0">
              <a:latin typeface="楷体_GB2312" pitchFamily="49" charset="-122"/>
              <a:ea typeface="楷体_GB2312" pitchFamily="49" charset="-122"/>
            </a:endParaRPr>
          </a:p>
        </p:txBody>
      </p:sp>
    </p:spTree>
    <p:extLst>
      <p:ext uri="{BB962C8B-B14F-4D97-AF65-F5344CB8AC3E}">
        <p14:creationId xmlns:p14="http://schemas.microsoft.com/office/powerpoint/2010/main" val="3614945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805" y="233925"/>
            <a:ext cx="8280920" cy="6124754"/>
          </a:xfrm>
          <a:prstGeom prst="rect">
            <a:avLst/>
          </a:prstGeom>
        </p:spPr>
        <p:txBody>
          <a:bodyPr wrap="square">
            <a:spAutoFit/>
          </a:bodyPr>
          <a:lstStyle/>
          <a:p>
            <a:r>
              <a:rPr lang="zh-CN" altLang="zh-CN" sz="2800" b="1" dirty="0"/>
              <a:t>　　历史科注重考查学生对知识的整合和迁移能力，在题目设计中做到古今贯通、中外结合，并以问题为导向，对知识与能力，理论与方法，情感态度价值观进行分层、综合、有效的考查。如Ⅱ卷第</a:t>
            </a:r>
            <a:r>
              <a:rPr lang="en-US" altLang="zh-CN" sz="2800" b="1" dirty="0"/>
              <a:t>29</a:t>
            </a:r>
            <a:r>
              <a:rPr lang="zh-CN" altLang="zh-CN" sz="2800" b="1" dirty="0"/>
              <a:t>题涉及俄国、法国、美国革命成功的历史经验，需要考生综合中外历史知识全面考量，才能深刻理解孙中山讲话的内在含义。</a:t>
            </a:r>
          </a:p>
          <a:p>
            <a:r>
              <a:rPr lang="zh-CN" altLang="zh-CN" sz="2800" b="1" dirty="0"/>
              <a:t>　　历史学科以试题为载体，强调历史的实际应用功能。如Ⅰ卷第</a:t>
            </a:r>
            <a:r>
              <a:rPr lang="en-US" altLang="zh-CN" sz="2800" b="1" dirty="0"/>
              <a:t>28</a:t>
            </a:r>
            <a:r>
              <a:rPr lang="zh-CN" altLang="zh-CN" sz="2800" b="1" dirty="0"/>
              <a:t>题以甲午战争期间清政府与日本在舆论宣传策略方面态度差异的对比，引导考生认识到外交宣传在引导国际舆论方面的重要性，认识到在国际环境局势复杂多变的今天，只有首先抢占舆论制高点，才能掌握主动权，快速反应、沉着应对。</a:t>
            </a:r>
          </a:p>
        </p:txBody>
      </p:sp>
    </p:spTree>
    <p:extLst>
      <p:ext uri="{BB962C8B-B14F-4D97-AF65-F5344CB8AC3E}">
        <p14:creationId xmlns:p14="http://schemas.microsoft.com/office/powerpoint/2010/main" val="89158797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115888"/>
            <a:ext cx="8686800" cy="838200"/>
          </a:xfrm>
        </p:spPr>
        <p:txBody>
          <a:bodyPr>
            <a:normAutofit fontScale="90000"/>
          </a:bodyPr>
          <a:lstStyle/>
          <a:p>
            <a:pPr>
              <a:defRPr/>
            </a:pPr>
            <a:r>
              <a:rPr lang="zh-CN" altLang="zh-CN" sz="2700" b="1" dirty="0">
                <a:solidFill>
                  <a:schemeClr val="tx1"/>
                </a:solidFill>
              </a:rPr>
              <a:t>明末清初</a:t>
            </a:r>
            <a:r>
              <a:rPr lang="en-US" altLang="zh-CN" sz="2700" b="1" dirty="0">
                <a:solidFill>
                  <a:schemeClr val="tx1"/>
                </a:solidFill>
              </a:rPr>
              <a:t>(17</a:t>
            </a:r>
            <a:r>
              <a:rPr lang="zh-CN" altLang="zh-CN" sz="2700" b="1" dirty="0">
                <a:solidFill>
                  <a:schemeClr val="tx1"/>
                </a:solidFill>
              </a:rPr>
              <a:t>～</a:t>
            </a:r>
            <a:r>
              <a:rPr lang="en-US" altLang="zh-CN" sz="2700" b="1" dirty="0">
                <a:solidFill>
                  <a:schemeClr val="tx1"/>
                </a:solidFill>
              </a:rPr>
              <a:t>18</a:t>
            </a:r>
            <a:r>
              <a:rPr lang="zh-CN" altLang="zh-CN" sz="2700" b="1" dirty="0">
                <a:solidFill>
                  <a:schemeClr val="tx1"/>
                </a:solidFill>
              </a:rPr>
              <a:t>世纪</a:t>
            </a:r>
            <a:r>
              <a:rPr lang="en-US" altLang="zh-CN" sz="2700" b="1" dirty="0">
                <a:solidFill>
                  <a:schemeClr val="tx1"/>
                </a:solidFill>
              </a:rPr>
              <a:t>) </a:t>
            </a:r>
            <a:r>
              <a:rPr lang="zh-CN" altLang="zh-CN" sz="2200" b="1" dirty="0" smtClean="0">
                <a:solidFill>
                  <a:schemeClr val="tx1"/>
                </a:solidFill>
              </a:rPr>
              <a:t>总体</a:t>
            </a:r>
            <a:r>
              <a:rPr lang="zh-CN" altLang="zh-CN" sz="2200" b="1" dirty="0">
                <a:solidFill>
                  <a:schemeClr val="tx1"/>
                </a:solidFill>
              </a:rPr>
              <a:t>特征：统一的多民族国家的进一步巩固和封建制度的渐趋衰落</a:t>
            </a:r>
            <a:r>
              <a:rPr lang="zh-CN" altLang="zh-CN" b="1" dirty="0">
                <a:solidFill>
                  <a:schemeClr val="tx1"/>
                </a:solidFill>
              </a:rPr>
              <a:t>。</a:t>
            </a:r>
            <a:r>
              <a:rPr lang="en-US" altLang="zh-CN" dirty="0">
                <a:solidFill>
                  <a:schemeClr val="tx1"/>
                </a:solidFill>
              </a:rPr>
              <a:t> </a:t>
            </a:r>
            <a:r>
              <a:rPr lang="zh-CN" altLang="zh-CN" dirty="0">
                <a:solidFill>
                  <a:schemeClr val="tx1"/>
                </a:solidFill>
              </a:rPr>
              <a:t/>
            </a:r>
            <a:br>
              <a:rPr lang="zh-CN" altLang="zh-CN" dirty="0">
                <a:solidFill>
                  <a:schemeClr val="tx1"/>
                </a:solidFill>
              </a:rPr>
            </a:br>
            <a:endParaRPr lang="zh-CN" altLang="en-US" dirty="0">
              <a:solidFill>
                <a:schemeClr val="tx1"/>
              </a:solidFill>
            </a:endParaRPr>
          </a:p>
        </p:txBody>
      </p:sp>
      <p:sp>
        <p:nvSpPr>
          <p:cNvPr id="3" name="内容占位符 2"/>
          <p:cNvSpPr>
            <a:spLocks noGrp="1"/>
          </p:cNvSpPr>
          <p:nvPr>
            <p:ph idx="1"/>
          </p:nvPr>
        </p:nvSpPr>
        <p:spPr>
          <a:xfrm>
            <a:off x="107950" y="765175"/>
            <a:ext cx="9144000" cy="4983163"/>
          </a:xfrm>
        </p:spPr>
        <p:txBody>
          <a:bodyPr>
            <a:noAutofit/>
          </a:bodyPr>
          <a:lstStyle/>
          <a:p>
            <a:pPr marL="0" indent="0">
              <a:buFont typeface="Arial" pitchFamily="34" charset="0"/>
              <a:buNone/>
              <a:defRPr/>
            </a:pPr>
            <a:r>
              <a:rPr lang="zh-CN" altLang="zh-CN" sz="2400" b="1" dirty="0"/>
              <a:t>①．政治领域：中央集权空前强化，充分暴露了封建统治的腐败。</a:t>
            </a:r>
            <a:r>
              <a:rPr lang="en-US" altLang="zh-CN" sz="2400" b="1" dirty="0"/>
              <a:t> </a:t>
            </a:r>
            <a:endParaRPr lang="zh-CN" altLang="zh-CN" sz="2400" b="1" dirty="0"/>
          </a:p>
          <a:p>
            <a:pPr marL="0" indent="0">
              <a:buFont typeface="Arial" pitchFamily="34" charset="0"/>
              <a:buNone/>
              <a:defRPr/>
            </a:pPr>
            <a:r>
              <a:rPr lang="zh-CN" altLang="zh-CN" sz="2400" b="1" dirty="0"/>
              <a:t>②．经济领域：商品经济活跃，资本主义萌芽缓慢发展，但自然经济仍占统治地位。</a:t>
            </a:r>
            <a:r>
              <a:rPr lang="en-US" altLang="zh-CN" sz="2400" b="1" dirty="0"/>
              <a:t> </a:t>
            </a:r>
            <a:endParaRPr lang="zh-CN" altLang="zh-CN" sz="2400" b="1" dirty="0"/>
          </a:p>
          <a:p>
            <a:pPr marL="0" indent="0">
              <a:buFont typeface="Arial" pitchFamily="34" charset="0"/>
              <a:buNone/>
              <a:defRPr/>
            </a:pPr>
            <a:r>
              <a:rPr lang="zh-CN" altLang="zh-CN" sz="2400" b="1" dirty="0"/>
              <a:t>③．民族关系领域：明清大大加强了对边疆地区的有效管理，统一的多民族国家进一步巩固和定型。</a:t>
            </a:r>
            <a:r>
              <a:rPr lang="en-US" altLang="zh-CN" sz="2400" b="1" dirty="0"/>
              <a:t> </a:t>
            </a:r>
            <a:endParaRPr lang="zh-CN" altLang="zh-CN" sz="2400" b="1" dirty="0"/>
          </a:p>
          <a:p>
            <a:pPr marL="0" indent="0">
              <a:buFont typeface="Arial" pitchFamily="34" charset="0"/>
              <a:buNone/>
              <a:defRPr/>
            </a:pPr>
            <a:r>
              <a:rPr lang="zh-CN" altLang="zh-CN" sz="2400" b="1" dirty="0"/>
              <a:t>④．对外关系出现新现象</a:t>
            </a:r>
            <a:r>
              <a:rPr lang="zh-CN" altLang="zh-CN" sz="2400" b="1" dirty="0" smtClean="0"/>
              <a:t>：西方</a:t>
            </a:r>
            <a:r>
              <a:rPr lang="zh-CN" altLang="zh-CN" sz="2400" b="1" dirty="0"/>
              <a:t>殖民者开始侵略中国，中国开始了反殖民侵略的斗争；另一方面，对外政策由开放逐步走向闭关。</a:t>
            </a:r>
            <a:r>
              <a:rPr lang="en-US" altLang="zh-CN" sz="2400" b="1" dirty="0"/>
              <a:t> </a:t>
            </a:r>
            <a:endParaRPr lang="zh-CN" altLang="zh-CN" sz="2400" b="1" dirty="0"/>
          </a:p>
          <a:p>
            <a:pPr marL="0" indent="0">
              <a:buFont typeface="Arial" pitchFamily="34" charset="0"/>
              <a:buNone/>
              <a:defRPr/>
            </a:pPr>
            <a:r>
              <a:rPr lang="zh-CN" altLang="zh-CN" sz="2400" b="1" dirty="0"/>
              <a:t>⑤．思想文化领域呈现的特征——承古萌新。“承古”的具体表现：一方面集大成的科技著作问世；另一方面古典文化进入总结时期，官方组织编纂大型图书成就突出</a:t>
            </a:r>
            <a:r>
              <a:rPr lang="en-US" altLang="zh-CN" sz="2400" b="1" dirty="0"/>
              <a:t>(</a:t>
            </a:r>
            <a:r>
              <a:rPr lang="zh-CN" altLang="zh-CN" sz="2400" b="1" dirty="0"/>
              <a:t>类书——《永乐大典》、《占今图书集成》；丛书——《四库全书》</a:t>
            </a:r>
            <a:r>
              <a:rPr lang="en-US" altLang="zh-CN" sz="2400" b="1" dirty="0"/>
              <a:t>)</a:t>
            </a:r>
            <a:r>
              <a:rPr lang="zh-CN" altLang="zh-CN" sz="2400" b="1" dirty="0"/>
              <a:t>。“萌新”的具体表现：一方面带有反封建色彩的早期民主启蒙思想产生；另一方面“西学东渐”，西方一些科学技术和自然科学知识开始传人中国。</a:t>
            </a:r>
            <a:r>
              <a:rPr lang="en-US" altLang="zh-CN" sz="2400" b="1" dirty="0"/>
              <a:t> </a:t>
            </a:r>
          </a:p>
          <a:p>
            <a:pPr marL="0" indent="0">
              <a:buFont typeface="Arial" pitchFamily="34" charset="0"/>
              <a:buNone/>
              <a:defRPr/>
            </a:pPr>
            <a:r>
              <a:rPr lang="en-US" altLang="zh-CN" sz="2400" b="1" dirty="0" smtClean="0"/>
              <a:t> </a:t>
            </a:r>
            <a:r>
              <a:rPr lang="zh-CN" altLang="zh-CN" sz="2400" b="1" dirty="0" smtClean="0"/>
              <a:t>中外</a:t>
            </a:r>
            <a:r>
              <a:rPr lang="zh-CN" altLang="zh-CN" sz="2400" b="1" dirty="0"/>
              <a:t>联系：这一时期，欧美国家处于早期资产阶级革命阶段。中西对比，中国已明显落后于西方。</a:t>
            </a:r>
            <a:r>
              <a:rPr lang="en-US" altLang="zh-CN" sz="2400" b="1" dirty="0"/>
              <a:t> </a:t>
            </a:r>
            <a:endParaRPr lang="zh-CN" altLang="zh-CN" sz="2400" b="1" dirty="0"/>
          </a:p>
          <a:p>
            <a:pPr>
              <a:defRPr/>
            </a:pPr>
            <a:endParaRPr lang="zh-CN" altLang="en-US" sz="2000" dirty="0"/>
          </a:p>
        </p:txBody>
      </p:sp>
    </p:spTree>
    <p:extLst>
      <p:ext uri="{BB962C8B-B14F-4D97-AF65-F5344CB8AC3E}">
        <p14:creationId xmlns:p14="http://schemas.microsoft.com/office/powerpoint/2010/main" val="319713790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313" y="476250"/>
            <a:ext cx="8496300" cy="5329238"/>
          </a:xfrm>
        </p:spPr>
        <p:txBody>
          <a:bodyPr>
            <a:normAutofit fontScale="25000" lnSpcReduction="20000"/>
          </a:bodyPr>
          <a:lstStyle/>
          <a:p>
            <a:pPr>
              <a:defRPr/>
            </a:pPr>
            <a:r>
              <a:rPr lang="zh-CN" altLang="en-US" sz="8400" b="1" dirty="0"/>
              <a:t>过渡时期</a:t>
            </a:r>
            <a:r>
              <a:rPr lang="en-US" altLang="zh-CN" sz="8400" b="1" dirty="0"/>
              <a:t>(1949</a:t>
            </a:r>
            <a:r>
              <a:rPr lang="zh-CN" altLang="en-US" sz="8400" b="1" dirty="0"/>
              <a:t>～</a:t>
            </a:r>
            <a:r>
              <a:rPr lang="en-US" altLang="zh-CN" sz="8400" b="1" dirty="0"/>
              <a:t>1956</a:t>
            </a:r>
            <a:r>
              <a:rPr lang="zh-CN" altLang="en-US" sz="8400" b="1" dirty="0"/>
              <a:t>年</a:t>
            </a:r>
            <a:r>
              <a:rPr lang="en-US" altLang="zh-CN" sz="8400" b="1" dirty="0"/>
              <a:t>) </a:t>
            </a:r>
          </a:p>
          <a:p>
            <a:pPr>
              <a:defRPr/>
            </a:pPr>
            <a:r>
              <a:rPr lang="zh-CN" altLang="en-US" sz="8400" b="1" dirty="0"/>
              <a:t>国际形势：二战后形成 两极格局对峙局面；第三次科技革命兴起。 </a:t>
            </a:r>
          </a:p>
          <a:p>
            <a:pPr>
              <a:defRPr/>
            </a:pPr>
            <a:r>
              <a:rPr lang="zh-CN" altLang="en-US" sz="8400" b="1" dirty="0"/>
              <a:t>总体特征：中国由新民主主义社会向社会主义社会过渡。 </a:t>
            </a:r>
          </a:p>
          <a:p>
            <a:pPr>
              <a:defRPr/>
            </a:pPr>
            <a:r>
              <a:rPr lang="zh-CN" altLang="en-US" sz="8400" b="1" dirty="0"/>
              <a:t>    具体而言： </a:t>
            </a:r>
          </a:p>
          <a:p>
            <a:pPr>
              <a:defRPr/>
            </a:pPr>
            <a:r>
              <a:rPr lang="zh-CN" altLang="en-US" sz="8400" b="1" dirty="0"/>
              <a:t>①．两个阶段：经济恢复</a:t>
            </a:r>
            <a:r>
              <a:rPr lang="en-US" altLang="zh-CN" sz="8400" b="1" dirty="0"/>
              <a:t>(</a:t>
            </a:r>
            <a:r>
              <a:rPr lang="zh-CN" altLang="en-US" sz="8400" b="1" dirty="0"/>
              <a:t>：</a:t>
            </a:r>
            <a:r>
              <a:rPr lang="en-US" altLang="zh-CN" sz="8400" b="1" dirty="0"/>
              <a:t>1949</a:t>
            </a:r>
            <a:r>
              <a:rPr lang="zh-CN" altLang="en-US" sz="8400" b="1" dirty="0"/>
              <a:t>～</a:t>
            </a:r>
            <a:r>
              <a:rPr lang="en-US" altLang="zh-CN" sz="8400" b="1" dirty="0"/>
              <a:t>1952</a:t>
            </a:r>
            <a:r>
              <a:rPr lang="zh-CN" altLang="en-US" sz="8400" b="1" dirty="0"/>
              <a:t>年</a:t>
            </a:r>
            <a:r>
              <a:rPr lang="en-US" altLang="zh-CN" sz="8400" b="1" dirty="0"/>
              <a:t>)</a:t>
            </a:r>
            <a:r>
              <a:rPr lang="zh-CN" altLang="en-US" sz="8400" b="1" dirty="0"/>
              <a:t>、经济建设</a:t>
            </a:r>
            <a:r>
              <a:rPr lang="en-US" altLang="zh-CN" sz="8400" b="1" dirty="0"/>
              <a:t>(1953</a:t>
            </a:r>
            <a:r>
              <a:rPr lang="zh-CN" altLang="en-US" sz="8400" b="1" dirty="0"/>
              <a:t>～</a:t>
            </a:r>
            <a:r>
              <a:rPr lang="en-US" altLang="zh-CN" sz="8400" b="1" dirty="0"/>
              <a:t>1956</a:t>
            </a:r>
            <a:r>
              <a:rPr lang="zh-CN" altLang="en-US" sz="8400" b="1" dirty="0"/>
              <a:t>年</a:t>
            </a:r>
            <a:r>
              <a:rPr lang="en-US" altLang="zh-CN" sz="8400" b="1" dirty="0"/>
              <a:t>)</a:t>
            </a:r>
            <a:r>
              <a:rPr lang="zh-CN" altLang="en-US" sz="8400" b="1" dirty="0"/>
              <a:t>。 </a:t>
            </a:r>
          </a:p>
          <a:p>
            <a:pPr>
              <a:defRPr/>
            </a:pPr>
            <a:r>
              <a:rPr lang="zh-CN" altLang="en-US" sz="8400" b="1" dirty="0"/>
              <a:t>②．三项任务：巩固人民民主政权；恢复和发展国民经济；建立社会主义制度。 </a:t>
            </a:r>
          </a:p>
          <a:p>
            <a:pPr>
              <a:defRPr/>
            </a:pPr>
            <a:r>
              <a:rPr lang="zh-CN" altLang="en-US" sz="8400" b="1" dirty="0"/>
              <a:t>③．社会主义工业化和民主政治建设开始启动；</a:t>
            </a:r>
            <a:r>
              <a:rPr lang="en-US" altLang="zh-CN" sz="8400" b="1" dirty="0"/>
              <a:t>1953</a:t>
            </a:r>
            <a:r>
              <a:rPr lang="zh-CN" altLang="en-US" sz="8400" b="1" dirty="0"/>
              <a:t>～</a:t>
            </a:r>
            <a:r>
              <a:rPr lang="en-US" altLang="zh-CN" sz="8400" b="1" dirty="0"/>
              <a:t>1957</a:t>
            </a:r>
            <a:r>
              <a:rPr lang="zh-CN" altLang="en-US" sz="8400" b="1" dirty="0"/>
              <a:t>年第一个五年计划的实施开始王社会主义工业化的进程，其特点是优先发展重工业，建设与改造并举</a:t>
            </a:r>
            <a:r>
              <a:rPr lang="en-US" altLang="zh-CN" sz="8400" b="1" dirty="0"/>
              <a:t>(</a:t>
            </a:r>
            <a:r>
              <a:rPr lang="zh-CN" altLang="en-US" sz="8400" b="1" dirty="0"/>
              <a:t>即发展生产力与变革生产关系同步进行</a:t>
            </a:r>
            <a:r>
              <a:rPr lang="en-US" altLang="zh-CN" sz="8400" b="1" dirty="0"/>
              <a:t>)</a:t>
            </a:r>
            <a:r>
              <a:rPr lang="zh-CN" altLang="en-US" sz="8400" b="1" dirty="0"/>
              <a:t>，建设成就显著，其中东北成为“新中国工业的长子”；</a:t>
            </a:r>
            <a:r>
              <a:rPr lang="en-US" altLang="zh-CN" sz="8400" b="1" dirty="0"/>
              <a:t>1954</a:t>
            </a:r>
            <a:r>
              <a:rPr lang="zh-CN" altLang="en-US" sz="8400" b="1" dirty="0"/>
              <a:t>年第一届全国人民代表大会的召开和</a:t>
            </a:r>
            <a:r>
              <a:rPr lang="en-US" altLang="zh-CN" sz="8400" b="1" dirty="0"/>
              <a:t>《</a:t>
            </a:r>
            <a:r>
              <a:rPr lang="zh-CN" altLang="en-US" sz="8400" b="1" dirty="0"/>
              <a:t>中华人民共和国宪法</a:t>
            </a:r>
            <a:r>
              <a:rPr lang="en-US" altLang="zh-CN" sz="8400" b="1" dirty="0"/>
              <a:t>》</a:t>
            </a:r>
            <a:r>
              <a:rPr lang="zh-CN" altLang="en-US" sz="8400" b="1" dirty="0"/>
              <a:t>的颁布开启了社会主义民主政治建设的历程。 </a:t>
            </a:r>
          </a:p>
          <a:p>
            <a:pPr>
              <a:defRPr/>
            </a:pPr>
            <a:r>
              <a:rPr lang="zh-CN" altLang="en-US" sz="8400" b="1" dirty="0"/>
              <a:t>④．外交方面：确立了独立自主的和平外交政 策；受两极格局的影响，新中国选择了“一边倒”的外交方针；</a:t>
            </a:r>
            <a:r>
              <a:rPr lang="en-US" altLang="zh-CN" sz="8400" b="1" dirty="0"/>
              <a:t>1953</a:t>
            </a:r>
            <a:r>
              <a:rPr lang="zh-CN" altLang="en-US" sz="8400" b="1" dirty="0"/>
              <a:t>年提出了和平共处五项原则，表明新中国外交政策走向成熟；</a:t>
            </a:r>
            <a:r>
              <a:rPr lang="en-US" altLang="zh-CN" sz="8400" b="1" dirty="0"/>
              <a:t>1954</a:t>
            </a:r>
            <a:r>
              <a:rPr lang="zh-CN" altLang="en-US" sz="8400" b="1" dirty="0"/>
              <a:t>年的日内瓦会议和</a:t>
            </a:r>
            <a:r>
              <a:rPr lang="en-US" altLang="zh-CN" sz="8400" b="1" dirty="0"/>
              <a:t>1955</a:t>
            </a:r>
            <a:r>
              <a:rPr lang="zh-CN" altLang="en-US" sz="8400" b="1" dirty="0"/>
              <a:t>年的万隆会议提高了新中国的国际地位。 </a:t>
            </a:r>
          </a:p>
          <a:p>
            <a:pPr>
              <a:defRPr/>
            </a:pPr>
            <a:endParaRPr lang="zh-CN" altLang="en-US" dirty="0"/>
          </a:p>
        </p:txBody>
      </p:sp>
    </p:spTree>
    <p:extLst>
      <p:ext uri="{BB962C8B-B14F-4D97-AF65-F5344CB8AC3E}">
        <p14:creationId xmlns:p14="http://schemas.microsoft.com/office/powerpoint/2010/main" val="83455530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388" y="-33338"/>
            <a:ext cx="8785225" cy="6553201"/>
          </a:xfrm>
        </p:spPr>
        <p:txBody>
          <a:bodyPr>
            <a:noAutofit/>
          </a:bodyPr>
          <a:lstStyle/>
          <a:p>
            <a:pPr>
              <a:defRPr/>
            </a:pPr>
            <a:r>
              <a:rPr lang="en-US" altLang="zh-CN" sz="2000" b="1" dirty="0"/>
              <a:t>19</a:t>
            </a:r>
            <a:r>
              <a:rPr lang="zh-CN" altLang="en-US" sz="2000" b="1" dirty="0"/>
              <a:t>世纪末</a:t>
            </a:r>
            <a:r>
              <a:rPr lang="en-US" altLang="zh-CN" sz="2000" b="1" dirty="0"/>
              <a:t>20</a:t>
            </a:r>
            <a:r>
              <a:rPr lang="zh-CN" altLang="en-US" sz="2000" b="1" dirty="0"/>
              <a:t>世纪初 </a:t>
            </a:r>
          </a:p>
          <a:p>
            <a:pPr>
              <a:defRPr/>
            </a:pPr>
            <a:r>
              <a:rPr lang="zh-CN" altLang="en-US" sz="2000" b="1" dirty="0"/>
              <a:t>  总体特征：资本主义国家由自由资本主义阶段过渡到帝国主义阶段。 </a:t>
            </a:r>
          </a:p>
          <a:p>
            <a:pPr marL="0" indent="0">
              <a:buFont typeface="Arial" pitchFamily="34" charset="0"/>
              <a:buNone/>
              <a:defRPr/>
            </a:pPr>
            <a:r>
              <a:rPr lang="zh-CN" altLang="en-US" sz="1800" b="1" dirty="0" smtClean="0"/>
              <a:t>①</a:t>
            </a:r>
            <a:r>
              <a:rPr lang="zh-CN" altLang="en-US" sz="1800" b="1" dirty="0"/>
              <a:t>．从资本主义生产关系发展趋势看，在第二次工业革命的推动下，随着垄断和垄断组织的产生，</a:t>
            </a:r>
            <a:r>
              <a:rPr lang="en-US" altLang="zh-CN" sz="1800" b="1" dirty="0"/>
              <a:t>19</a:t>
            </a:r>
            <a:r>
              <a:rPr lang="zh-CN" altLang="en-US" sz="1800" b="1" dirty="0"/>
              <a:t>世纪末</a:t>
            </a:r>
            <a:r>
              <a:rPr lang="en-US" altLang="zh-CN" sz="1800" b="1" dirty="0"/>
              <a:t>20</a:t>
            </a:r>
            <a:r>
              <a:rPr lang="zh-CN" altLang="en-US" sz="1800" b="1" dirty="0"/>
              <a:t>世纪初，各主要资本主义国家由自由资本主义阶段过渡到帝国主义阶段。</a:t>
            </a:r>
          </a:p>
          <a:p>
            <a:pPr marL="0" indent="0">
              <a:buFont typeface="Arial" pitchFamily="34" charset="0"/>
              <a:buNone/>
              <a:defRPr/>
            </a:pPr>
            <a:r>
              <a:rPr lang="zh-CN" altLang="en-US" sz="1800" b="1" dirty="0"/>
              <a:t>②．从经济工业化的角度看，主要资本主义国家相继完成工业化，工业结构由以轻工业为主转向以重工业为主，尤其在德国、美国表现十分明显。 </a:t>
            </a:r>
          </a:p>
          <a:p>
            <a:pPr marL="0" indent="0">
              <a:buFont typeface="Arial" pitchFamily="34" charset="0"/>
              <a:buNone/>
              <a:defRPr/>
            </a:pPr>
            <a:r>
              <a:rPr lang="zh-CN" altLang="en-US" sz="1800" b="1" dirty="0"/>
              <a:t>③．从利用能源的角度看，人类由蒸汽时代进人电气时代。 </a:t>
            </a:r>
          </a:p>
          <a:p>
            <a:pPr marL="0" indent="0">
              <a:buFont typeface="Arial" pitchFamily="34" charset="0"/>
              <a:buNone/>
              <a:defRPr/>
            </a:pPr>
            <a:r>
              <a:rPr lang="zh-CN" altLang="en-US" sz="1800" b="1" dirty="0"/>
              <a:t>④．从资本主义经济发展的速度看，资本主义迎来了第一次高速发展的时期。但是资本主义国家的经济发展是不均衡的，可以分三种类型：一是美德高速发展，实力迅速增强；二是英法老牌资本主义国家发展速度相对缓慢，但实力尚强；三是俄、日，尤其是日本发展很快，但实力与欧美其他国家相比差距仍很大。 </a:t>
            </a:r>
          </a:p>
          <a:p>
            <a:pPr marL="0" indent="0">
              <a:buFont typeface="Arial" pitchFamily="34" charset="0"/>
              <a:buNone/>
              <a:defRPr/>
            </a:pPr>
            <a:r>
              <a:rPr lang="zh-CN" altLang="en-US" sz="1800" b="1" dirty="0"/>
              <a:t>⑤．从殖民体系和世界市场看，</a:t>
            </a:r>
            <a:r>
              <a:rPr lang="en-US" altLang="zh-CN" sz="1800" b="1" dirty="0"/>
              <a:t>20</a:t>
            </a:r>
            <a:r>
              <a:rPr lang="zh-CN" altLang="en-US" sz="1800" b="1" dirty="0"/>
              <a:t>世纪初世界殖民体系最终形成，这也标志着资本主义世界市场的最终形成。 </a:t>
            </a:r>
          </a:p>
          <a:p>
            <a:pPr marL="0" indent="0">
              <a:buFont typeface="Arial" pitchFamily="34" charset="0"/>
              <a:buNone/>
              <a:defRPr/>
            </a:pPr>
            <a:r>
              <a:rPr lang="zh-CN" altLang="en-US" sz="1800" b="1" dirty="0"/>
              <a:t>⑥．从政治民主化的角度看：教材虽没有说明，但应该知道，这一时期资本主义现代民主政治日益成熟和定型。可分为两种类型：一种以英法美为典型．建立起比较健全的民主政治制度；另一种以俄德日为典型，保留浓厚的封建残余，专制色彩较浓。 </a:t>
            </a:r>
          </a:p>
          <a:p>
            <a:pPr marL="0" indent="0">
              <a:buFont typeface="Arial" pitchFamily="34" charset="0"/>
              <a:buNone/>
              <a:defRPr/>
            </a:pPr>
            <a:r>
              <a:rPr lang="zh-CN" altLang="en-US" sz="1800" b="1" dirty="0"/>
              <a:t>⑦．从国际社会主义运动发展过程看，运动中心由德国转移到俄国。</a:t>
            </a:r>
            <a:r>
              <a:rPr lang="en-US" altLang="zh-CN" sz="1800" b="1" dirty="0"/>
              <a:t>1917</a:t>
            </a:r>
            <a:r>
              <a:rPr lang="zh-CN" altLang="en-US" sz="1800" b="1" dirty="0"/>
              <a:t>年十月革命胜利，诞生了人类历史上第一个社会主义国家</a:t>
            </a:r>
            <a:r>
              <a:rPr lang="en-US" altLang="zh-CN" sz="1800" b="1" dirty="0"/>
              <a:t>——</a:t>
            </a:r>
            <a:r>
              <a:rPr lang="zh-CN" altLang="en-US" sz="1800" b="1" dirty="0"/>
              <a:t>苏俄，社会主义由理想首次变成现实；</a:t>
            </a:r>
            <a:r>
              <a:rPr lang="en-US" altLang="zh-CN" sz="1800" b="1" dirty="0"/>
              <a:t>1919</a:t>
            </a:r>
            <a:r>
              <a:rPr lang="zh-CN" altLang="en-US" sz="1800" b="1" dirty="0"/>
              <a:t>年在莫斯科成立了共产国际。</a:t>
            </a:r>
          </a:p>
          <a:p>
            <a:pPr>
              <a:defRPr/>
            </a:pPr>
            <a:endParaRPr lang="zh-CN" altLang="en-US" sz="1800" dirty="0"/>
          </a:p>
        </p:txBody>
      </p:sp>
    </p:spTree>
    <p:extLst>
      <p:ext uri="{BB962C8B-B14F-4D97-AF65-F5344CB8AC3E}">
        <p14:creationId xmlns:p14="http://schemas.microsoft.com/office/powerpoint/2010/main" val="407708061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0" name="Group 96"/>
          <p:cNvGraphicFramePr>
            <a:graphicFrameLocks noGrp="1"/>
          </p:cNvGraphicFramePr>
          <p:nvPr/>
        </p:nvGraphicFramePr>
        <p:xfrm>
          <a:off x="468313" y="931863"/>
          <a:ext cx="8351837" cy="5761037"/>
        </p:xfrm>
        <a:graphic>
          <a:graphicData uri="http://schemas.openxmlformats.org/drawingml/2006/table">
            <a:tbl>
              <a:tblPr/>
              <a:tblGrid>
                <a:gridCol w="935037"/>
                <a:gridCol w="2305050"/>
                <a:gridCol w="3024188"/>
                <a:gridCol w="2087562"/>
              </a:tblGrid>
              <a:tr h="457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时期</a:t>
                      </a:r>
                      <a:endParaRPr kumimoji="0" lang="zh-CN" altLang="en-US" sz="1800" b="1" i="0" u="none" strike="noStrike" cap="none" normalizeH="0" baseline="0" dirty="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背景</a:t>
                      </a:r>
                      <a:endParaRPr kumimoji="0" lang="zh-CN" altLang="en-US" sz="1800" b="1" i="0" u="none" strike="noStrike" cap="none" normalizeH="0" baseline="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侧重点</a:t>
                      </a:r>
                      <a:endParaRPr kumimoji="0" lang="zh-CN" altLang="en-US" sz="1800" b="1" i="0" u="none" strike="noStrike" cap="none" normalizeH="0" baseline="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影响</a:t>
                      </a:r>
                      <a:endParaRPr kumimoji="0" lang="zh-CN" altLang="en-US" sz="1800" b="1" i="0" u="none" strike="noStrike" cap="none" normalizeH="0" baseline="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76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r>
                        <a:rPr kumimoji="0" lang="zh-CN" altLang="en-US"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世纪</a:t>
                      </a:r>
                      <a:r>
                        <a:rPr kumimoji="0" lang="en-US" altLang="zh-CN"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80</a:t>
                      </a:r>
                      <a:r>
                        <a:rPr kumimoji="0" lang="zh-CN" altLang="en-US"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年代以前</a:t>
                      </a:r>
                      <a:endParaRPr kumimoji="0" lang="zh-CN" altLang="en-US" sz="1800" b="1" i="0" u="none" strike="noStrike" cap="none" normalizeH="0" baseline="0" dirty="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美国敌视新中国，想要扼杀新生政权；</a:t>
                      </a:r>
                      <a:r>
                        <a:rPr kumimoji="0" lang="en-US" altLang="zh-CN"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r>
                        <a:rPr kumimoji="0" lang="zh-CN" altLang="en-US"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世纪</a:t>
                      </a:r>
                      <a:r>
                        <a:rPr kumimoji="0" lang="en-US" altLang="zh-CN"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60</a:t>
                      </a:r>
                      <a:r>
                        <a:rPr kumimoji="0" lang="zh-CN" altLang="en-US"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年代中苏关系急剧恶化；美苏争霸，导致世界局势紧张</a:t>
                      </a:r>
                      <a:endParaRPr kumimoji="0" lang="zh-CN" altLang="en-US" sz="1800" b="1" i="0" u="none" strike="noStrike" cap="none" normalizeH="0" baseline="0" dirty="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发展军事科技，如原子弹、导弹、氢弹等，提高国防实力</a:t>
                      </a:r>
                      <a:endParaRPr kumimoji="0" lang="zh-CN" altLang="en-US" sz="1800" b="1" i="0" u="none" strike="noStrike" cap="none" normalizeH="0" baseline="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巩固并维护了中国的国防安全，为社会主义建设提供了安定的外部环境，提高了中国的国际地位</a:t>
                      </a:r>
                      <a:endParaRPr kumimoji="0" lang="zh-CN" altLang="en-US" sz="1800" b="1" i="0" u="none" strike="noStrike" cap="none" normalizeH="0" baseline="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1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a:t>
                      </a: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世纪</a:t>
                      </a:r>
                      <a:r>
                        <a:rPr kumimoji="0" lang="en-US" altLang="zh-CN"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80</a:t>
                      </a: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年代以后</a:t>
                      </a:r>
                      <a:endParaRPr kumimoji="0" lang="zh-CN" altLang="en-US" sz="1800" b="1" i="0" u="none" strike="noStrike" cap="none" normalizeH="0" baseline="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和平与发展成为时代主题；国际经济领域的竞争日趋激烈；改革开放日益深化</a:t>
                      </a:r>
                      <a:endParaRPr kumimoji="0" lang="zh-CN" altLang="en-US" sz="1800" b="1" i="0" u="none" strike="noStrike" cap="none" normalizeH="0" baseline="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科技为经济服务，如注重核能的和平利用，进入国际卫星发射市场等；提出</a:t>
                      </a:r>
                      <a:r>
                        <a:rPr kumimoji="0" lang="zh-CN" altLang="en-US" sz="2400" b="1" i="0" u="none" strike="noStrike" cap="none" normalizeH="0" baseline="0" smtClean="0">
                          <a:ln>
                            <a:noFill/>
                          </a:ln>
                          <a:solidFill>
                            <a:schemeClr val="tx1"/>
                          </a:solidFill>
                          <a:effectLst/>
                          <a:latin typeface="宋体" charset="-122"/>
                          <a:ea typeface="宋体" charset="-122"/>
                          <a:cs typeface="Times New Roman"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科教兴国</a:t>
                      </a:r>
                      <a:r>
                        <a:rPr kumimoji="0" lang="zh-CN" altLang="en-US" sz="2400" b="1" i="0" u="none" strike="noStrike" cap="none" normalizeH="0" baseline="0" smtClean="0">
                          <a:ln>
                            <a:noFill/>
                          </a:ln>
                          <a:solidFill>
                            <a:schemeClr val="tx1"/>
                          </a:solidFill>
                          <a:effectLst/>
                          <a:latin typeface="宋体" charset="-122"/>
                          <a:ea typeface="宋体" charset="-122"/>
                          <a:cs typeface="Times New Roman"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战略，致力于提高综合国力</a:t>
                      </a:r>
                      <a:endParaRPr kumimoji="0" lang="zh-CN" altLang="en-US" sz="1800" b="1" i="0" u="none" strike="noStrike" cap="none" normalizeH="0" baseline="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提高了综合国力，缩小了与世界发达国家的差距</a:t>
                      </a:r>
                      <a:endParaRPr kumimoji="0" lang="zh-CN" altLang="en-US" sz="1800" b="1" i="0" u="none" strike="noStrike" cap="none" normalizeH="0" baseline="0" dirty="0" smtClean="0">
                        <a:ln>
                          <a:noFill/>
                        </a:ln>
                        <a:solidFill>
                          <a:schemeClr val="tx1"/>
                        </a:solidFill>
                        <a:effectLst/>
                        <a:latin typeface="Arial" charset="0"/>
                        <a:ea typeface="宋体"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7031055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形 6"/>
          <p:cNvSpPr/>
          <p:nvPr/>
        </p:nvSpPr>
        <p:spPr>
          <a:xfrm>
            <a:off x="827584" y="692696"/>
            <a:ext cx="6840760" cy="5135642"/>
          </a:xfrm>
          <a:prstGeom prst="plus">
            <a:avLst/>
          </a:prstGeom>
          <a:noFill/>
          <a:ln>
            <a:solidFill>
              <a:schemeClr val="accent1">
                <a:lumMod val="75000"/>
              </a:schemeClr>
            </a:solidFill>
          </a:ln>
        </p:spPr>
        <p:txBody>
          <a:bodyPr>
            <a:spAutoFit/>
          </a:bodyPr>
          <a:lstStyle/>
          <a:p>
            <a:pPr algn="ctr">
              <a:defRPr/>
            </a:pP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策略五</a:t>
            </a:r>
            <a:endParaRPr lang="en-US" altLang="zh-CN"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追求</a:t>
            </a: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教学</a:t>
            </a: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立意</a:t>
            </a:r>
            <a:endParaRPr lang="en-US" altLang="zh-CN"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建模思维规律</a:t>
            </a:r>
          </a:p>
        </p:txBody>
      </p:sp>
    </p:spTree>
    <p:extLst>
      <p:ext uri="{BB962C8B-B14F-4D97-AF65-F5344CB8AC3E}">
        <p14:creationId xmlns:p14="http://schemas.microsoft.com/office/powerpoint/2010/main" val="187079384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0" y="620713"/>
            <a:ext cx="8964613" cy="4686300"/>
          </a:xfrm>
          <a:prstGeom prst="rect">
            <a:avLst/>
          </a:prstGeom>
        </p:spPr>
        <p:txBody>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Font typeface="Wingdings 2"/>
              <a:buNone/>
              <a:defRPr/>
            </a:pPr>
            <a:r>
              <a:rPr lang="en-US" altLang="zh-CN" sz="2800" b="1" dirty="0" smtClean="0"/>
              <a:t>       </a:t>
            </a:r>
            <a:r>
              <a:rPr lang="zh-CN" altLang="zh-CN" sz="2800" b="1" dirty="0" smtClean="0"/>
              <a:t>高考历史命题以考查历史学科</a:t>
            </a:r>
            <a:r>
              <a:rPr lang="zh-CN" altLang="en-US" sz="2800" b="1" dirty="0" smtClean="0"/>
              <a:t>素养</a:t>
            </a:r>
            <a:r>
              <a:rPr lang="zh-CN" altLang="zh-CN" sz="2800" b="1" dirty="0" smtClean="0"/>
              <a:t>为核心，稳步推进高考命题改革，体现新课程改革的理念，这主要体现在注重对考生四项基本能力的考查——获取和解读信息、调动和运用知识、描述和阐释事物、论证和探讨问题。近年来历史高考试题多注重特点归纳、现象说明和素材评价，强调对历史信息</a:t>
            </a:r>
            <a:r>
              <a:rPr lang="zh-CN" altLang="zh-CN" sz="2800" b="1" dirty="0"/>
              <a:t>的整合与重组，需要考生在有限的时间内提取正确的信息并进行符合学科特征的评价。它不是对既有观点的记忆，也不是对史实的简单堆砌，而是依据材料和所学知识重新构建历史体系的过程。这就要求在备考中，注重培养历史学科能力，强化对历史信息的整合与重组，学会整合历史知识、探求并解决历史问题，这</a:t>
            </a:r>
            <a:r>
              <a:rPr lang="zh-CN" altLang="en-US" sz="2800" b="1" dirty="0"/>
              <a:t>既</a:t>
            </a:r>
            <a:r>
              <a:rPr lang="zh-CN" altLang="zh-CN" sz="2800" b="1" dirty="0"/>
              <a:t>是今后历史高考考查的重点</a:t>
            </a:r>
            <a:r>
              <a:rPr lang="zh-CN" altLang="en-US" sz="2800" b="1" dirty="0"/>
              <a:t>，也是我们一线教师追求教学立意，建模思维规律的必然要求。</a:t>
            </a:r>
          </a:p>
          <a:p>
            <a:pPr marL="0" indent="0">
              <a:buFont typeface="Wingdings 2"/>
              <a:buNone/>
              <a:defRPr/>
            </a:pPr>
            <a:endParaRPr lang="zh-CN" altLang="zh-CN" sz="2800" b="1" dirty="0" smtClean="0"/>
          </a:p>
          <a:p>
            <a:pPr>
              <a:defRPr/>
            </a:pPr>
            <a:endParaRPr lang="zh-CN" altLang="en-US" sz="2800" dirty="0"/>
          </a:p>
        </p:txBody>
      </p:sp>
    </p:spTree>
    <p:extLst>
      <p:ext uri="{BB962C8B-B14F-4D97-AF65-F5344CB8AC3E}">
        <p14:creationId xmlns:p14="http://schemas.microsoft.com/office/powerpoint/2010/main" val="414304143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idx="1"/>
          </p:nvPr>
        </p:nvSpPr>
        <p:spPr>
          <a:xfrm>
            <a:off x="468313" y="3357563"/>
            <a:ext cx="7789862" cy="3614737"/>
          </a:xfrm>
          <a:ln w="28575" cap="rnd">
            <a:solidFill>
              <a:srgbClr val="FFFF00"/>
            </a:solidFill>
            <a:prstDash val="sysDot"/>
            <a:miter lim="800000"/>
            <a:headEnd/>
            <a:tailEnd/>
          </a:ln>
        </p:spPr>
        <p:txBody>
          <a:bodyPr/>
          <a:lstStyle/>
          <a:p>
            <a:pPr eaLnBrk="1" hangingPunct="1">
              <a:lnSpc>
                <a:spcPct val="120000"/>
              </a:lnSpc>
              <a:spcBef>
                <a:spcPct val="30000"/>
              </a:spcBef>
              <a:buFont typeface="Wingdings" pitchFamily="2" charset="2"/>
              <a:buNone/>
            </a:pPr>
            <a:r>
              <a:rPr lang="zh-CN" altLang="en-US" sz="2600" b="1" smtClean="0">
                <a:latin typeface="楷体_GB2312" charset="-122"/>
                <a:ea typeface="楷体_GB2312" charset="-122"/>
              </a:rPr>
              <a:t>教学立意是课堂教学的灵魂 。</a:t>
            </a:r>
          </a:p>
          <a:p>
            <a:pPr eaLnBrk="1" hangingPunct="1">
              <a:lnSpc>
                <a:spcPct val="120000"/>
              </a:lnSpc>
              <a:spcBef>
                <a:spcPct val="30000"/>
              </a:spcBef>
              <a:buFont typeface="Wingdings" pitchFamily="2" charset="2"/>
              <a:buNone/>
            </a:pPr>
            <a:r>
              <a:rPr lang="zh-CN" altLang="en-US" sz="2600" b="1" smtClean="0">
                <a:latin typeface="楷体_GB2312" charset="-122"/>
                <a:ea typeface="楷体_GB2312" charset="-122"/>
              </a:rPr>
              <a:t>教学立意是一个意在教先、以意统教的过程。</a:t>
            </a:r>
          </a:p>
          <a:p>
            <a:pPr eaLnBrk="1" hangingPunct="1">
              <a:lnSpc>
                <a:spcPct val="120000"/>
              </a:lnSpc>
              <a:spcBef>
                <a:spcPct val="30000"/>
              </a:spcBef>
              <a:buFont typeface="Wingdings" pitchFamily="2" charset="2"/>
              <a:buNone/>
            </a:pPr>
            <a:r>
              <a:rPr lang="zh-CN" altLang="en-US" sz="2600" b="1" smtClean="0">
                <a:latin typeface="楷体_GB2312" charset="-122"/>
                <a:ea typeface="楷体_GB2312" charset="-122"/>
              </a:rPr>
              <a:t>教学立意攸关教学品质的高低、效率大小、价值有否。</a:t>
            </a:r>
          </a:p>
          <a:p>
            <a:pPr eaLnBrk="1" hangingPunct="1">
              <a:lnSpc>
                <a:spcPct val="120000"/>
              </a:lnSpc>
              <a:spcBef>
                <a:spcPct val="30000"/>
              </a:spcBef>
              <a:buFont typeface="Wingdings" pitchFamily="2" charset="2"/>
              <a:buNone/>
            </a:pPr>
            <a:endParaRPr lang="en-US" altLang="zh-CN" smtClean="0"/>
          </a:p>
        </p:txBody>
      </p:sp>
      <p:sp>
        <p:nvSpPr>
          <p:cNvPr id="137219" name="Rectangle 3"/>
          <p:cNvSpPr>
            <a:spLocks noChangeArrowheads="1"/>
          </p:cNvSpPr>
          <p:nvPr/>
        </p:nvSpPr>
        <p:spPr bwMode="auto">
          <a:xfrm>
            <a:off x="838200" y="685800"/>
            <a:ext cx="541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p>
            <a:pPr marL="342900" indent="-342900">
              <a:lnSpc>
                <a:spcPct val="90000"/>
              </a:lnSpc>
              <a:spcBef>
                <a:spcPct val="20000"/>
              </a:spcBef>
              <a:buClr>
                <a:schemeClr val="hlink"/>
              </a:buClr>
              <a:buSzPct val="70000"/>
              <a:buFont typeface="Wingdings" pitchFamily="2" charset="2"/>
              <a:buNone/>
            </a:pPr>
            <a:endParaRPr lang="zh-CN" altLang="en-US" sz="3600">
              <a:latin typeface="楷体_GB2312" charset="-122"/>
              <a:ea typeface="楷体_GB2312" charset="-122"/>
            </a:endParaRPr>
          </a:p>
        </p:txBody>
      </p:sp>
      <p:sp>
        <p:nvSpPr>
          <p:cNvPr id="137220" name="矩形 1"/>
          <p:cNvSpPr>
            <a:spLocks noChangeArrowheads="1"/>
          </p:cNvSpPr>
          <p:nvPr/>
        </p:nvSpPr>
        <p:spPr bwMode="auto">
          <a:xfrm>
            <a:off x="588963" y="1046163"/>
            <a:ext cx="80645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t>教学立意是教师结合学生的学习现状和高考现状</a:t>
            </a:r>
            <a:r>
              <a:rPr lang="en-US" altLang="zh-CN" sz="2400" b="1"/>
              <a:t>,</a:t>
            </a:r>
            <a:r>
              <a:rPr lang="zh-CN" altLang="en-US" sz="2400" b="1"/>
              <a:t>，每节课侧重有所不同，高三复习课力争每节课兼有知识立意、能力立意和价值观立意。这样的 教学立意的实施有利于有利于教学效率的提高，有利于学生学习能力的发展，有利于学生应试能力的提高。</a:t>
            </a:r>
          </a:p>
        </p:txBody>
      </p:sp>
    </p:spTree>
    <p:extLst>
      <p:ext uri="{BB962C8B-B14F-4D97-AF65-F5344CB8AC3E}">
        <p14:creationId xmlns:p14="http://schemas.microsoft.com/office/powerpoint/2010/main" val="235526942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750" y="404813"/>
            <a:ext cx="8229600" cy="4686300"/>
          </a:xfrm>
        </p:spPr>
        <p:txBody>
          <a:bodyPr>
            <a:noAutofit/>
          </a:bodyPr>
          <a:lstStyle/>
          <a:p>
            <a:pPr marL="0" indent="0" algn="just">
              <a:spcAft>
                <a:spcPts val="0"/>
              </a:spcAft>
              <a:buFont typeface="Arial" pitchFamily="34" charset="0"/>
              <a:buNone/>
              <a:defRPr/>
            </a:pPr>
            <a:r>
              <a:rPr lang="zh-CN" altLang="zh-CN" sz="2800" b="1" kern="100" dirty="0">
                <a:cs typeface="Times New Roman"/>
              </a:rPr>
              <a:t>注重历史学科素养的养成。历史学的学科素养对高中生而言应当涉及三个方面</a:t>
            </a:r>
            <a:r>
              <a:rPr lang="en-US" altLang="zh-CN" sz="2800" b="1" kern="100" dirty="0">
                <a:cs typeface="Times New Roman"/>
              </a:rPr>
              <a:t>——</a:t>
            </a:r>
            <a:r>
              <a:rPr lang="zh-CN" altLang="zh-CN" sz="2800" b="1" kern="100" dirty="0">
                <a:cs typeface="Times New Roman"/>
              </a:rPr>
              <a:t>历史常识、基本史学方法论和历史意识。历史常识其实和语文的</a:t>
            </a:r>
            <a:r>
              <a:rPr lang="en-US" altLang="zh-CN" sz="2800" b="1" kern="100" dirty="0">
                <a:cs typeface="Times New Roman"/>
              </a:rPr>
              <a:t>“</a:t>
            </a:r>
            <a:r>
              <a:rPr lang="zh-CN" altLang="zh-CN" sz="2800" b="1" kern="100" dirty="0">
                <a:cs typeface="Times New Roman"/>
              </a:rPr>
              <a:t>古代文化常识</a:t>
            </a:r>
            <a:r>
              <a:rPr lang="en-US" altLang="zh-CN" sz="2800" b="1" kern="100" dirty="0">
                <a:cs typeface="Times New Roman"/>
              </a:rPr>
              <a:t>”</a:t>
            </a:r>
            <a:r>
              <a:rPr lang="zh-CN" altLang="zh-CN" sz="2800" b="1" kern="100" dirty="0">
                <a:cs typeface="Times New Roman"/>
              </a:rPr>
              <a:t>有相通之处，就是储备更丰富的中华文明发展信息</a:t>
            </a:r>
            <a:r>
              <a:rPr lang="en-US" altLang="zh-CN" sz="2800" b="1" kern="100" dirty="0">
                <a:cs typeface="Times New Roman"/>
              </a:rPr>
              <a:t>;</a:t>
            </a:r>
            <a:r>
              <a:rPr lang="zh-CN" altLang="zh-CN" sz="2800" b="1" kern="100" dirty="0">
                <a:cs typeface="Times New Roman"/>
              </a:rPr>
              <a:t>基本史学方法论则要求考生能具备基本的史料可信度辨析能力和观点合理性论证能力，能识别史料可信度，能认识观点形成合理性</a:t>
            </a:r>
            <a:r>
              <a:rPr lang="en-US" altLang="zh-CN" sz="2800" b="1" kern="100" dirty="0">
                <a:cs typeface="Times New Roman"/>
              </a:rPr>
              <a:t>;</a:t>
            </a:r>
            <a:r>
              <a:rPr lang="zh-CN" altLang="zh-CN" sz="2800" b="1" kern="100" dirty="0">
                <a:cs typeface="Times New Roman"/>
              </a:rPr>
              <a:t>历史意识要求考生能用历史的标准而非个人的主观标准去分析问题，能准确的运用文明史观、全球史观、现代化史观等观念去认识历史现象。这是当前历史高考中最为侧重的学科考察方向。</a:t>
            </a:r>
          </a:p>
          <a:p>
            <a:pPr marL="0" indent="0" algn="just">
              <a:spcAft>
                <a:spcPts val="0"/>
              </a:spcAft>
              <a:buFont typeface="Arial" pitchFamily="34" charset="0"/>
              <a:buNone/>
              <a:defRPr/>
            </a:pPr>
            <a:r>
              <a:rPr lang="zh-CN" altLang="zh-CN" sz="2800" b="1" kern="100" dirty="0">
                <a:cs typeface="Times New Roman"/>
              </a:rPr>
              <a:t>　　总之，我们复习要多角度，注重知识体系、综合能力、学科素养、必备知识的储备等，相信一定能以不变应万变应对今年高考的挑战。</a:t>
            </a:r>
          </a:p>
          <a:p>
            <a:pPr>
              <a:defRPr/>
            </a:pPr>
            <a:endParaRPr lang="zh-CN" altLang="en-US" sz="2800" b="1" dirty="0"/>
          </a:p>
        </p:txBody>
      </p:sp>
    </p:spTree>
    <p:extLst>
      <p:ext uri="{BB962C8B-B14F-4D97-AF65-F5344CB8AC3E}">
        <p14:creationId xmlns:p14="http://schemas.microsoft.com/office/powerpoint/2010/main" val="369078564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9" name="AutoShape 5"/>
          <p:cNvSpPr>
            <a:spLocks/>
          </p:cNvSpPr>
          <p:nvPr/>
        </p:nvSpPr>
        <p:spPr bwMode="auto">
          <a:xfrm>
            <a:off x="1628775" y="638175"/>
            <a:ext cx="457200" cy="6172200"/>
          </a:xfrm>
          <a:prstGeom prst="leftBrace">
            <a:avLst>
              <a:gd name="adj1" fmla="val 112500"/>
              <a:gd name="adj2" fmla="val 50894"/>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b="1">
              <a:latin typeface="黑体" pitchFamily="49" charset="-122"/>
              <a:ea typeface="黑体" pitchFamily="49" charset="-122"/>
            </a:endParaRPr>
          </a:p>
        </p:txBody>
      </p:sp>
      <p:sp>
        <p:nvSpPr>
          <p:cNvPr id="86019" name="Rectangle 3"/>
          <p:cNvSpPr>
            <a:spLocks noChangeArrowheads="1"/>
          </p:cNvSpPr>
          <p:nvPr/>
        </p:nvSpPr>
        <p:spPr bwMode="auto">
          <a:xfrm>
            <a:off x="1752600" y="1600200"/>
            <a:ext cx="1676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FF0000"/>
                </a:solidFill>
                <a:latin typeface="黑体" pitchFamily="49" charset="-122"/>
                <a:ea typeface="黑体" pitchFamily="49" charset="-122"/>
              </a:rPr>
              <a:t>文明史观</a:t>
            </a:r>
          </a:p>
        </p:txBody>
      </p:sp>
      <p:sp>
        <p:nvSpPr>
          <p:cNvPr id="86020" name="Text Box 4"/>
          <p:cNvSpPr txBox="1">
            <a:spLocks noChangeArrowheads="1"/>
          </p:cNvSpPr>
          <p:nvPr/>
        </p:nvSpPr>
        <p:spPr bwMode="auto">
          <a:xfrm>
            <a:off x="457200" y="1828800"/>
            <a:ext cx="6715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marL="342900" indent="-342900"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80000"/>
              </a:lnSpc>
              <a:spcBef>
                <a:spcPct val="20000"/>
              </a:spcBef>
            </a:pPr>
            <a:r>
              <a:rPr lang="zh-CN" altLang="en-US" sz="4000" b="1">
                <a:solidFill>
                  <a:srgbClr val="FF0000"/>
                </a:solidFill>
                <a:latin typeface="黑体" pitchFamily="49" charset="-122"/>
                <a:ea typeface="黑体" pitchFamily="49" charset="-122"/>
              </a:rPr>
              <a:t>新史学范式</a:t>
            </a:r>
          </a:p>
        </p:txBody>
      </p:sp>
      <p:sp>
        <p:nvSpPr>
          <p:cNvPr id="86021" name="Rectangle 5"/>
          <p:cNvSpPr>
            <a:spLocks noChangeArrowheads="1"/>
          </p:cNvSpPr>
          <p:nvPr/>
        </p:nvSpPr>
        <p:spPr bwMode="auto">
          <a:xfrm>
            <a:off x="1752600" y="5510213"/>
            <a:ext cx="17526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FF0000"/>
                </a:solidFill>
                <a:latin typeface="黑体" pitchFamily="49" charset="-122"/>
                <a:ea typeface="黑体" pitchFamily="49" charset="-122"/>
              </a:rPr>
              <a:t>生态史观</a:t>
            </a:r>
          </a:p>
        </p:txBody>
      </p:sp>
      <p:sp>
        <p:nvSpPr>
          <p:cNvPr id="86022" name="Rectangle 6"/>
          <p:cNvSpPr>
            <a:spLocks noChangeArrowheads="1"/>
          </p:cNvSpPr>
          <p:nvPr/>
        </p:nvSpPr>
        <p:spPr bwMode="auto">
          <a:xfrm>
            <a:off x="1935163" y="471488"/>
            <a:ext cx="1676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FF0000"/>
                </a:solidFill>
                <a:latin typeface="黑体" pitchFamily="49" charset="-122"/>
                <a:ea typeface="黑体" pitchFamily="49" charset="-122"/>
              </a:rPr>
              <a:t>全球史观</a:t>
            </a:r>
          </a:p>
        </p:txBody>
      </p:sp>
      <p:sp>
        <p:nvSpPr>
          <p:cNvPr id="86023" name="Rectangle 7"/>
          <p:cNvSpPr>
            <a:spLocks noChangeArrowheads="1"/>
          </p:cNvSpPr>
          <p:nvPr/>
        </p:nvSpPr>
        <p:spPr bwMode="auto">
          <a:xfrm>
            <a:off x="1600200" y="3200400"/>
            <a:ext cx="198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nSpc>
                <a:spcPct val="90000"/>
              </a:lnSpc>
              <a:spcBef>
                <a:spcPct val="20000"/>
              </a:spcBef>
            </a:pPr>
            <a:r>
              <a:rPr lang="zh-CN" altLang="en-US" sz="2800" b="1">
                <a:solidFill>
                  <a:srgbClr val="FF0000"/>
                </a:solidFill>
                <a:latin typeface="黑体" pitchFamily="49" charset="-122"/>
                <a:ea typeface="黑体" pitchFamily="49" charset="-122"/>
              </a:rPr>
              <a:t>现代化史观</a:t>
            </a:r>
          </a:p>
          <a:p>
            <a:pPr marL="342900" indent="-342900">
              <a:lnSpc>
                <a:spcPct val="90000"/>
              </a:lnSpc>
              <a:spcBef>
                <a:spcPct val="20000"/>
              </a:spcBef>
            </a:pPr>
            <a:r>
              <a:rPr lang="zh-CN" altLang="en-US" sz="2800" b="1">
                <a:solidFill>
                  <a:srgbClr val="FF0000"/>
                </a:solidFill>
                <a:latin typeface="黑体" pitchFamily="49" charset="-122"/>
                <a:ea typeface="黑体" pitchFamily="49" charset="-122"/>
              </a:rPr>
              <a:t>近代化史观</a:t>
            </a:r>
          </a:p>
        </p:txBody>
      </p:sp>
      <p:sp>
        <p:nvSpPr>
          <p:cNvPr id="86024" name="Rectangle 8"/>
          <p:cNvSpPr>
            <a:spLocks noChangeArrowheads="1"/>
          </p:cNvSpPr>
          <p:nvPr/>
        </p:nvSpPr>
        <p:spPr bwMode="auto">
          <a:xfrm>
            <a:off x="1752600" y="4800600"/>
            <a:ext cx="1752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FF0000"/>
                </a:solidFill>
                <a:latin typeface="黑体" pitchFamily="49" charset="-122"/>
                <a:ea typeface="黑体" pitchFamily="49" charset="-122"/>
              </a:rPr>
              <a:t>社会史观</a:t>
            </a:r>
          </a:p>
        </p:txBody>
      </p:sp>
      <p:sp>
        <p:nvSpPr>
          <p:cNvPr id="86025" name="Text Box 9"/>
          <p:cNvSpPr txBox="1">
            <a:spLocks noChangeArrowheads="1"/>
          </p:cNvSpPr>
          <p:nvPr/>
        </p:nvSpPr>
        <p:spPr bwMode="auto">
          <a:xfrm>
            <a:off x="3810000" y="838200"/>
            <a:ext cx="51054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80000"/>
              </a:lnSpc>
              <a:spcBef>
                <a:spcPct val="20000"/>
              </a:spcBef>
            </a:pPr>
            <a:r>
              <a:rPr lang="zh-CN" altLang="en-US" sz="2400" b="1">
                <a:latin typeface="黑体" pitchFamily="49" charset="-122"/>
                <a:ea typeface="黑体" pitchFamily="49" charset="-122"/>
              </a:rPr>
              <a:t>农业文明（石器、青铜、铁器时代）</a:t>
            </a:r>
          </a:p>
          <a:p>
            <a:pPr eaLnBrk="1" hangingPunct="1">
              <a:lnSpc>
                <a:spcPct val="80000"/>
              </a:lnSpc>
              <a:spcBef>
                <a:spcPct val="20000"/>
              </a:spcBef>
            </a:pPr>
            <a:r>
              <a:rPr lang="zh-CN" altLang="en-US" sz="2400" b="1">
                <a:latin typeface="黑体" pitchFamily="49" charset="-122"/>
                <a:ea typeface="黑体" pitchFamily="49" charset="-122"/>
              </a:rPr>
              <a:t>工业文明（工场手工业、蒸汽时代 、                   </a:t>
            </a:r>
          </a:p>
          <a:p>
            <a:pPr eaLnBrk="1" hangingPunct="1">
              <a:lnSpc>
                <a:spcPct val="80000"/>
              </a:lnSpc>
              <a:spcBef>
                <a:spcPct val="20000"/>
              </a:spcBef>
            </a:pPr>
            <a:r>
              <a:rPr lang="zh-CN" altLang="en-US" sz="2400" b="1">
                <a:latin typeface="黑体" pitchFamily="49" charset="-122"/>
                <a:ea typeface="黑体" pitchFamily="49" charset="-122"/>
              </a:rPr>
              <a:t>电气时代）</a:t>
            </a:r>
          </a:p>
          <a:p>
            <a:pPr eaLnBrk="1" hangingPunct="1">
              <a:lnSpc>
                <a:spcPct val="80000"/>
              </a:lnSpc>
              <a:spcBef>
                <a:spcPct val="20000"/>
              </a:spcBef>
            </a:pPr>
            <a:r>
              <a:rPr lang="zh-CN" altLang="en-US" sz="2400" b="1">
                <a:latin typeface="黑体" pitchFamily="49" charset="-122"/>
                <a:ea typeface="黑体" pitchFamily="49" charset="-122"/>
              </a:rPr>
              <a:t>信息文明（第三次科技革命）</a:t>
            </a:r>
          </a:p>
        </p:txBody>
      </p:sp>
      <p:sp>
        <p:nvSpPr>
          <p:cNvPr id="2" name="AutoShape 5"/>
          <p:cNvSpPr>
            <a:spLocks/>
          </p:cNvSpPr>
          <p:nvPr/>
        </p:nvSpPr>
        <p:spPr bwMode="auto">
          <a:xfrm>
            <a:off x="3505200" y="914400"/>
            <a:ext cx="304800" cy="1752600"/>
          </a:xfrm>
          <a:prstGeom prst="leftBrace">
            <a:avLst>
              <a:gd name="adj1" fmla="val 47917"/>
              <a:gd name="adj2" fmla="val 5089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b="1">
              <a:latin typeface="黑体" pitchFamily="49" charset="-122"/>
              <a:ea typeface="黑体" pitchFamily="49" charset="-122"/>
            </a:endParaRPr>
          </a:p>
        </p:txBody>
      </p:sp>
      <p:sp>
        <p:nvSpPr>
          <p:cNvPr id="86027" name="Text Box 11"/>
          <p:cNvSpPr txBox="1">
            <a:spLocks noChangeArrowheads="1"/>
          </p:cNvSpPr>
          <p:nvPr/>
        </p:nvSpPr>
        <p:spPr bwMode="auto">
          <a:xfrm>
            <a:off x="3886200" y="3092450"/>
            <a:ext cx="47244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80000"/>
              </a:lnSpc>
              <a:spcBef>
                <a:spcPct val="20000"/>
              </a:spcBef>
            </a:pPr>
            <a:r>
              <a:rPr lang="zh-CN" altLang="en-US" sz="2400" b="1">
                <a:latin typeface="黑体" pitchFamily="49" charset="-122"/>
                <a:ea typeface="黑体" pitchFamily="49" charset="-122"/>
              </a:rPr>
              <a:t>政治：</a:t>
            </a:r>
            <a:r>
              <a:rPr lang="zh-CN" altLang="en-US" sz="2400" b="1">
                <a:solidFill>
                  <a:srgbClr val="FF0000"/>
                </a:solidFill>
                <a:latin typeface="黑体" pitchFamily="49" charset="-122"/>
                <a:ea typeface="黑体" pitchFamily="49" charset="-122"/>
              </a:rPr>
              <a:t>民主化、法制化</a:t>
            </a:r>
          </a:p>
          <a:p>
            <a:pPr eaLnBrk="1" hangingPunct="1">
              <a:lnSpc>
                <a:spcPct val="80000"/>
              </a:lnSpc>
              <a:spcBef>
                <a:spcPct val="20000"/>
              </a:spcBef>
            </a:pPr>
            <a:r>
              <a:rPr lang="zh-CN" altLang="en-US" sz="2400" b="1">
                <a:latin typeface="黑体" pitchFamily="49" charset="-122"/>
                <a:ea typeface="黑体" pitchFamily="49" charset="-122"/>
              </a:rPr>
              <a:t>经济：</a:t>
            </a:r>
            <a:r>
              <a:rPr lang="zh-CN" altLang="en-US" sz="2400" b="1">
                <a:solidFill>
                  <a:srgbClr val="FF0000"/>
                </a:solidFill>
                <a:latin typeface="黑体" pitchFamily="49" charset="-122"/>
                <a:ea typeface="黑体" pitchFamily="49" charset="-122"/>
              </a:rPr>
              <a:t>工业化、市场化</a:t>
            </a:r>
          </a:p>
          <a:p>
            <a:pPr eaLnBrk="1" hangingPunct="1">
              <a:lnSpc>
                <a:spcPct val="80000"/>
              </a:lnSpc>
              <a:spcBef>
                <a:spcPct val="20000"/>
              </a:spcBef>
            </a:pPr>
            <a:r>
              <a:rPr lang="zh-CN" altLang="en-US" sz="2400" b="1">
                <a:latin typeface="黑体" pitchFamily="49" charset="-122"/>
                <a:ea typeface="黑体" pitchFamily="49" charset="-122"/>
              </a:rPr>
              <a:t>思想：</a:t>
            </a:r>
            <a:r>
              <a:rPr lang="zh-CN" altLang="en-US" sz="2400" b="1">
                <a:solidFill>
                  <a:srgbClr val="FF0000"/>
                </a:solidFill>
                <a:latin typeface="黑体" pitchFamily="49" charset="-122"/>
                <a:ea typeface="黑体" pitchFamily="49" charset="-122"/>
              </a:rPr>
              <a:t>理性化、科学化</a:t>
            </a:r>
          </a:p>
          <a:p>
            <a:pPr eaLnBrk="1" hangingPunct="1">
              <a:lnSpc>
                <a:spcPct val="80000"/>
              </a:lnSpc>
              <a:spcBef>
                <a:spcPct val="20000"/>
              </a:spcBef>
            </a:pPr>
            <a:r>
              <a:rPr lang="zh-CN" altLang="en-US" sz="2400" b="1">
                <a:latin typeface="黑体" pitchFamily="49" charset="-122"/>
                <a:ea typeface="黑体" pitchFamily="49" charset="-122"/>
              </a:rPr>
              <a:t>生活：</a:t>
            </a:r>
            <a:r>
              <a:rPr lang="zh-CN" altLang="en-US" sz="2400" b="1">
                <a:solidFill>
                  <a:srgbClr val="FF0000"/>
                </a:solidFill>
                <a:latin typeface="黑体" pitchFamily="49" charset="-122"/>
                <a:ea typeface="黑体" pitchFamily="49" charset="-122"/>
              </a:rPr>
              <a:t>城市化、多样化</a:t>
            </a:r>
          </a:p>
        </p:txBody>
      </p:sp>
      <p:sp>
        <p:nvSpPr>
          <p:cNvPr id="3" name="AutoShape 5"/>
          <p:cNvSpPr>
            <a:spLocks/>
          </p:cNvSpPr>
          <p:nvPr/>
        </p:nvSpPr>
        <p:spPr bwMode="auto">
          <a:xfrm>
            <a:off x="3581400" y="3124200"/>
            <a:ext cx="228600" cy="1295400"/>
          </a:xfrm>
          <a:prstGeom prst="leftBrace">
            <a:avLst>
              <a:gd name="adj1" fmla="val 47222"/>
              <a:gd name="adj2" fmla="val 5089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b="1">
              <a:latin typeface="黑体" pitchFamily="49" charset="-122"/>
              <a:ea typeface="黑体" pitchFamily="49" charset="-122"/>
            </a:endParaRPr>
          </a:p>
        </p:txBody>
      </p:sp>
      <p:sp>
        <p:nvSpPr>
          <p:cNvPr id="86029" name="Rectangle 13"/>
          <p:cNvSpPr>
            <a:spLocks noChangeArrowheads="1"/>
          </p:cNvSpPr>
          <p:nvPr/>
        </p:nvSpPr>
        <p:spPr bwMode="auto">
          <a:xfrm>
            <a:off x="3810000" y="2438400"/>
            <a:ext cx="533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000" b="1">
                <a:solidFill>
                  <a:srgbClr val="0000CC"/>
                </a:solidFill>
                <a:latin typeface="黑体" pitchFamily="49" charset="-122"/>
                <a:ea typeface="黑体" pitchFamily="49" charset="-122"/>
              </a:rPr>
              <a:t>政治、经济、思想； 物质、精神、制度</a:t>
            </a:r>
          </a:p>
        </p:txBody>
      </p:sp>
      <p:sp>
        <p:nvSpPr>
          <p:cNvPr id="4" name="AutoShape 5"/>
          <p:cNvSpPr>
            <a:spLocks/>
          </p:cNvSpPr>
          <p:nvPr/>
        </p:nvSpPr>
        <p:spPr bwMode="auto">
          <a:xfrm>
            <a:off x="3557588" y="409575"/>
            <a:ext cx="152400" cy="457200"/>
          </a:xfrm>
          <a:prstGeom prst="leftBrace">
            <a:avLst>
              <a:gd name="adj1" fmla="val 25000"/>
              <a:gd name="adj2" fmla="val 5089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b="1">
              <a:latin typeface="黑体" pitchFamily="49" charset="-122"/>
              <a:ea typeface="黑体" pitchFamily="49" charset="-122"/>
            </a:endParaRPr>
          </a:p>
        </p:txBody>
      </p:sp>
      <p:sp>
        <p:nvSpPr>
          <p:cNvPr id="86031" name="Rectangle 15"/>
          <p:cNvSpPr>
            <a:spLocks noChangeArrowheads="1"/>
          </p:cNvSpPr>
          <p:nvPr/>
        </p:nvSpPr>
        <p:spPr bwMode="auto">
          <a:xfrm>
            <a:off x="3810000" y="228600"/>
            <a:ext cx="434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400" b="1">
                <a:latin typeface="黑体" pitchFamily="49" charset="-122"/>
                <a:ea typeface="黑体" pitchFamily="49" charset="-122"/>
              </a:rPr>
              <a:t>哥伦布把美洲带进了近代文明</a:t>
            </a:r>
          </a:p>
        </p:txBody>
      </p:sp>
      <p:sp>
        <p:nvSpPr>
          <p:cNvPr id="5" name="AutoShape 5"/>
          <p:cNvSpPr>
            <a:spLocks/>
          </p:cNvSpPr>
          <p:nvPr/>
        </p:nvSpPr>
        <p:spPr bwMode="auto">
          <a:xfrm>
            <a:off x="3581400" y="4800600"/>
            <a:ext cx="152400" cy="457200"/>
          </a:xfrm>
          <a:prstGeom prst="leftBrace">
            <a:avLst>
              <a:gd name="adj1" fmla="val 25000"/>
              <a:gd name="adj2" fmla="val 5089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b="1">
              <a:latin typeface="黑体" pitchFamily="49" charset="-122"/>
              <a:ea typeface="黑体" pitchFamily="49" charset="-122"/>
            </a:endParaRPr>
          </a:p>
        </p:txBody>
      </p:sp>
      <p:sp>
        <p:nvSpPr>
          <p:cNvPr id="86033" name="Rectangle 17"/>
          <p:cNvSpPr>
            <a:spLocks noChangeArrowheads="1"/>
          </p:cNvSpPr>
          <p:nvPr/>
        </p:nvSpPr>
        <p:spPr bwMode="auto">
          <a:xfrm>
            <a:off x="3810000" y="4800600"/>
            <a:ext cx="426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latin typeface="黑体" pitchFamily="49" charset="-122"/>
                <a:ea typeface="黑体" pitchFamily="49" charset="-122"/>
              </a:rPr>
              <a:t>衣食住行、风俗变迁等</a:t>
            </a:r>
          </a:p>
        </p:txBody>
      </p:sp>
      <p:sp>
        <p:nvSpPr>
          <p:cNvPr id="6" name="AutoShape 5"/>
          <p:cNvSpPr>
            <a:spLocks/>
          </p:cNvSpPr>
          <p:nvPr/>
        </p:nvSpPr>
        <p:spPr bwMode="auto">
          <a:xfrm>
            <a:off x="3581400" y="5510213"/>
            <a:ext cx="152400" cy="457200"/>
          </a:xfrm>
          <a:prstGeom prst="leftBrace">
            <a:avLst>
              <a:gd name="adj1" fmla="val 25000"/>
              <a:gd name="adj2" fmla="val 5089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b="1">
              <a:latin typeface="黑体" pitchFamily="49" charset="-122"/>
              <a:ea typeface="黑体" pitchFamily="49" charset="-122"/>
            </a:endParaRPr>
          </a:p>
        </p:txBody>
      </p:sp>
      <p:sp>
        <p:nvSpPr>
          <p:cNvPr id="86035" name="Rectangle 19"/>
          <p:cNvSpPr>
            <a:spLocks noChangeArrowheads="1"/>
          </p:cNvSpPr>
          <p:nvPr/>
        </p:nvSpPr>
        <p:spPr bwMode="auto">
          <a:xfrm>
            <a:off x="3810000" y="5486400"/>
            <a:ext cx="5334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latin typeface="黑体" pitchFamily="49" charset="-122"/>
                <a:ea typeface="黑体" pitchFamily="49" charset="-122"/>
              </a:rPr>
              <a:t>人与自然关系；可持续发展等</a:t>
            </a:r>
          </a:p>
        </p:txBody>
      </p:sp>
      <p:sp>
        <p:nvSpPr>
          <p:cNvPr id="86036" name="Rectangle 20"/>
          <p:cNvSpPr>
            <a:spLocks noChangeArrowheads="1"/>
          </p:cNvSpPr>
          <p:nvPr/>
        </p:nvSpPr>
        <p:spPr bwMode="auto">
          <a:xfrm>
            <a:off x="1828800" y="6172200"/>
            <a:ext cx="7315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FF0000"/>
                </a:solidFill>
                <a:latin typeface="黑体" pitchFamily="49" charset="-122"/>
                <a:ea typeface="黑体" pitchFamily="49" charset="-122"/>
              </a:rPr>
              <a:t>心态、计量、比较、口述、方志、族谱等</a:t>
            </a:r>
          </a:p>
        </p:txBody>
      </p:sp>
      <p:sp>
        <p:nvSpPr>
          <p:cNvPr id="139285" name="矩形 6"/>
          <p:cNvSpPr>
            <a:spLocks noChangeArrowheads="1"/>
          </p:cNvSpPr>
          <p:nvPr/>
        </p:nvSpPr>
        <p:spPr bwMode="auto">
          <a:xfrm>
            <a:off x="269875" y="228600"/>
            <a:ext cx="1717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t>史观引领 </a:t>
            </a:r>
            <a:endParaRPr lang="zh-CN" altLang="en-US" sz="2800"/>
          </a:p>
        </p:txBody>
      </p:sp>
    </p:spTree>
    <p:extLst>
      <p:ext uri="{BB962C8B-B14F-4D97-AF65-F5344CB8AC3E}">
        <p14:creationId xmlns:p14="http://schemas.microsoft.com/office/powerpoint/2010/main" val="963407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blinds(horizontal)">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3349"/>
                                        </p:tgtEl>
                                        <p:attrNameLst>
                                          <p:attrName>style.visibility</p:attrName>
                                        </p:attrNameLst>
                                      </p:cBhvr>
                                      <p:to>
                                        <p:strVal val="visible"/>
                                      </p:to>
                                    </p:set>
                                    <p:animEffect transition="in" filter="blinds(horizontal)">
                                      <p:cBhvr>
                                        <p:cTn id="12" dur="500"/>
                                        <p:tgtEl>
                                          <p:spTgt spid="3133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22"/>
                                        </p:tgtEl>
                                        <p:attrNameLst>
                                          <p:attrName>style.visibility</p:attrName>
                                        </p:attrNameLst>
                                      </p:cBhvr>
                                      <p:to>
                                        <p:strVal val="visible"/>
                                      </p:to>
                                    </p:set>
                                    <p:animEffect transition="in" filter="blinds(horizontal)">
                                      <p:cBhvr>
                                        <p:cTn id="17" dur="500"/>
                                        <p:tgtEl>
                                          <p:spTgt spid="860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6019"/>
                                        </p:tgtEl>
                                        <p:attrNameLst>
                                          <p:attrName>style.visibility</p:attrName>
                                        </p:attrNameLst>
                                      </p:cBhvr>
                                      <p:to>
                                        <p:strVal val="visible"/>
                                      </p:to>
                                    </p:set>
                                    <p:animEffect transition="in" filter="blinds(horizontal)">
                                      <p:cBhvr>
                                        <p:cTn id="22" dur="500"/>
                                        <p:tgtEl>
                                          <p:spTgt spid="860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023"/>
                                        </p:tgtEl>
                                        <p:attrNameLst>
                                          <p:attrName>style.visibility</p:attrName>
                                        </p:attrNameLst>
                                      </p:cBhvr>
                                      <p:to>
                                        <p:strVal val="visible"/>
                                      </p:to>
                                    </p:set>
                                    <p:animEffect transition="in" filter="blinds(horizontal)">
                                      <p:cBhvr>
                                        <p:cTn id="27" dur="500"/>
                                        <p:tgtEl>
                                          <p:spTgt spid="860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6024"/>
                                        </p:tgtEl>
                                        <p:attrNameLst>
                                          <p:attrName>style.visibility</p:attrName>
                                        </p:attrNameLst>
                                      </p:cBhvr>
                                      <p:to>
                                        <p:strVal val="visible"/>
                                      </p:to>
                                    </p:set>
                                    <p:animEffect transition="in" filter="blinds(horizontal)">
                                      <p:cBhvr>
                                        <p:cTn id="32" dur="500"/>
                                        <p:tgtEl>
                                          <p:spTgt spid="860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6021"/>
                                        </p:tgtEl>
                                        <p:attrNameLst>
                                          <p:attrName>style.visibility</p:attrName>
                                        </p:attrNameLst>
                                      </p:cBhvr>
                                      <p:to>
                                        <p:strVal val="visible"/>
                                      </p:to>
                                    </p:set>
                                    <p:animEffect transition="in" filter="blinds(horizontal)">
                                      <p:cBhvr>
                                        <p:cTn id="37" dur="500"/>
                                        <p:tgtEl>
                                          <p:spTgt spid="860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86031"/>
                                        </p:tgtEl>
                                        <p:attrNameLst>
                                          <p:attrName>style.visibility</p:attrName>
                                        </p:attrNameLst>
                                      </p:cBhvr>
                                      <p:to>
                                        <p:strVal val="visible"/>
                                      </p:to>
                                    </p:set>
                                    <p:anim calcmode="lin" valueType="num">
                                      <p:cBhvr additive="base">
                                        <p:cTn id="46" dur="500" fill="hold"/>
                                        <p:tgtEl>
                                          <p:spTgt spid="86031"/>
                                        </p:tgtEl>
                                        <p:attrNameLst>
                                          <p:attrName>ppt_x</p:attrName>
                                        </p:attrNameLst>
                                      </p:cBhvr>
                                      <p:tavLst>
                                        <p:tav tm="0">
                                          <p:val>
                                            <p:strVal val="#ppt_x"/>
                                          </p:val>
                                        </p:tav>
                                        <p:tav tm="100000">
                                          <p:val>
                                            <p:strVal val="#ppt_x"/>
                                          </p:val>
                                        </p:tav>
                                      </p:tavLst>
                                    </p:anim>
                                    <p:anim calcmode="lin" valueType="num">
                                      <p:cBhvr additive="base">
                                        <p:cTn id="47" dur="500" fill="hold"/>
                                        <p:tgtEl>
                                          <p:spTgt spid="86031"/>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6025"/>
                                        </p:tgtEl>
                                        <p:attrNameLst>
                                          <p:attrName>style.visibility</p:attrName>
                                        </p:attrNameLst>
                                      </p:cBhvr>
                                      <p:to>
                                        <p:strVal val="visible"/>
                                      </p:to>
                                    </p:set>
                                    <p:anim calcmode="lin" valueType="num">
                                      <p:cBhvr additive="base">
                                        <p:cTn id="58" dur="500" fill="hold"/>
                                        <p:tgtEl>
                                          <p:spTgt spid="86025"/>
                                        </p:tgtEl>
                                        <p:attrNameLst>
                                          <p:attrName>ppt_x</p:attrName>
                                        </p:attrNameLst>
                                      </p:cBhvr>
                                      <p:tavLst>
                                        <p:tav tm="0">
                                          <p:val>
                                            <p:strVal val="#ppt_x"/>
                                          </p:val>
                                        </p:tav>
                                        <p:tav tm="100000">
                                          <p:val>
                                            <p:strVal val="#ppt_x"/>
                                          </p:val>
                                        </p:tav>
                                      </p:tavLst>
                                    </p:anim>
                                    <p:anim calcmode="lin" valueType="num">
                                      <p:cBhvr additive="base">
                                        <p:cTn id="59" dur="500" fill="hold"/>
                                        <p:tgtEl>
                                          <p:spTgt spid="86025"/>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6029"/>
                                        </p:tgtEl>
                                        <p:attrNameLst>
                                          <p:attrName>style.visibility</p:attrName>
                                        </p:attrNameLst>
                                      </p:cBhvr>
                                      <p:to>
                                        <p:strVal val="visible"/>
                                      </p:to>
                                    </p:set>
                                    <p:anim calcmode="lin" valueType="num">
                                      <p:cBhvr additive="base">
                                        <p:cTn id="64" dur="500" fill="hold"/>
                                        <p:tgtEl>
                                          <p:spTgt spid="86029"/>
                                        </p:tgtEl>
                                        <p:attrNameLst>
                                          <p:attrName>ppt_x</p:attrName>
                                        </p:attrNameLst>
                                      </p:cBhvr>
                                      <p:tavLst>
                                        <p:tav tm="0">
                                          <p:val>
                                            <p:strVal val="#ppt_x"/>
                                          </p:val>
                                        </p:tav>
                                        <p:tav tm="100000">
                                          <p:val>
                                            <p:strVal val="#ppt_x"/>
                                          </p:val>
                                        </p:tav>
                                      </p:tavLst>
                                    </p:anim>
                                    <p:anim calcmode="lin" valueType="num">
                                      <p:cBhvr additive="base">
                                        <p:cTn id="65" dur="500" fill="hold"/>
                                        <p:tgtEl>
                                          <p:spTgt spid="86029"/>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86027"/>
                                        </p:tgtEl>
                                        <p:attrNameLst>
                                          <p:attrName>style.visibility</p:attrName>
                                        </p:attrNameLst>
                                      </p:cBhvr>
                                      <p:to>
                                        <p:strVal val="visible"/>
                                      </p:to>
                                    </p:set>
                                    <p:anim calcmode="lin" valueType="num">
                                      <p:cBhvr additive="base">
                                        <p:cTn id="76" dur="500" fill="hold"/>
                                        <p:tgtEl>
                                          <p:spTgt spid="86027"/>
                                        </p:tgtEl>
                                        <p:attrNameLst>
                                          <p:attrName>ppt_x</p:attrName>
                                        </p:attrNameLst>
                                      </p:cBhvr>
                                      <p:tavLst>
                                        <p:tav tm="0">
                                          <p:val>
                                            <p:strVal val="#ppt_x"/>
                                          </p:val>
                                        </p:tav>
                                        <p:tav tm="100000">
                                          <p:val>
                                            <p:strVal val="#ppt_x"/>
                                          </p:val>
                                        </p:tav>
                                      </p:tavLst>
                                    </p:anim>
                                    <p:anim calcmode="lin" valueType="num">
                                      <p:cBhvr additive="base">
                                        <p:cTn id="77" dur="500" fill="hold"/>
                                        <p:tgtEl>
                                          <p:spTgt spid="86027"/>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500" fill="hold"/>
                                        <p:tgtEl>
                                          <p:spTgt spid="5"/>
                                        </p:tgtEl>
                                        <p:attrNameLst>
                                          <p:attrName>ppt_x</p:attrName>
                                        </p:attrNameLst>
                                      </p:cBhvr>
                                      <p:tavLst>
                                        <p:tav tm="0">
                                          <p:val>
                                            <p:strVal val="#ppt_x"/>
                                          </p:val>
                                        </p:tav>
                                        <p:tav tm="100000">
                                          <p:val>
                                            <p:strVal val="#ppt_x"/>
                                          </p:val>
                                        </p:tav>
                                      </p:tavLst>
                                    </p:anim>
                                    <p:anim calcmode="lin" valueType="num">
                                      <p:cBhvr additive="base">
                                        <p:cTn id="8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86033"/>
                                        </p:tgtEl>
                                        <p:attrNameLst>
                                          <p:attrName>style.visibility</p:attrName>
                                        </p:attrNameLst>
                                      </p:cBhvr>
                                      <p:to>
                                        <p:strVal val="visible"/>
                                      </p:to>
                                    </p:set>
                                    <p:anim calcmode="lin" valueType="num">
                                      <p:cBhvr additive="base">
                                        <p:cTn id="88" dur="500" fill="hold"/>
                                        <p:tgtEl>
                                          <p:spTgt spid="86033"/>
                                        </p:tgtEl>
                                        <p:attrNameLst>
                                          <p:attrName>ppt_x</p:attrName>
                                        </p:attrNameLst>
                                      </p:cBhvr>
                                      <p:tavLst>
                                        <p:tav tm="0">
                                          <p:val>
                                            <p:strVal val="#ppt_x"/>
                                          </p:val>
                                        </p:tav>
                                        <p:tav tm="100000">
                                          <p:val>
                                            <p:strVal val="#ppt_x"/>
                                          </p:val>
                                        </p:tav>
                                      </p:tavLst>
                                    </p:anim>
                                    <p:anim calcmode="lin" valueType="num">
                                      <p:cBhvr additive="base">
                                        <p:cTn id="89" dur="500" fill="hold"/>
                                        <p:tgtEl>
                                          <p:spTgt spid="86033"/>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additive="base">
                                        <p:cTn id="94" dur="500" fill="hold"/>
                                        <p:tgtEl>
                                          <p:spTgt spid="6"/>
                                        </p:tgtEl>
                                        <p:attrNameLst>
                                          <p:attrName>ppt_x</p:attrName>
                                        </p:attrNameLst>
                                      </p:cBhvr>
                                      <p:tavLst>
                                        <p:tav tm="0">
                                          <p:val>
                                            <p:strVal val="#ppt_x"/>
                                          </p:val>
                                        </p:tav>
                                        <p:tav tm="100000">
                                          <p:val>
                                            <p:strVal val="#ppt_x"/>
                                          </p:val>
                                        </p:tav>
                                      </p:tavLst>
                                    </p:anim>
                                    <p:anim calcmode="lin" valueType="num">
                                      <p:cBhvr additive="base">
                                        <p:cTn id="9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86035"/>
                                        </p:tgtEl>
                                        <p:attrNameLst>
                                          <p:attrName>style.visibility</p:attrName>
                                        </p:attrNameLst>
                                      </p:cBhvr>
                                      <p:to>
                                        <p:strVal val="visible"/>
                                      </p:to>
                                    </p:set>
                                    <p:anim calcmode="lin" valueType="num">
                                      <p:cBhvr additive="base">
                                        <p:cTn id="100" dur="500" fill="hold"/>
                                        <p:tgtEl>
                                          <p:spTgt spid="86035"/>
                                        </p:tgtEl>
                                        <p:attrNameLst>
                                          <p:attrName>ppt_x</p:attrName>
                                        </p:attrNameLst>
                                      </p:cBhvr>
                                      <p:tavLst>
                                        <p:tav tm="0">
                                          <p:val>
                                            <p:strVal val="#ppt_x"/>
                                          </p:val>
                                        </p:tav>
                                        <p:tav tm="100000">
                                          <p:val>
                                            <p:strVal val="#ppt_x"/>
                                          </p:val>
                                        </p:tav>
                                      </p:tavLst>
                                    </p:anim>
                                    <p:anim calcmode="lin" valueType="num">
                                      <p:cBhvr additive="base">
                                        <p:cTn id="101" dur="500" fill="hold"/>
                                        <p:tgtEl>
                                          <p:spTgt spid="86035"/>
                                        </p:tgtEl>
                                        <p:attrNameLst>
                                          <p:attrName>ppt_y</p:attrName>
                                        </p:attrNameLst>
                                      </p:cBhvr>
                                      <p:tavLst>
                                        <p:tav tm="0">
                                          <p:val>
                                            <p:strVal val="1+#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86036"/>
                                        </p:tgtEl>
                                        <p:attrNameLst>
                                          <p:attrName>style.visibility</p:attrName>
                                        </p:attrNameLst>
                                      </p:cBhvr>
                                      <p:to>
                                        <p:strVal val="visible"/>
                                      </p:to>
                                    </p:set>
                                    <p:animEffect transition="in" filter="blinds(horizontal)">
                                      <p:cBhvr>
                                        <p:cTn id="106" dur="500"/>
                                        <p:tgtEl>
                                          <p:spTgt spid="86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9" grpId="0" animBg="1"/>
      <p:bldP spid="86019" grpId="0"/>
      <p:bldP spid="86020" grpId="0"/>
      <p:bldP spid="86021" grpId="0"/>
      <p:bldP spid="86022" grpId="0"/>
      <p:bldP spid="86023" grpId="0"/>
      <p:bldP spid="86024" grpId="0"/>
      <p:bldP spid="86025" grpId="0"/>
      <p:bldP spid="2" grpId="0" animBg="1"/>
      <p:bldP spid="86027" grpId="0"/>
      <p:bldP spid="3" grpId="0" animBg="1"/>
      <p:bldP spid="86029" grpId="0"/>
      <p:bldP spid="4" grpId="0" animBg="1"/>
      <p:bldP spid="86031" grpId="0"/>
      <p:bldP spid="86033" grpId="0"/>
      <p:bldP spid="6" grpId="0" animBg="1"/>
      <p:bldP spid="86035" grpId="0"/>
      <p:bldP spid="8603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矩形 1"/>
          <p:cNvSpPr>
            <a:spLocks noChangeArrowheads="1"/>
          </p:cNvSpPr>
          <p:nvPr/>
        </p:nvSpPr>
        <p:spPr bwMode="auto">
          <a:xfrm>
            <a:off x="61913" y="620713"/>
            <a:ext cx="907256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t>(1)</a:t>
            </a:r>
            <a:r>
              <a:rPr lang="zh-CN" altLang="en-US" b="1"/>
              <a:t>唯物史观角度：①社会生产力的发展、奴隶制瓦解、分封制崩溃、封建制确立的时代大变革是百家争鸣形成的大背景，这体现的是社会存在决定社会意识的唯物史观。</a:t>
            </a:r>
          </a:p>
          <a:p>
            <a:r>
              <a:rPr lang="zh-CN" altLang="en-US" b="1"/>
              <a:t>②从阶级史观看，孔子、老子主张社会有序，主张统治者“无为”，代表的是没落贵族的利益，墨子代表下层劳动者群体的利益，其他如孟子、庄子、韩非子等则代表新兴地主阶层的利益。</a:t>
            </a:r>
          </a:p>
          <a:p>
            <a:r>
              <a:rPr lang="en-US" altLang="zh-CN" b="1"/>
              <a:t>(2)</a:t>
            </a:r>
            <a:r>
              <a:rPr lang="zh-CN" altLang="en-US" b="1"/>
              <a:t>文明史观角度看：</a:t>
            </a:r>
          </a:p>
          <a:p>
            <a:r>
              <a:rPr lang="zh-CN" altLang="en-US" b="1"/>
              <a:t>①文明传承方面：百家争鸣奠定了中国传统文化体系的基础，今天应坚持科学发展观，弘扬传统民族文化遗产的有益成份，如民本思想，和谐观念，统一意识、义利观点，同时也应剔除其落后时代的如三纲五常、等级贵贱等内容。</a:t>
            </a:r>
          </a:p>
          <a:p>
            <a:r>
              <a:rPr lang="zh-CN" altLang="en-US" b="1"/>
              <a:t>②东西文明对比方面：应关注孔子等人的民本、仁政、君民观念与同时期西方古希腊亚里士多德、柏拉图等人的人文主义思想、城邦民主政治主张，古罗马注重立法、法律至上的治国理念的比较。</a:t>
            </a:r>
          </a:p>
          <a:p>
            <a:r>
              <a:rPr lang="zh-CN" altLang="en-US" b="1"/>
              <a:t>③联系现实的方面：应注意孔孟儒学家思想中的“民本”主张与当今民主本质上的区别，古时“民本”思想以维护君主特权为中心，当今民主以人权平等为中心。</a:t>
            </a:r>
          </a:p>
          <a:p>
            <a:r>
              <a:rPr lang="en-US" altLang="zh-CN" b="1"/>
              <a:t>2</a:t>
            </a:r>
            <a:r>
              <a:rPr lang="zh-CN" altLang="en-US" b="1"/>
              <a:t>．以文明史观理解中国古代的三种治国思想</a:t>
            </a:r>
          </a:p>
          <a:p>
            <a:r>
              <a:rPr lang="en-US" altLang="zh-CN" b="1"/>
              <a:t>(1)</a:t>
            </a:r>
            <a:r>
              <a:rPr lang="zh-CN" altLang="en-US" b="1"/>
              <a:t>儒家推崇“人治”，即治国时偏重人的作用，实行“仁政”，是一种民本思想。</a:t>
            </a:r>
          </a:p>
          <a:p>
            <a:r>
              <a:rPr lang="en-US" altLang="zh-CN" b="1"/>
              <a:t>(2)</a:t>
            </a:r>
            <a:r>
              <a:rPr lang="zh-CN" altLang="en-US" b="1"/>
              <a:t>法家主张“法治”，主张用法令来统一人们的思想和行为，建立君主专制的中央集权国家。</a:t>
            </a:r>
          </a:p>
          <a:p>
            <a:r>
              <a:rPr lang="en-US" altLang="zh-CN" b="1"/>
              <a:t>(3)</a:t>
            </a:r>
            <a:r>
              <a:rPr lang="zh-CN" altLang="en-US" b="1"/>
              <a:t>道家主张“无为而治”，即不要把自己的意志强加给社会，顺应时势和民心。</a:t>
            </a:r>
          </a:p>
          <a:p>
            <a:r>
              <a:rPr lang="en-US" altLang="zh-CN" b="1"/>
              <a:t>(4)</a:t>
            </a:r>
            <a:r>
              <a:rPr lang="zh-CN" altLang="en-US" b="1"/>
              <a:t>中国封建社会统治思想实际上是把三者加以融合互补，以儒家思想为基础，法家思想为辅助，兼采道家的合理思想。</a:t>
            </a:r>
          </a:p>
        </p:txBody>
      </p:sp>
      <p:sp>
        <p:nvSpPr>
          <p:cNvPr id="140291" name="TextBox 2"/>
          <p:cNvSpPr txBox="1">
            <a:spLocks noChangeArrowheads="1"/>
          </p:cNvSpPr>
          <p:nvPr/>
        </p:nvSpPr>
        <p:spPr bwMode="auto">
          <a:xfrm>
            <a:off x="1619250" y="125413"/>
            <a:ext cx="5256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b="1">
                <a:solidFill>
                  <a:srgbClr val="FF0000"/>
                </a:solidFill>
              </a:rPr>
              <a:t>多角度看百家争鸣</a:t>
            </a:r>
          </a:p>
        </p:txBody>
      </p:sp>
    </p:spTree>
    <p:extLst>
      <p:ext uri="{BB962C8B-B14F-4D97-AF65-F5344CB8AC3E}">
        <p14:creationId xmlns:p14="http://schemas.microsoft.com/office/powerpoint/2010/main" val="1380503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6624" y="116632"/>
            <a:ext cx="8784976" cy="5262979"/>
          </a:xfrm>
          <a:prstGeom prst="rect">
            <a:avLst/>
          </a:prstGeom>
        </p:spPr>
        <p:txBody>
          <a:bodyPr wrap="square">
            <a:spAutoFit/>
          </a:bodyPr>
          <a:lstStyle/>
          <a:p>
            <a:r>
              <a:rPr lang="zh-CN" altLang="zh-CN" sz="2400" b="1" dirty="0"/>
              <a:t>历史高考</a:t>
            </a:r>
            <a:r>
              <a:rPr lang="en-US" altLang="zh-CN" sz="2400" b="1" dirty="0"/>
              <a:t>41</a:t>
            </a:r>
            <a:r>
              <a:rPr lang="zh-CN" altLang="zh-CN" sz="2400" b="1" dirty="0"/>
              <a:t>题能力立意向度明晰</a:t>
            </a:r>
            <a:r>
              <a:rPr lang="en-US" altLang="zh-CN" sz="2400" b="1" dirty="0"/>
              <a:t>,</a:t>
            </a:r>
            <a:r>
              <a:rPr lang="zh-CN" altLang="zh-CN" sz="2400" b="1" dirty="0"/>
              <a:t>设问立意趋高，融入核心素养要素</a:t>
            </a:r>
            <a:r>
              <a:rPr lang="en-US" altLang="zh-CN" sz="2400" b="1" dirty="0"/>
              <a:t>,</a:t>
            </a:r>
            <a:r>
              <a:rPr lang="zh-CN" altLang="zh-CN" sz="2400" b="1" dirty="0"/>
              <a:t>呈现强调唯物史观导向的命题特点，以我国或世界所面临和关心的重大现实主题为切入点，以历史视角拓展或深化对该主题的理解认知，形成热点问题冷思考的思维加工，体现了古今贯通（纵向）或中外关联（横向）的形式，设问类型分为“概括类”、“比较类”和“说明类”等类型。如</a:t>
            </a:r>
            <a:r>
              <a:rPr lang="en-US" altLang="zh-CN" sz="2400" b="1" dirty="0"/>
              <a:t>2016</a:t>
            </a:r>
            <a:r>
              <a:rPr lang="zh-CN" altLang="zh-CN" sz="2400" b="1" dirty="0"/>
              <a:t>年关注的是计划生育国策的社会热点主题，</a:t>
            </a:r>
            <a:r>
              <a:rPr lang="en-US" altLang="zh-CN" sz="2400" b="1" dirty="0"/>
              <a:t>2017</a:t>
            </a:r>
            <a:r>
              <a:rPr lang="zh-CN" altLang="zh-CN" sz="2400" b="1" dirty="0"/>
              <a:t>年</a:t>
            </a:r>
            <a:r>
              <a:rPr lang="en-US" altLang="zh-CN" sz="2400" b="1" dirty="0"/>
              <a:t>41</a:t>
            </a:r>
            <a:r>
              <a:rPr lang="zh-CN" altLang="zh-CN" sz="2400" b="1" dirty="0"/>
              <a:t>题是在东西方民族主义重新抬头和美国总统特朗普逆全球化潮流的情况下，特别命制了中法民族主义的比较题，展现出民族主义的多样性和东西方民族主义深刻的内涵共性。</a:t>
            </a:r>
            <a:r>
              <a:rPr lang="en-US" altLang="zh-CN" sz="2400" b="1" dirty="0"/>
              <a:t>2018</a:t>
            </a:r>
            <a:r>
              <a:rPr lang="zh-CN" altLang="zh-CN" sz="2400" b="1" dirty="0"/>
              <a:t>年命题是在《中共中央国务院关于实施乡村振兴战略的意见》提出“加强农村基层基础工作，构建乡村治理新体系”的背景下设计命题的，实现了古代、近代、现代三段历史中关于乡村治理的历史节点贯通与关联，蕴含优秀历史文化传统、现代文明进程、社会主义核心价值观中的三大热点</a:t>
            </a:r>
            <a:r>
              <a:rPr lang="zh-CN" altLang="zh-CN" sz="2400" b="1" dirty="0" smtClean="0"/>
              <a:t>。</a:t>
            </a:r>
            <a:endParaRPr lang="zh-CN" altLang="zh-CN" sz="2400" b="1" dirty="0"/>
          </a:p>
        </p:txBody>
      </p:sp>
    </p:spTree>
    <p:extLst>
      <p:ext uri="{BB962C8B-B14F-4D97-AF65-F5344CB8AC3E}">
        <p14:creationId xmlns:p14="http://schemas.microsoft.com/office/powerpoint/2010/main" val="74099498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
          <p:cNvSpPr>
            <a:spLocks noChangeArrowheads="1"/>
          </p:cNvSpPr>
          <p:nvPr/>
        </p:nvSpPr>
        <p:spPr bwMode="auto">
          <a:xfrm>
            <a:off x="142875" y="260350"/>
            <a:ext cx="8785225"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28600"/>
            <a:r>
              <a:rPr lang="zh-CN" sz="2000" b="1">
                <a:solidFill>
                  <a:srgbClr val="FF0000"/>
                </a:solidFill>
                <a:latin typeface="宋体" pitchFamily="2" charset="-122"/>
              </a:rPr>
              <a:t>文明史的视角与中国古代重要的社会转型时期</a:t>
            </a:r>
            <a:endParaRPr lang="zh-CN" sz="2000" b="1">
              <a:solidFill>
                <a:srgbClr val="FF0000"/>
              </a:solidFill>
              <a:latin typeface="Arial" pitchFamily="34" charset="0"/>
            </a:endParaRPr>
          </a:p>
          <a:p>
            <a:pPr indent="228600" eaLnBrk="0" hangingPunct="0"/>
            <a:r>
              <a:rPr lang="zh-CN" sz="2000" b="1">
                <a:solidFill>
                  <a:srgbClr val="323232"/>
                </a:solidFill>
                <a:latin typeface="宋体" pitchFamily="2" charset="-122"/>
              </a:rPr>
              <a:t>春秋战国时期、隋唐时期和明清时期是我国古代封建社会发展的三个重要时期，呈现出社会转型的时代特征（春秋战国时期是奴隶制向封建制转变时期，隋唐时期是我国封建社会的成熟时期，明清时期是我国资本主义萌芽时期），如何通过文明史的视角来立意？</a:t>
            </a:r>
            <a:endParaRPr lang="zh-CN" sz="2000" b="1">
              <a:latin typeface="Arial" pitchFamily="34" charset="0"/>
            </a:endParaRPr>
          </a:p>
          <a:p>
            <a:pPr indent="228600" eaLnBrk="0" hangingPunct="0"/>
            <a:r>
              <a:rPr lang="zh-CN" sz="2000" b="1">
                <a:solidFill>
                  <a:srgbClr val="323232"/>
                </a:solidFill>
                <a:latin typeface="宋体" pitchFamily="2" charset="-122"/>
              </a:rPr>
              <a:t>从物质文明：从生产力进步的角度把握社会转型的根本动力。如从生产工具、水利工程、农业技术、农作物品种等方面了解、认识这三个时期生产力的表现及影响。</a:t>
            </a:r>
            <a:endParaRPr lang="zh-CN" sz="2000" b="1">
              <a:latin typeface="Arial" pitchFamily="34" charset="0"/>
            </a:endParaRPr>
          </a:p>
          <a:p>
            <a:pPr indent="228600" eaLnBrk="0" hangingPunct="0"/>
            <a:r>
              <a:rPr lang="zh-CN" sz="2000" b="1">
                <a:solidFill>
                  <a:srgbClr val="323232"/>
                </a:solidFill>
                <a:latin typeface="宋体" pitchFamily="2" charset="-122"/>
              </a:rPr>
              <a:t>从制度文明：从政治、经济制度等方面认识这三个时期社会转型的特点。如从赋税制度认识春秋战国时期封建制度的确立、隋唐时期封建制度的成熟、明清时期封建制度的衰落。</a:t>
            </a:r>
            <a:endParaRPr lang="zh-CN" sz="2000" b="1">
              <a:latin typeface="Arial" pitchFamily="34" charset="0"/>
            </a:endParaRPr>
          </a:p>
          <a:p>
            <a:pPr indent="228600" eaLnBrk="0" hangingPunct="0"/>
            <a:r>
              <a:rPr lang="zh-CN" sz="2000" b="1">
                <a:solidFill>
                  <a:srgbClr val="323232"/>
                </a:solidFill>
                <a:latin typeface="宋体" pitchFamily="2" charset="-122"/>
              </a:rPr>
              <a:t>从文明协调发展：从政治、经济、民族关系、对外关系和文化等方面整体认识这三个时期的时代特点，并把握上述各方面的有机联系，尤其是文化与其他方面的关系，如明清时期民主思想产生的经济、政治原因，还有通俗文学的产生、人们崇尚奢靡的消费观念等新现象的出现。</a:t>
            </a:r>
            <a:endParaRPr lang="zh-CN" sz="2000" b="1">
              <a:latin typeface="Arial" pitchFamily="34" charset="0"/>
            </a:endParaRPr>
          </a:p>
          <a:p>
            <a:pPr indent="228600" eaLnBrk="0" hangingPunct="0"/>
            <a:r>
              <a:rPr lang="zh-CN" sz="2000" b="1">
                <a:solidFill>
                  <a:srgbClr val="323232"/>
                </a:solidFill>
                <a:latin typeface="宋体" pitchFamily="2" charset="-122"/>
              </a:rPr>
              <a:t>从区域文明交流：关注这三个时期区域经济的变化。如春秋战国时期关中地区，隋唐时期中原地区、边疆地区、南方地区，明清时期江南地区（苏湖）的经济发展，认识区域经济发展的特点，归纳区域经济发展的综合原因（如人口的迁移；自然地理位置、交通对区域经济的影响）。</a:t>
            </a:r>
            <a:endParaRPr lang="zh-CN" sz="2000" b="1">
              <a:latin typeface="Arial" pitchFamily="34" charset="0"/>
            </a:endParaRPr>
          </a:p>
        </p:txBody>
      </p:sp>
    </p:spTree>
    <p:extLst>
      <p:ext uri="{BB962C8B-B14F-4D97-AF65-F5344CB8AC3E}">
        <p14:creationId xmlns:p14="http://schemas.microsoft.com/office/powerpoint/2010/main" val="183396453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矩形 1"/>
          <p:cNvSpPr>
            <a:spLocks noChangeArrowheads="1"/>
          </p:cNvSpPr>
          <p:nvPr/>
        </p:nvSpPr>
        <p:spPr bwMode="auto">
          <a:xfrm>
            <a:off x="539750" y="476250"/>
            <a:ext cx="7920038"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t>运用多元史观解读鸦片战争的影响</a:t>
            </a:r>
          </a:p>
          <a:p>
            <a:r>
              <a:rPr lang="en-US" altLang="zh-CN" sz="2800" b="1"/>
              <a:t>(1)</a:t>
            </a:r>
            <a:r>
              <a:rPr lang="zh-CN" altLang="zh-CN" sz="2800" b="1"/>
              <a:t>革命史观：鸦片战争是英国为打开中国市场而发动的侵略战争，使中国开始沦为半殖民地半封建社会。</a:t>
            </a:r>
          </a:p>
          <a:p>
            <a:r>
              <a:rPr lang="en-US" altLang="zh-CN" sz="2800" b="1"/>
              <a:t>(2)</a:t>
            </a:r>
            <a:r>
              <a:rPr lang="zh-CN" altLang="zh-CN" sz="2800" b="1"/>
              <a:t>现代化史观：鸦片战争客观上瓦解了中国的自然经济，促进了商品经济的发展，推动了中国经济近代化的进程。</a:t>
            </a:r>
          </a:p>
          <a:p>
            <a:r>
              <a:rPr lang="en-US" altLang="zh-CN" sz="2800" b="1"/>
              <a:t>(3)</a:t>
            </a:r>
            <a:r>
              <a:rPr lang="zh-CN" altLang="zh-CN" sz="2800" b="1"/>
              <a:t>整体史观：打破了中国</a:t>
            </a:r>
            <a:r>
              <a:rPr lang="en-US" altLang="zh-CN" sz="2800" b="1"/>
              <a:t>“</a:t>
            </a:r>
            <a:r>
              <a:rPr lang="zh-CN" altLang="zh-CN" sz="2800" b="1"/>
              <a:t>闭关锁国</a:t>
            </a:r>
            <a:r>
              <a:rPr lang="en-US" altLang="zh-CN" sz="2800" b="1"/>
              <a:t>”</a:t>
            </a:r>
            <a:r>
              <a:rPr lang="zh-CN" altLang="zh-CN" sz="2800" b="1"/>
              <a:t>的局面，中国被卷入资本主义世界市场。</a:t>
            </a:r>
          </a:p>
          <a:p>
            <a:r>
              <a:rPr lang="en-US" altLang="zh-CN" sz="2800" b="1"/>
              <a:t>(4)</a:t>
            </a:r>
            <a:r>
              <a:rPr lang="zh-CN" altLang="zh-CN" sz="2800" b="1"/>
              <a:t>社会史观：鸦片战争后，西式服饰、生活方式等传入中国，冲击了中国传统的社会习俗。</a:t>
            </a:r>
          </a:p>
          <a:p>
            <a:r>
              <a:rPr lang="en-US" altLang="zh-CN" sz="2800" b="1"/>
              <a:t>(5)</a:t>
            </a:r>
            <a:r>
              <a:rPr lang="zh-CN" altLang="zh-CN" sz="2800" b="1"/>
              <a:t>文明史观：鸦片战争后，西方的先进文明传入中国。</a:t>
            </a:r>
          </a:p>
        </p:txBody>
      </p:sp>
    </p:spTree>
    <p:extLst>
      <p:ext uri="{BB962C8B-B14F-4D97-AF65-F5344CB8AC3E}">
        <p14:creationId xmlns:p14="http://schemas.microsoft.com/office/powerpoint/2010/main" val="6926732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2916238" y="1773238"/>
            <a:ext cx="5867400" cy="71120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2000" b="1">
                <a:latin typeface="黑体" pitchFamily="49" charset="-122"/>
                <a:ea typeface="黑体" pitchFamily="49" charset="-122"/>
              </a:rPr>
              <a:t>它是西方列强对华商品输出和资本输出的基地，是中国半殖民地化加深的明显标记；</a:t>
            </a:r>
          </a:p>
        </p:txBody>
      </p:sp>
      <p:sp>
        <p:nvSpPr>
          <p:cNvPr id="143363" name="Text Box 3"/>
          <p:cNvSpPr txBox="1">
            <a:spLocks noChangeArrowheads="1"/>
          </p:cNvSpPr>
          <p:nvPr/>
        </p:nvSpPr>
        <p:spPr bwMode="auto">
          <a:xfrm>
            <a:off x="2916238" y="2924175"/>
            <a:ext cx="5943600" cy="71120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2000" b="1">
                <a:latin typeface="黑体" pitchFamily="49" charset="-122"/>
                <a:ea typeface="黑体" pitchFamily="49" charset="-122"/>
              </a:rPr>
              <a:t>它是中国工业基地、技术中心、商业中心和金融中心，对推动中国经济和社会现代化发挥带头作用；</a:t>
            </a:r>
          </a:p>
        </p:txBody>
      </p:sp>
      <p:sp>
        <p:nvSpPr>
          <p:cNvPr id="143364" name="Text Box 4"/>
          <p:cNvSpPr txBox="1">
            <a:spLocks noChangeArrowheads="1"/>
          </p:cNvSpPr>
          <p:nvPr/>
        </p:nvSpPr>
        <p:spPr bwMode="auto">
          <a:xfrm>
            <a:off x="2916238" y="4221163"/>
            <a:ext cx="5943600" cy="71120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2000" b="1">
                <a:latin typeface="黑体" pitchFamily="49" charset="-122"/>
                <a:ea typeface="黑体" pitchFamily="49" charset="-122"/>
              </a:rPr>
              <a:t>它加强了中国和世界的联系，使中国纳入资本主义世界殖民体系；</a:t>
            </a:r>
          </a:p>
        </p:txBody>
      </p:sp>
      <p:sp>
        <p:nvSpPr>
          <p:cNvPr id="143365" name="Text Box 5"/>
          <p:cNvSpPr txBox="1">
            <a:spLocks noChangeArrowheads="1"/>
          </p:cNvSpPr>
          <p:nvPr/>
        </p:nvSpPr>
        <p:spPr bwMode="auto">
          <a:xfrm>
            <a:off x="2916238" y="5373688"/>
            <a:ext cx="5943600" cy="101600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2000" b="1">
                <a:latin typeface="黑体" pitchFamily="49" charset="-122"/>
                <a:ea typeface="黑体" pitchFamily="49" charset="-122"/>
              </a:rPr>
              <a:t>它是中国了解和学习西方近代化工业文明的窗口，也是中国传统农业文明最早开始走向近代工业文明的地方。</a:t>
            </a:r>
          </a:p>
        </p:txBody>
      </p:sp>
      <p:sp>
        <p:nvSpPr>
          <p:cNvPr id="143366" name="Rectangle 7"/>
          <p:cNvSpPr>
            <a:spLocks noChangeArrowheads="1"/>
          </p:cNvSpPr>
          <p:nvPr/>
        </p:nvSpPr>
        <p:spPr bwMode="auto">
          <a:xfrm>
            <a:off x="349250" y="765175"/>
            <a:ext cx="879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3200" b="1"/>
              <a:t>用多元史观解读近代史上的通商口岸问题？</a:t>
            </a:r>
          </a:p>
        </p:txBody>
      </p:sp>
      <p:sp>
        <p:nvSpPr>
          <p:cNvPr id="99336" name="Rectangle 8"/>
          <p:cNvSpPr>
            <a:spLocks noChangeArrowheads="1"/>
          </p:cNvSpPr>
          <p:nvPr/>
        </p:nvSpPr>
        <p:spPr bwMode="auto">
          <a:xfrm>
            <a:off x="611188" y="1989138"/>
            <a:ext cx="2255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t>    革命史观</a:t>
            </a:r>
            <a:r>
              <a:rPr lang="en-US" altLang="zh-CN" sz="2400" b="1"/>
              <a:t>——</a:t>
            </a:r>
          </a:p>
        </p:txBody>
      </p:sp>
      <p:sp>
        <p:nvSpPr>
          <p:cNvPr id="99337" name="Rectangle 9"/>
          <p:cNvSpPr>
            <a:spLocks noChangeArrowheads="1"/>
          </p:cNvSpPr>
          <p:nvPr/>
        </p:nvSpPr>
        <p:spPr bwMode="auto">
          <a:xfrm>
            <a:off x="827088" y="2989263"/>
            <a:ext cx="2020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t>现代化史观</a:t>
            </a:r>
            <a:r>
              <a:rPr lang="en-US" altLang="zh-CN" sz="2400" b="1"/>
              <a:t>—</a:t>
            </a:r>
          </a:p>
        </p:txBody>
      </p:sp>
      <p:sp>
        <p:nvSpPr>
          <p:cNvPr id="99338" name="Rectangle 10"/>
          <p:cNvSpPr>
            <a:spLocks noChangeArrowheads="1"/>
          </p:cNvSpPr>
          <p:nvPr/>
        </p:nvSpPr>
        <p:spPr bwMode="auto">
          <a:xfrm>
            <a:off x="900113" y="4435475"/>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t>整体史观</a:t>
            </a:r>
            <a:r>
              <a:rPr lang="en-US" altLang="zh-CN" sz="2400" b="1"/>
              <a:t>——</a:t>
            </a:r>
          </a:p>
        </p:txBody>
      </p:sp>
      <p:sp>
        <p:nvSpPr>
          <p:cNvPr id="99339" name="Rectangle 11"/>
          <p:cNvSpPr>
            <a:spLocks noChangeArrowheads="1"/>
          </p:cNvSpPr>
          <p:nvPr/>
        </p:nvSpPr>
        <p:spPr bwMode="auto">
          <a:xfrm>
            <a:off x="827088" y="5661025"/>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b="1"/>
              <a:t>文明史观</a:t>
            </a:r>
            <a:r>
              <a:rPr lang="en-US" altLang="zh-CN" sz="2400" b="1"/>
              <a:t>——</a:t>
            </a:r>
          </a:p>
        </p:txBody>
      </p:sp>
    </p:spTree>
    <p:extLst>
      <p:ext uri="{BB962C8B-B14F-4D97-AF65-F5344CB8AC3E}">
        <p14:creationId xmlns:p14="http://schemas.microsoft.com/office/powerpoint/2010/main" val="24416237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blinds(horizontal)">
                                      <p:cBhvr>
                                        <p:cTn id="7" dur="500"/>
                                        <p:tgtEl>
                                          <p:spTgt spid="993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7"/>
                                        </p:tgtEl>
                                        <p:attrNameLst>
                                          <p:attrName>style.visibility</p:attrName>
                                        </p:attrNameLst>
                                      </p:cBhvr>
                                      <p:to>
                                        <p:strVal val="visible"/>
                                      </p:to>
                                    </p:set>
                                    <p:animEffect transition="in" filter="blinds(horizontal)">
                                      <p:cBhvr>
                                        <p:cTn id="12" dur="500"/>
                                        <p:tgtEl>
                                          <p:spTgt spid="993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38"/>
                                        </p:tgtEl>
                                        <p:attrNameLst>
                                          <p:attrName>style.visibility</p:attrName>
                                        </p:attrNameLst>
                                      </p:cBhvr>
                                      <p:to>
                                        <p:strVal val="visible"/>
                                      </p:to>
                                    </p:set>
                                    <p:animEffect transition="in" filter="blinds(horizontal)">
                                      <p:cBhvr>
                                        <p:cTn id="17" dur="500"/>
                                        <p:tgtEl>
                                          <p:spTgt spid="993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9339"/>
                                        </p:tgtEl>
                                        <p:attrNameLst>
                                          <p:attrName>style.visibility</p:attrName>
                                        </p:attrNameLst>
                                      </p:cBhvr>
                                      <p:to>
                                        <p:strVal val="visible"/>
                                      </p:to>
                                    </p:set>
                                    <p:animEffect transition="in" filter="blinds(horizontal)">
                                      <p:cBhvr>
                                        <p:cTn id="22" dur="500"/>
                                        <p:tgtEl>
                                          <p:spTgt spid="99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P spid="99337" grpId="0"/>
      <p:bldP spid="99338" grpId="0"/>
      <p:bldP spid="99339"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914400" y="457200"/>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2800" b="1">
                <a:latin typeface="Arial" pitchFamily="34" charset="0"/>
              </a:rPr>
              <a:t>运用多元史观评价孙中山。</a:t>
            </a:r>
            <a:r>
              <a:rPr lang="zh-CN" altLang="en-US" sz="2800">
                <a:latin typeface="Arial" pitchFamily="34" charset="0"/>
              </a:rPr>
              <a:t> </a:t>
            </a:r>
          </a:p>
        </p:txBody>
      </p:sp>
      <p:sp>
        <p:nvSpPr>
          <p:cNvPr id="144387" name="Rectangle 4"/>
          <p:cNvSpPr>
            <a:spLocks noChangeArrowheads="1"/>
          </p:cNvSpPr>
          <p:nvPr/>
        </p:nvSpPr>
        <p:spPr bwMode="auto">
          <a:xfrm>
            <a:off x="0" y="1066800"/>
            <a:ext cx="26987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66675"/>
            <a:r>
              <a:rPr lang="zh-CN" altLang="en-US" sz="2400" b="1">
                <a:latin typeface="Arial" pitchFamily="34" charset="0"/>
              </a:rPr>
              <a:t>从革命史观</a:t>
            </a:r>
            <a:r>
              <a:rPr lang="en-US" altLang="zh-CN" sz="2400" b="1">
                <a:latin typeface="Arial" pitchFamily="34" charset="0"/>
              </a:rPr>
              <a:t>——</a:t>
            </a:r>
          </a:p>
          <a:p>
            <a:pPr indent="66675"/>
            <a:r>
              <a:rPr lang="en-US" altLang="zh-CN" sz="2400" b="1">
                <a:latin typeface="Arial" pitchFamily="34" charset="0"/>
              </a:rPr>
              <a:t>           </a:t>
            </a:r>
          </a:p>
          <a:p>
            <a:pPr indent="66675"/>
            <a:endParaRPr lang="en-US" altLang="zh-CN" sz="2400" b="1">
              <a:latin typeface="Arial" pitchFamily="34" charset="0"/>
            </a:endParaRPr>
          </a:p>
          <a:p>
            <a:pPr indent="66675"/>
            <a:r>
              <a:rPr lang="zh-CN" altLang="en-US" sz="2400" b="1">
                <a:latin typeface="Arial" pitchFamily="34" charset="0"/>
              </a:rPr>
              <a:t>从现代化史观</a:t>
            </a:r>
            <a:r>
              <a:rPr lang="en-US" altLang="zh-CN" sz="2400" b="1">
                <a:latin typeface="Arial" pitchFamily="34" charset="0"/>
              </a:rPr>
              <a:t>——</a:t>
            </a:r>
          </a:p>
          <a:p>
            <a:pPr indent="66675"/>
            <a:endParaRPr lang="en-US" altLang="zh-CN" sz="2400" b="1">
              <a:latin typeface="Arial" pitchFamily="34" charset="0"/>
            </a:endParaRPr>
          </a:p>
          <a:p>
            <a:pPr indent="66675"/>
            <a:endParaRPr lang="en-US" altLang="zh-CN" sz="2400" b="1">
              <a:latin typeface="Arial" pitchFamily="34" charset="0"/>
            </a:endParaRPr>
          </a:p>
          <a:p>
            <a:pPr indent="66675"/>
            <a:r>
              <a:rPr lang="zh-CN" altLang="en-US" sz="2400" b="1">
                <a:latin typeface="Arial" pitchFamily="34" charset="0"/>
              </a:rPr>
              <a:t>从整体史观</a:t>
            </a:r>
            <a:r>
              <a:rPr lang="en-US" altLang="zh-CN" sz="2400" b="1">
                <a:latin typeface="Arial" pitchFamily="34" charset="0"/>
              </a:rPr>
              <a:t>——</a:t>
            </a:r>
          </a:p>
          <a:p>
            <a:pPr indent="66675"/>
            <a:r>
              <a:rPr lang="en-US" altLang="zh-CN" sz="2400" b="1">
                <a:latin typeface="Arial" pitchFamily="34" charset="0"/>
              </a:rPr>
              <a:t>           </a:t>
            </a:r>
          </a:p>
          <a:p>
            <a:pPr indent="66675"/>
            <a:endParaRPr lang="en-US" altLang="zh-CN" sz="2400" b="1">
              <a:latin typeface="Arial" pitchFamily="34" charset="0"/>
            </a:endParaRPr>
          </a:p>
          <a:p>
            <a:pPr indent="66675"/>
            <a:r>
              <a:rPr lang="zh-CN" altLang="en-US" sz="2400" b="1">
                <a:latin typeface="Arial" pitchFamily="34" charset="0"/>
              </a:rPr>
              <a:t>从文明史观</a:t>
            </a:r>
            <a:r>
              <a:rPr lang="en-US" altLang="zh-CN" sz="2400" b="1">
                <a:latin typeface="Arial" pitchFamily="34" charset="0"/>
              </a:rPr>
              <a:t>—— </a:t>
            </a:r>
          </a:p>
          <a:p>
            <a:pPr indent="66675"/>
            <a:endParaRPr lang="en-US" altLang="zh-CN" sz="2400" b="1">
              <a:latin typeface="Arial" pitchFamily="34" charset="0"/>
            </a:endParaRPr>
          </a:p>
          <a:p>
            <a:pPr indent="66675"/>
            <a:endParaRPr lang="en-US" altLang="zh-CN" sz="2400" b="1">
              <a:latin typeface="Arial" pitchFamily="34" charset="0"/>
            </a:endParaRPr>
          </a:p>
          <a:p>
            <a:pPr indent="66675"/>
            <a:r>
              <a:rPr lang="zh-CN" altLang="en-US" sz="2400" b="1">
                <a:latin typeface="Arial" pitchFamily="34" charset="0"/>
              </a:rPr>
              <a:t>社会史观</a:t>
            </a:r>
            <a:r>
              <a:rPr lang="en-US" altLang="zh-CN" sz="2400" b="1">
                <a:latin typeface="Arial" pitchFamily="34" charset="0"/>
              </a:rPr>
              <a:t>—— </a:t>
            </a:r>
          </a:p>
        </p:txBody>
      </p:sp>
      <p:sp>
        <p:nvSpPr>
          <p:cNvPr id="144388" name="Rectangle 5"/>
          <p:cNvSpPr>
            <a:spLocks noChangeArrowheads="1"/>
          </p:cNvSpPr>
          <p:nvPr/>
        </p:nvSpPr>
        <p:spPr bwMode="auto">
          <a:xfrm>
            <a:off x="2209800" y="9906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Arial" pitchFamily="34" charset="0"/>
                <a:ea typeface="楷体_GB2312" charset="-122"/>
              </a:rPr>
              <a:t>领导了资阶民主革命，是中国民主革命的先行者</a:t>
            </a:r>
            <a:r>
              <a:rPr lang="zh-CN" altLang="en-US" sz="2400" b="1">
                <a:solidFill>
                  <a:srgbClr val="FFFF00"/>
                </a:solidFill>
                <a:latin typeface="Arial" pitchFamily="34" charset="0"/>
                <a:ea typeface="楷体_GB2312" charset="-122"/>
              </a:rPr>
              <a:t>。</a:t>
            </a:r>
            <a:r>
              <a:rPr lang="zh-CN" altLang="en-US" sz="2400" b="1">
                <a:latin typeface="Arial" pitchFamily="34" charset="0"/>
                <a:ea typeface="楷体_GB2312" charset="-122"/>
              </a:rPr>
              <a:t>（中国同盟会、辛亥革命、国共合作）</a:t>
            </a:r>
          </a:p>
          <a:p>
            <a:endParaRPr lang="en-US" altLang="zh-CN" sz="2400" b="1">
              <a:latin typeface="Arial" pitchFamily="34" charset="0"/>
              <a:ea typeface="楷体_GB2312" charset="-122"/>
            </a:endParaRPr>
          </a:p>
        </p:txBody>
      </p:sp>
      <p:sp>
        <p:nvSpPr>
          <p:cNvPr id="144389" name="Rectangle 6"/>
          <p:cNvSpPr>
            <a:spLocks noChangeArrowheads="1"/>
          </p:cNvSpPr>
          <p:nvPr/>
        </p:nvSpPr>
        <p:spPr bwMode="auto">
          <a:xfrm>
            <a:off x="2362200" y="198120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Arial" pitchFamily="34" charset="0"/>
                <a:ea typeface="楷体_GB2312" charset="-122"/>
              </a:rPr>
              <a:t>推动了中国近代化进程，中国现代化运动的先驱</a:t>
            </a:r>
            <a:r>
              <a:rPr lang="zh-CN" altLang="en-US" sz="2400" b="1">
                <a:solidFill>
                  <a:srgbClr val="FFFF00"/>
                </a:solidFill>
                <a:latin typeface="Arial" pitchFamily="34" charset="0"/>
                <a:ea typeface="楷体_GB2312" charset="-122"/>
              </a:rPr>
              <a:t>。</a:t>
            </a:r>
          </a:p>
          <a:p>
            <a:r>
              <a:rPr lang="zh-CN" altLang="en-US" sz="2400" b="1">
                <a:latin typeface="Arial" pitchFamily="34" charset="0"/>
                <a:ea typeface="楷体_GB2312" charset="-122"/>
              </a:rPr>
              <a:t>（政治、经济、思想、社会生活）</a:t>
            </a:r>
          </a:p>
        </p:txBody>
      </p:sp>
      <p:sp>
        <p:nvSpPr>
          <p:cNvPr id="144390" name="Rectangle 7"/>
          <p:cNvSpPr>
            <a:spLocks noChangeArrowheads="1"/>
          </p:cNvSpPr>
          <p:nvPr/>
        </p:nvSpPr>
        <p:spPr bwMode="auto">
          <a:xfrm>
            <a:off x="2209800" y="4267200"/>
            <a:ext cx="693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Arial" pitchFamily="34" charset="0"/>
                <a:ea typeface="楷体_GB2312" charset="-122"/>
              </a:rPr>
              <a:t>促进了中国从传统文明向现代文明转轨，是现代文明的建设者</a:t>
            </a:r>
            <a:r>
              <a:rPr lang="zh-CN" altLang="en-US" sz="2400" b="1">
                <a:latin typeface="Arial" pitchFamily="34" charset="0"/>
                <a:ea typeface="楷体_GB2312" charset="-122"/>
              </a:rPr>
              <a:t>（结束封建帝制，建立民主共和制。）</a:t>
            </a:r>
          </a:p>
        </p:txBody>
      </p:sp>
      <p:sp>
        <p:nvSpPr>
          <p:cNvPr id="144391" name="Rectangle 8"/>
          <p:cNvSpPr>
            <a:spLocks noChangeArrowheads="1"/>
          </p:cNvSpPr>
          <p:nvPr/>
        </p:nvSpPr>
        <p:spPr bwMode="auto">
          <a:xfrm>
            <a:off x="2286000" y="3200400"/>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Arial" pitchFamily="34" charset="0"/>
                <a:ea typeface="楷体_GB2312" charset="-122"/>
              </a:rPr>
              <a:t>促进亚洲觉醒，是影响亚洲和其他地区民族解放运动的政治家。</a:t>
            </a:r>
          </a:p>
        </p:txBody>
      </p:sp>
      <p:sp>
        <p:nvSpPr>
          <p:cNvPr id="144392" name="Rectangle 9"/>
          <p:cNvSpPr>
            <a:spLocks noChangeArrowheads="1"/>
          </p:cNvSpPr>
          <p:nvPr/>
        </p:nvSpPr>
        <p:spPr bwMode="auto">
          <a:xfrm>
            <a:off x="2133600" y="5410200"/>
            <a:ext cx="594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Arial" pitchFamily="34" charset="0"/>
                <a:ea typeface="楷体_GB2312" charset="-122"/>
              </a:rPr>
              <a:t>是现代文明生活方式的倡导者和践行者</a:t>
            </a:r>
          </a:p>
          <a:p>
            <a:r>
              <a:rPr lang="zh-CN" altLang="en-US" sz="2400" b="1">
                <a:latin typeface="Arial" pitchFamily="34" charset="0"/>
                <a:ea typeface="楷体_GB2312" charset="-122"/>
              </a:rPr>
              <a:t>（中山装、断发易服、不缠足运动）</a:t>
            </a:r>
          </a:p>
        </p:txBody>
      </p:sp>
    </p:spTree>
    <p:extLst>
      <p:ext uri="{BB962C8B-B14F-4D97-AF65-F5344CB8AC3E}">
        <p14:creationId xmlns:p14="http://schemas.microsoft.com/office/powerpoint/2010/main" val="373206547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
          <p:cNvSpPr>
            <a:spLocks noChangeArrowheads="1"/>
          </p:cNvSpPr>
          <p:nvPr/>
        </p:nvSpPr>
        <p:spPr bwMode="auto">
          <a:xfrm>
            <a:off x="179388" y="130175"/>
            <a:ext cx="8640762"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28600"/>
            <a:r>
              <a:rPr lang="zh-CN" sz="2400" b="1" dirty="0">
                <a:solidFill>
                  <a:srgbClr val="323232"/>
                </a:solidFill>
                <a:latin typeface="宋体" pitchFamily="2" charset="-122"/>
              </a:rPr>
              <a:t>文明史的视角与</a:t>
            </a:r>
            <a:r>
              <a:rPr lang="en-US" altLang="zh-CN" sz="2400" b="1" dirty="0">
                <a:solidFill>
                  <a:srgbClr val="323232"/>
                </a:solidFill>
                <a:latin typeface="宋体" pitchFamily="2" charset="-122"/>
              </a:rPr>
              <a:t>1840</a:t>
            </a:r>
            <a:r>
              <a:rPr lang="zh-CN" altLang="en-US" sz="2400" b="1" dirty="0" smtClean="0">
                <a:solidFill>
                  <a:srgbClr val="323232"/>
                </a:solidFill>
                <a:latin typeface="宋体" pitchFamily="2" charset="-122"/>
              </a:rPr>
              <a:t>年以来中国</a:t>
            </a:r>
            <a:r>
              <a:rPr lang="zh-CN" altLang="en-US" sz="2400" b="1" dirty="0">
                <a:solidFill>
                  <a:srgbClr val="323232"/>
                </a:solidFill>
                <a:latin typeface="宋体" pitchFamily="2" charset="-122"/>
              </a:rPr>
              <a:t>的现代化</a:t>
            </a:r>
            <a:endParaRPr lang="zh-CN" altLang="en-US" sz="2400" b="1" dirty="0">
              <a:latin typeface="Arial" pitchFamily="34" charset="0"/>
            </a:endParaRPr>
          </a:p>
          <a:p>
            <a:pPr indent="228600" eaLnBrk="0" hangingPunct="0"/>
            <a:r>
              <a:rPr lang="zh-CN" altLang="en-US" sz="2400" b="1" dirty="0">
                <a:solidFill>
                  <a:srgbClr val="323232"/>
                </a:solidFill>
                <a:latin typeface="宋体" pitchFamily="2" charset="-122"/>
              </a:rPr>
              <a:t>从文明的交流与碰撞角度：看待列强侵华的实质及对中国社会造成的双重影响。</a:t>
            </a:r>
            <a:endParaRPr lang="zh-CN" altLang="en-US" sz="2400" b="1" dirty="0">
              <a:latin typeface="Arial" pitchFamily="34" charset="0"/>
            </a:endParaRPr>
          </a:p>
          <a:p>
            <a:pPr indent="228600" eaLnBrk="0" hangingPunct="0"/>
            <a:r>
              <a:rPr lang="zh-CN" altLang="en-US" sz="2400" b="1" dirty="0">
                <a:solidFill>
                  <a:srgbClr val="323232"/>
                </a:solidFill>
                <a:latin typeface="宋体" pitchFamily="2" charset="-122"/>
              </a:rPr>
              <a:t>首先，列强对中国的侵略是工业文明对农耕文明的冲击，使中国一步步沦为半殖民地社会，是造成近代中国贫穷、落后的主要原因，同时，列强的侵略在客观上产生积极作用：物质文明方面，瓦解了封建自然经济，为中国资本主义的发展提供了一些客观条件，闭关锁国的封建国家的大门被打开，被迫卷入世界资本主义市场；政治文明方面，在政治经济机构的设置上开始与西方接轨（如通商大臣的设置、海关总署的设置、总理衙门的设置），开始探索西方制度文明在中国的运用；精神文明方面，西学工渐成为强势，近代先进中国人层次递进学习西方文明。以洋务运动、戊戌变法、辛亥革命和新文化运动为代表</a:t>
            </a:r>
            <a:r>
              <a:rPr lang="en-US" altLang="zh-CN" sz="2400" b="1" dirty="0">
                <a:solidFill>
                  <a:srgbClr val="323232"/>
                </a:solidFill>
                <a:latin typeface="宋体" pitchFamily="2" charset="-122"/>
              </a:rPr>
              <a:t>,</a:t>
            </a:r>
            <a:r>
              <a:rPr lang="zh-CN" altLang="en-US" sz="2400" b="1" dirty="0">
                <a:solidFill>
                  <a:srgbClr val="323232"/>
                </a:solidFill>
                <a:latin typeface="宋体" pitchFamily="2" charset="-122"/>
              </a:rPr>
              <a:t>近代中国人民在学习西方的过程中经历了学习技术、学习制度再到学习思想的三个阶段，即洋务派代表的器物层面；维新派和革命派代表的制度层面；激进民主主义者代表的文化层面，这是一个由浅入深的过程，三者之间是有关联的。</a:t>
            </a:r>
            <a:endParaRPr lang="zh-CN" altLang="en-US" sz="2400" b="1" dirty="0">
              <a:latin typeface="Arial" pitchFamily="34" charset="0"/>
            </a:endParaRPr>
          </a:p>
        </p:txBody>
      </p:sp>
    </p:spTree>
    <p:extLst>
      <p:ext uri="{BB962C8B-B14F-4D97-AF65-F5344CB8AC3E}">
        <p14:creationId xmlns:p14="http://schemas.microsoft.com/office/powerpoint/2010/main" val="91276933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矩形 1"/>
          <p:cNvSpPr>
            <a:spLocks noChangeArrowheads="1"/>
          </p:cNvSpPr>
          <p:nvPr/>
        </p:nvSpPr>
        <p:spPr bwMode="auto">
          <a:xfrm>
            <a:off x="323850" y="476250"/>
            <a:ext cx="8351838"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28600" eaLnBrk="0" hangingPunct="0"/>
            <a:r>
              <a:rPr lang="zh-CN" altLang="en-US" sz="2400" b="1">
                <a:solidFill>
                  <a:srgbClr val="323232"/>
                </a:solidFill>
                <a:latin typeface="宋体" pitchFamily="2" charset="-122"/>
              </a:rPr>
              <a:t>从对待先进与落后文明的态度：在中国近代化的过程中不可回避对传统文化（尤其是儒家文化的态度）的态度，在学习西方采取拿来主义态度的同时，对儒家文化进行了改造。</a:t>
            </a:r>
            <a:endParaRPr lang="zh-CN" altLang="en-US" sz="2400" b="1">
              <a:latin typeface="Arial" pitchFamily="34" charset="0"/>
            </a:endParaRPr>
          </a:p>
          <a:p>
            <a:pPr indent="228600" eaLnBrk="0" hangingPunct="0"/>
            <a:r>
              <a:rPr lang="zh-CN" altLang="en-US" sz="2400" b="1">
                <a:solidFill>
                  <a:srgbClr val="323232"/>
                </a:solidFill>
                <a:latin typeface="宋体" pitchFamily="2" charset="-122"/>
              </a:rPr>
              <a:t>鸦片战争后新思潮的萌发就是儒家传统文化中经世致用思想的时代反映。</a:t>
            </a:r>
            <a:endParaRPr lang="zh-CN" altLang="en-US" sz="2400" b="1">
              <a:latin typeface="Arial" pitchFamily="34" charset="0"/>
            </a:endParaRPr>
          </a:p>
          <a:p>
            <a:pPr indent="228600" eaLnBrk="0" hangingPunct="0"/>
            <a:r>
              <a:rPr lang="zh-CN" altLang="en-US" sz="2400" b="1">
                <a:solidFill>
                  <a:srgbClr val="323232"/>
                </a:solidFill>
                <a:latin typeface="宋体" pitchFamily="2" charset="-122"/>
              </a:rPr>
              <a:t>康有为的维新思想中也与改造传统的儒家学说有关。</a:t>
            </a:r>
            <a:endParaRPr lang="zh-CN" altLang="en-US" sz="2400" b="1">
              <a:latin typeface="Arial" pitchFamily="34" charset="0"/>
            </a:endParaRPr>
          </a:p>
          <a:p>
            <a:pPr indent="228600" eaLnBrk="0" hangingPunct="0"/>
            <a:r>
              <a:rPr lang="zh-CN" altLang="en-US" sz="2400" b="1">
                <a:solidFill>
                  <a:srgbClr val="323232"/>
                </a:solidFill>
                <a:latin typeface="宋体" pitchFamily="2" charset="-122"/>
              </a:rPr>
              <a:t>孙中山提出民生主张既是他对西方社会清醒认识的产物，也有儒家民本思想对孙中山的影响</a:t>
            </a:r>
            <a:r>
              <a:rPr lang="en-US" altLang="zh-CN" sz="2400" b="1">
                <a:solidFill>
                  <a:srgbClr val="323232"/>
                </a:solidFill>
                <a:latin typeface="宋体" pitchFamily="2" charset="-122"/>
              </a:rPr>
              <a:t>,</a:t>
            </a:r>
            <a:r>
              <a:rPr lang="zh-CN" altLang="en-US" sz="2400" b="1">
                <a:solidFill>
                  <a:srgbClr val="323232"/>
                </a:solidFill>
                <a:latin typeface="宋体" pitchFamily="2" charset="-122"/>
              </a:rPr>
              <a:t>孙中山的五权分立主张就是对西方三权分立思想的发展。</a:t>
            </a:r>
            <a:endParaRPr lang="zh-CN" altLang="en-US" sz="2400" b="1">
              <a:latin typeface="Arial" pitchFamily="34" charset="0"/>
            </a:endParaRPr>
          </a:p>
          <a:p>
            <a:pPr indent="228600" eaLnBrk="0" hangingPunct="0"/>
            <a:r>
              <a:rPr lang="zh-CN" altLang="en-US" sz="2400" b="1">
                <a:solidFill>
                  <a:srgbClr val="323232"/>
                </a:solidFill>
                <a:latin typeface="宋体" pitchFamily="2" charset="-122"/>
              </a:rPr>
              <a:t>新文化运动中的民主主义者提出</a:t>
            </a:r>
            <a:r>
              <a:rPr lang="zh-CN" altLang="en-US" sz="2400" b="1">
                <a:solidFill>
                  <a:srgbClr val="323232"/>
                </a:solidFill>
                <a:latin typeface="Arial" pitchFamily="34" charset="0"/>
              </a:rPr>
              <a:t>“</a:t>
            </a:r>
            <a:r>
              <a:rPr lang="zh-CN" altLang="en-US" sz="2400" b="1">
                <a:solidFill>
                  <a:srgbClr val="323232"/>
                </a:solidFill>
                <a:latin typeface="宋体" pitchFamily="2" charset="-122"/>
              </a:rPr>
              <a:t>打倒孔家店</a:t>
            </a:r>
            <a:r>
              <a:rPr lang="zh-CN" altLang="en-US" sz="2400" b="1">
                <a:solidFill>
                  <a:srgbClr val="323232"/>
                </a:solidFill>
                <a:latin typeface="Arial" pitchFamily="34" charset="0"/>
              </a:rPr>
              <a:t>”</a:t>
            </a:r>
            <a:r>
              <a:rPr lang="zh-CN" altLang="en-US" sz="2400" b="1">
                <a:solidFill>
                  <a:srgbClr val="323232"/>
                </a:solidFill>
                <a:latin typeface="宋体" pitchFamily="2" charset="-122"/>
              </a:rPr>
              <a:t>的口号，主要是针对孔孟之道是中国封建社会思想基础而言。</a:t>
            </a:r>
            <a:endParaRPr lang="zh-CN" altLang="en-US" sz="2400" b="1">
              <a:latin typeface="Arial" pitchFamily="34" charset="0"/>
            </a:endParaRPr>
          </a:p>
          <a:p>
            <a:pPr indent="228600" eaLnBrk="0" hangingPunct="0"/>
            <a:r>
              <a:rPr lang="zh-CN" altLang="en-US" sz="2400" b="1">
                <a:solidFill>
                  <a:srgbClr val="323232"/>
                </a:solidFill>
                <a:latin typeface="宋体" pitchFamily="2" charset="-122"/>
              </a:rPr>
              <a:t>从区域文明的角度，关注近现代区域经济发展及原因。</a:t>
            </a:r>
            <a:endParaRPr lang="zh-CN" altLang="en-US" sz="2400" b="1">
              <a:latin typeface="Arial" pitchFamily="34" charset="0"/>
            </a:endParaRPr>
          </a:p>
          <a:p>
            <a:pPr indent="228600" eaLnBrk="0" hangingPunct="0"/>
            <a:r>
              <a:rPr lang="zh-CN" altLang="en-US" sz="2400" b="1">
                <a:solidFill>
                  <a:srgbClr val="323232"/>
                </a:solidFill>
                <a:latin typeface="宋体" pitchFamily="2" charset="-122"/>
              </a:rPr>
              <a:t>随着通商口岸的开辟，封建自然经济的逐渐解体，铁路的修建、海运的开通等因素，近代中国出现了一些新的经济区域。如东南沿海地区、环渤海地区等，在复习时，我们要综合认识这些地区的发展状况，分析它们的发展原因及影响。</a:t>
            </a:r>
            <a:endParaRPr lang="zh-CN" altLang="en-US" sz="2400" b="1">
              <a:latin typeface="Arial" pitchFamily="34" charset="0"/>
            </a:endParaRPr>
          </a:p>
        </p:txBody>
      </p:sp>
    </p:spTree>
    <p:extLst>
      <p:ext uri="{BB962C8B-B14F-4D97-AF65-F5344CB8AC3E}">
        <p14:creationId xmlns:p14="http://schemas.microsoft.com/office/powerpoint/2010/main" val="25059053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
          <p:cNvSpPr>
            <a:spLocks noChangeArrowheads="1"/>
          </p:cNvSpPr>
          <p:nvPr/>
        </p:nvSpPr>
        <p:spPr bwMode="auto">
          <a:xfrm>
            <a:off x="468313" y="647700"/>
            <a:ext cx="8675687"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28600" eaLnBrk="0" hangingPunct="0"/>
            <a:r>
              <a:rPr lang="zh-CN" altLang="en-US" sz="2400" b="1">
                <a:solidFill>
                  <a:srgbClr val="323232"/>
                </a:solidFill>
                <a:latin typeface="宋体" pitchFamily="2" charset="-122"/>
              </a:rPr>
              <a:t>社会转型理论</a:t>
            </a:r>
            <a:endParaRPr lang="zh-CN" altLang="en-US" sz="2400" b="1">
              <a:latin typeface="Arial" pitchFamily="34" charset="0"/>
            </a:endParaRPr>
          </a:p>
          <a:p>
            <a:pPr indent="228600" eaLnBrk="0" hangingPunct="0"/>
            <a:r>
              <a:rPr lang="zh-CN" altLang="en-US" sz="2400" b="1">
                <a:solidFill>
                  <a:srgbClr val="323232"/>
                </a:solidFill>
                <a:latin typeface="Arial" pitchFamily="34" charset="0"/>
              </a:rPr>
              <a:t> </a:t>
            </a:r>
            <a:r>
              <a:rPr lang="zh-CN" altLang="en-US" sz="2400" b="1">
                <a:solidFill>
                  <a:srgbClr val="323232"/>
                </a:solidFill>
                <a:latin typeface="宋体" pitchFamily="2" charset="-122"/>
              </a:rPr>
              <a:t>从文明转型的角度，关注近现代中国四个重要的社会转型时期。</a:t>
            </a:r>
            <a:endParaRPr lang="zh-CN" altLang="en-US" sz="2400" b="1">
              <a:latin typeface="Arial" pitchFamily="34" charset="0"/>
            </a:endParaRPr>
          </a:p>
          <a:p>
            <a:pPr indent="228600" eaLnBrk="0" hangingPunct="0"/>
            <a:r>
              <a:rPr lang="zh-CN" altLang="en-US" sz="2400" b="1">
                <a:solidFill>
                  <a:srgbClr val="323232"/>
                </a:solidFill>
                <a:latin typeface="宋体" pitchFamily="2" charset="-122"/>
              </a:rPr>
              <a:t>两次鸦片战争之后</a:t>
            </a:r>
            <a:r>
              <a:rPr lang="en-US" altLang="zh-CN" sz="2400" b="1">
                <a:solidFill>
                  <a:srgbClr val="323232"/>
                </a:solidFill>
                <a:latin typeface="宋体" pitchFamily="2" charset="-122"/>
              </a:rPr>
              <a:t>,</a:t>
            </a:r>
            <a:r>
              <a:rPr lang="zh-CN" altLang="en-US" sz="2400" b="1">
                <a:solidFill>
                  <a:srgbClr val="323232"/>
                </a:solidFill>
                <a:latin typeface="宋体" pitchFamily="2" charset="-122"/>
              </a:rPr>
              <a:t>其特点是一方面中国开始沦为半殖民地社会</a:t>
            </a:r>
            <a:r>
              <a:rPr lang="en-US" altLang="zh-CN" sz="2400" b="1">
                <a:solidFill>
                  <a:srgbClr val="323232"/>
                </a:solidFill>
                <a:latin typeface="宋体" pitchFamily="2" charset="-122"/>
              </a:rPr>
              <a:t>,</a:t>
            </a:r>
            <a:r>
              <a:rPr lang="zh-CN" altLang="en-US" sz="2400" b="1">
                <a:solidFill>
                  <a:srgbClr val="323232"/>
                </a:solidFill>
                <a:latin typeface="宋体" pitchFamily="2" charset="-122"/>
              </a:rPr>
              <a:t>同时</a:t>
            </a:r>
            <a:r>
              <a:rPr lang="en-US" altLang="zh-CN" sz="2400" b="1">
                <a:solidFill>
                  <a:srgbClr val="323232"/>
                </a:solidFill>
                <a:latin typeface="宋体" pitchFamily="2" charset="-122"/>
              </a:rPr>
              <a:t>,</a:t>
            </a:r>
            <a:r>
              <a:rPr lang="zh-CN" altLang="en-US" sz="2400" b="1">
                <a:solidFill>
                  <a:srgbClr val="323232"/>
                </a:solidFill>
                <a:latin typeface="宋体" pitchFamily="2" charset="-122"/>
              </a:rPr>
              <a:t>迈出了近代化的第一步</a:t>
            </a:r>
            <a:r>
              <a:rPr lang="en-US" altLang="zh-CN" sz="2400" b="1">
                <a:solidFill>
                  <a:srgbClr val="323232"/>
                </a:solidFill>
                <a:latin typeface="宋体" pitchFamily="2" charset="-122"/>
              </a:rPr>
              <a:t>(</a:t>
            </a:r>
            <a:r>
              <a:rPr lang="zh-CN" altLang="en-US" sz="2400" b="1">
                <a:solidFill>
                  <a:srgbClr val="323232"/>
                </a:solidFill>
                <a:latin typeface="宋体" pitchFamily="2" charset="-122"/>
              </a:rPr>
              <a:t>经济结构、政治制度和文化</a:t>
            </a:r>
            <a:r>
              <a:rPr lang="en-US" altLang="zh-CN" sz="2400" b="1">
                <a:solidFill>
                  <a:srgbClr val="323232"/>
                </a:solidFill>
                <a:latin typeface="宋体" pitchFamily="2" charset="-122"/>
              </a:rPr>
              <a:t>)</a:t>
            </a:r>
            <a:r>
              <a:rPr lang="zh-CN" altLang="en-US" sz="2400" b="1">
                <a:solidFill>
                  <a:srgbClr val="323232"/>
                </a:solidFill>
                <a:latin typeface="宋体" pitchFamily="2" charset="-122"/>
              </a:rPr>
              <a:t>。</a:t>
            </a:r>
            <a:endParaRPr lang="zh-CN" altLang="en-US" sz="2400" b="1">
              <a:latin typeface="Arial" pitchFamily="34" charset="0"/>
            </a:endParaRPr>
          </a:p>
          <a:p>
            <a:pPr indent="228600" eaLnBrk="0" hangingPunct="0"/>
            <a:r>
              <a:rPr lang="zh-CN" altLang="en-US" sz="2400" b="1">
                <a:solidFill>
                  <a:srgbClr val="323232"/>
                </a:solidFill>
                <a:latin typeface="宋体" pitchFamily="2" charset="-122"/>
              </a:rPr>
              <a:t>辛亥革命后，其特点是政治上建立了民主共和国，经济上民族资本主义经济得到进一步发展，社会风俗近代化。</a:t>
            </a:r>
            <a:endParaRPr lang="zh-CN" altLang="en-US" sz="2400" b="1">
              <a:latin typeface="Arial" pitchFamily="34" charset="0"/>
            </a:endParaRPr>
          </a:p>
          <a:p>
            <a:pPr indent="228600" eaLnBrk="0" hangingPunct="0"/>
            <a:r>
              <a:rPr lang="en-US" altLang="zh-CN" sz="2400" b="1">
                <a:solidFill>
                  <a:srgbClr val="323232"/>
                </a:solidFill>
                <a:latin typeface="宋体" pitchFamily="2" charset="-122"/>
              </a:rPr>
              <a:t>1949</a:t>
            </a:r>
            <a:r>
              <a:rPr lang="en-US" altLang="zh-CN" sz="2400" b="1">
                <a:solidFill>
                  <a:srgbClr val="323232"/>
                </a:solidFill>
                <a:latin typeface="Arial" pitchFamily="34" charset="0"/>
              </a:rPr>
              <a:t>——</a:t>
            </a:r>
            <a:r>
              <a:rPr lang="en-US" altLang="zh-CN" sz="2400" b="1">
                <a:solidFill>
                  <a:srgbClr val="323232"/>
                </a:solidFill>
                <a:latin typeface="宋体" pitchFamily="2" charset="-122"/>
              </a:rPr>
              <a:t>1956</a:t>
            </a:r>
            <a:r>
              <a:rPr lang="zh-CN" altLang="en-US" sz="2400" b="1">
                <a:solidFill>
                  <a:srgbClr val="323232"/>
                </a:solidFill>
                <a:latin typeface="宋体" pitchFamily="2" charset="-122"/>
              </a:rPr>
              <a:t>年</a:t>
            </a:r>
            <a:r>
              <a:rPr lang="en-US" altLang="zh-CN" sz="2400" b="1">
                <a:solidFill>
                  <a:srgbClr val="323232"/>
                </a:solidFill>
                <a:latin typeface="宋体" pitchFamily="2" charset="-122"/>
              </a:rPr>
              <a:t>,</a:t>
            </a:r>
            <a:r>
              <a:rPr lang="zh-CN" altLang="en-US" sz="2400" b="1">
                <a:solidFill>
                  <a:srgbClr val="323232"/>
                </a:solidFill>
                <a:latin typeface="宋体" pitchFamily="2" charset="-122"/>
              </a:rPr>
              <a:t>其特点是从新民主主义社会向社会主义社会迈进</a:t>
            </a:r>
            <a:r>
              <a:rPr lang="en-US" altLang="zh-CN" sz="2400" b="1">
                <a:solidFill>
                  <a:srgbClr val="323232"/>
                </a:solidFill>
                <a:latin typeface="宋体" pitchFamily="2" charset="-122"/>
              </a:rPr>
              <a:t>,</a:t>
            </a:r>
            <a:r>
              <a:rPr lang="zh-CN" altLang="en-US" sz="2400" b="1">
                <a:solidFill>
                  <a:srgbClr val="323232"/>
                </a:solidFill>
                <a:latin typeface="宋体" pitchFamily="2" charset="-122"/>
              </a:rPr>
              <a:t>其标志要从所有制、经济基础、政治制度（宪法）、外交方针等方面综合认识。</a:t>
            </a:r>
            <a:endParaRPr lang="zh-CN" altLang="en-US" sz="2400" b="1">
              <a:latin typeface="Arial" pitchFamily="34" charset="0"/>
            </a:endParaRPr>
          </a:p>
          <a:p>
            <a:pPr indent="228600" eaLnBrk="0" hangingPunct="0"/>
            <a:r>
              <a:rPr lang="en-US" altLang="zh-CN" sz="2400" b="1">
                <a:solidFill>
                  <a:srgbClr val="323232"/>
                </a:solidFill>
                <a:latin typeface="宋体" pitchFamily="2" charset="-122"/>
              </a:rPr>
              <a:t>1978</a:t>
            </a:r>
            <a:r>
              <a:rPr lang="zh-CN" altLang="en-US" sz="2400" b="1">
                <a:solidFill>
                  <a:srgbClr val="323232"/>
                </a:solidFill>
                <a:latin typeface="宋体" pitchFamily="2" charset="-122"/>
              </a:rPr>
              <a:t>年至今，其特点是从以计划经济为主向以社会主义市场经济为主转变。其表现有多种所有制并存、民主政治（法治）的加强、城乡二元社会结构的不断改变、外交上的不结盟运动等。</a:t>
            </a:r>
            <a:endParaRPr lang="zh-CN" altLang="en-US" sz="2400" b="1">
              <a:latin typeface="Arial" pitchFamily="34" charset="0"/>
            </a:endParaRPr>
          </a:p>
        </p:txBody>
      </p:sp>
    </p:spTree>
    <p:extLst>
      <p:ext uri="{BB962C8B-B14F-4D97-AF65-F5344CB8AC3E}">
        <p14:creationId xmlns:p14="http://schemas.microsoft.com/office/powerpoint/2010/main" val="101442342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ChangeArrowheads="1"/>
          </p:cNvSpPr>
          <p:nvPr/>
        </p:nvSpPr>
        <p:spPr bwMode="auto">
          <a:xfrm>
            <a:off x="71438" y="174625"/>
            <a:ext cx="9001125" cy="656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lgn="ctr">
              <a:lnSpc>
                <a:spcPts val="3400"/>
              </a:lnSpc>
            </a:pPr>
            <a:endParaRPr lang="en-US" altLang="zh-CN" sz="3200" b="1"/>
          </a:p>
          <a:p>
            <a:pPr indent="266700" algn="ctr">
              <a:lnSpc>
                <a:spcPts val="3400"/>
              </a:lnSpc>
            </a:pPr>
            <a:r>
              <a:rPr lang="zh-CN" altLang="en-US" sz="3200" b="1">
                <a:solidFill>
                  <a:schemeClr val="tx2"/>
                </a:solidFill>
                <a:latin typeface="宋体" pitchFamily="2" charset="-122"/>
                <a:cs typeface="Times New Roman" pitchFamily="18" charset="0"/>
              </a:rPr>
              <a:t>多种史观看待罗斯福新政</a:t>
            </a:r>
          </a:p>
          <a:p>
            <a:pPr indent="266700">
              <a:lnSpc>
                <a:spcPts val="3400"/>
              </a:lnSpc>
            </a:pPr>
            <a:r>
              <a:rPr lang="zh-CN" altLang="en-US" sz="2400" b="1">
                <a:latin typeface="宋体" pitchFamily="2" charset="-122"/>
                <a:cs typeface="Times New Roman" pitchFamily="18" charset="0"/>
              </a:rPr>
              <a:t>⑴</a:t>
            </a:r>
            <a:r>
              <a:rPr lang="zh-CN" altLang="en-US" sz="2400" b="1">
                <a:solidFill>
                  <a:srgbClr val="FF0000"/>
                </a:solidFill>
                <a:latin typeface="宋体" pitchFamily="2" charset="-122"/>
                <a:cs typeface="Times New Roman" pitchFamily="18" charset="0"/>
              </a:rPr>
              <a:t>近代化史观</a:t>
            </a:r>
            <a:r>
              <a:rPr lang="zh-CN" altLang="en-US" sz="2400" b="1">
                <a:latin typeface="宋体" pitchFamily="2" charset="-122"/>
                <a:cs typeface="Times New Roman" pitchFamily="18" charset="0"/>
              </a:rPr>
              <a:t>：罗斯福新政采用国家干预的手段，调整了美国的经济模式，缓和了经济危机，探索了资本主义国家现代化的新模式。</a:t>
            </a:r>
          </a:p>
          <a:p>
            <a:pPr indent="266700">
              <a:lnSpc>
                <a:spcPts val="3400"/>
              </a:lnSpc>
            </a:pPr>
            <a:r>
              <a:rPr lang="zh-CN" altLang="en-US" sz="2400" b="1">
                <a:latin typeface="宋体" pitchFamily="2" charset="-122"/>
                <a:cs typeface="Times New Roman" pitchFamily="18" charset="0"/>
              </a:rPr>
              <a:t>⑵</a:t>
            </a:r>
            <a:r>
              <a:rPr lang="zh-CN" altLang="en-US" sz="2400" b="1">
                <a:solidFill>
                  <a:srgbClr val="FF0000"/>
                </a:solidFill>
                <a:latin typeface="宋体" pitchFamily="2" charset="-122"/>
                <a:cs typeface="Times New Roman" pitchFamily="18" charset="0"/>
              </a:rPr>
              <a:t>社会史观</a:t>
            </a:r>
            <a:r>
              <a:rPr lang="zh-CN" altLang="en-US" sz="2400" b="1">
                <a:latin typeface="宋体" pitchFamily="2" charset="-122"/>
                <a:cs typeface="Times New Roman" pitchFamily="18" charset="0"/>
              </a:rPr>
              <a:t>：罗斯福通过加强救济工作、强化社会保障、加强社会立法等措施有效解决了经济危机带来的严重社会问题（失业、贫困、流浪等），缓解了社会紧张局势。</a:t>
            </a:r>
          </a:p>
          <a:p>
            <a:pPr indent="266700">
              <a:lnSpc>
                <a:spcPts val="3400"/>
              </a:lnSpc>
            </a:pPr>
            <a:r>
              <a:rPr lang="zh-CN" altLang="en-US" sz="2400" b="1">
                <a:latin typeface="宋体" pitchFamily="2" charset="-122"/>
                <a:cs typeface="Times New Roman" pitchFamily="18" charset="0"/>
              </a:rPr>
              <a:t>⑶</a:t>
            </a:r>
            <a:r>
              <a:rPr lang="zh-CN" altLang="en-US" sz="2400" b="1">
                <a:solidFill>
                  <a:srgbClr val="FF0000"/>
                </a:solidFill>
                <a:latin typeface="宋体" pitchFamily="2" charset="-122"/>
                <a:cs typeface="Times New Roman" pitchFamily="18" charset="0"/>
              </a:rPr>
              <a:t>生态史观</a:t>
            </a:r>
            <a:r>
              <a:rPr lang="zh-CN" altLang="en-US" sz="2400" b="1">
                <a:latin typeface="宋体" pitchFamily="2" charset="-122"/>
                <a:cs typeface="Times New Roman" pitchFamily="18" charset="0"/>
              </a:rPr>
              <a:t>：罗斯福减少农业耕种面积、修建田纳西水利工程等措施保护了美国的生态环境，保证了可持续发展。</a:t>
            </a:r>
          </a:p>
          <a:p>
            <a:pPr indent="266700">
              <a:lnSpc>
                <a:spcPts val="3400"/>
              </a:lnSpc>
            </a:pPr>
            <a:r>
              <a:rPr lang="zh-CN" altLang="en-US" sz="2400" b="1">
                <a:latin typeface="宋体" pitchFamily="2" charset="-122"/>
                <a:cs typeface="Times New Roman" pitchFamily="18" charset="0"/>
              </a:rPr>
              <a:t>⑷</a:t>
            </a:r>
            <a:r>
              <a:rPr lang="zh-CN" altLang="en-US" sz="2400" b="1">
                <a:solidFill>
                  <a:srgbClr val="FF0000"/>
                </a:solidFill>
                <a:latin typeface="宋体" pitchFamily="2" charset="-122"/>
                <a:cs typeface="Times New Roman" pitchFamily="18" charset="0"/>
              </a:rPr>
              <a:t>整体史观</a:t>
            </a:r>
            <a:r>
              <a:rPr lang="zh-CN" altLang="en-US" sz="2400" b="1">
                <a:latin typeface="宋体" pitchFamily="2" charset="-122"/>
                <a:cs typeface="Times New Roman" pitchFamily="18" charset="0"/>
              </a:rPr>
              <a:t>：罗斯福新政标志着资本主义告别了自由放任政策占统治地位的时代，迎来了以国家干预经济为特征的国家垄断资本主义时代。同时罗斯福新政、新经济政策、中国改革反映了社会主义与资本主义的相互借鉴，说明市场和计划都是调节经济的手段。</a:t>
            </a:r>
          </a:p>
        </p:txBody>
      </p:sp>
    </p:spTree>
    <p:extLst>
      <p:ext uri="{BB962C8B-B14F-4D97-AF65-F5344CB8AC3E}">
        <p14:creationId xmlns:p14="http://schemas.microsoft.com/office/powerpoint/2010/main" val="287471324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
          <p:cNvSpPr>
            <a:spLocks noChangeArrowheads="1"/>
          </p:cNvSpPr>
          <p:nvPr/>
        </p:nvSpPr>
        <p:spPr bwMode="auto">
          <a:xfrm>
            <a:off x="250825" y="293688"/>
            <a:ext cx="8424863" cy="618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28600"/>
            <a:r>
              <a:rPr lang="zh-CN" sz="4400" b="1">
                <a:solidFill>
                  <a:srgbClr val="323232"/>
                </a:solidFill>
                <a:latin typeface="宋体" pitchFamily="2" charset="-122"/>
              </a:rPr>
              <a:t>以文明史的视角认识世界历史的发展进程</a:t>
            </a:r>
            <a:endParaRPr lang="zh-CN" sz="4400" b="1">
              <a:latin typeface="Arial" pitchFamily="34" charset="0"/>
            </a:endParaRPr>
          </a:p>
          <a:p>
            <a:pPr indent="228600" eaLnBrk="0" hangingPunct="0"/>
            <a:r>
              <a:rPr lang="zh-CN" altLang="en-US" sz="4400" b="1">
                <a:solidFill>
                  <a:srgbClr val="323232"/>
                </a:solidFill>
                <a:latin typeface="Arial" pitchFamily="34" charset="0"/>
              </a:rPr>
              <a:t>   </a:t>
            </a:r>
            <a:r>
              <a:rPr lang="zh-CN" altLang="en-US" sz="4400" b="1">
                <a:solidFill>
                  <a:srgbClr val="323232"/>
                </a:solidFill>
                <a:latin typeface="宋体" pitchFamily="2" charset="-122"/>
              </a:rPr>
              <a:t>从物质文明角度：科技革命与资本主义的发展。</a:t>
            </a:r>
            <a:endParaRPr lang="zh-CN" altLang="en-US" sz="4400" b="1">
              <a:latin typeface="Arial" pitchFamily="34" charset="0"/>
            </a:endParaRPr>
          </a:p>
          <a:p>
            <a:pPr indent="228600" eaLnBrk="0" hangingPunct="0"/>
            <a:r>
              <a:rPr lang="zh-CN" altLang="en-US" sz="4400" b="1">
                <a:solidFill>
                  <a:srgbClr val="323232"/>
                </a:solidFill>
                <a:latin typeface="宋体" pitchFamily="2" charset="-122"/>
              </a:rPr>
              <a:t>从政治文明角度：政治革命与资本主义制度的确立与巩固。</a:t>
            </a:r>
            <a:endParaRPr lang="zh-CN" altLang="en-US" sz="4400" b="1">
              <a:latin typeface="Arial" pitchFamily="34" charset="0"/>
            </a:endParaRPr>
          </a:p>
          <a:p>
            <a:pPr indent="228600" eaLnBrk="0" hangingPunct="0"/>
            <a:r>
              <a:rPr lang="zh-CN" altLang="en-US" sz="4400" b="1">
                <a:solidFill>
                  <a:srgbClr val="323232"/>
                </a:solidFill>
                <a:latin typeface="宋体" pitchFamily="2" charset="-122"/>
              </a:rPr>
              <a:t>从精神文明角度：思想革命与社会变革的关系。</a:t>
            </a:r>
            <a:endParaRPr lang="zh-CN" altLang="en-US" sz="4400" b="1">
              <a:latin typeface="Arial" pitchFamily="34" charset="0"/>
            </a:endParaRPr>
          </a:p>
          <a:p>
            <a:pPr indent="228600" eaLnBrk="0" hangingPunct="0"/>
            <a:r>
              <a:rPr lang="zh-CN" altLang="en-US" sz="4400" b="1">
                <a:solidFill>
                  <a:srgbClr val="323232"/>
                </a:solidFill>
                <a:latin typeface="Arial" pitchFamily="34" charset="0"/>
              </a:rPr>
              <a:t> </a:t>
            </a:r>
            <a:endParaRPr lang="zh-CN" altLang="en-US" sz="4400" b="1">
              <a:latin typeface="Arial" pitchFamily="34" charset="0"/>
            </a:endParaRPr>
          </a:p>
        </p:txBody>
      </p:sp>
    </p:spTree>
    <p:extLst>
      <p:ext uri="{BB962C8B-B14F-4D97-AF65-F5344CB8AC3E}">
        <p14:creationId xmlns:p14="http://schemas.microsoft.com/office/powerpoint/2010/main" val="244764114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0050"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31313" t="46700" r="26067" b="30437"/>
          <a:stretch>
            <a:fillRect/>
          </a:stretch>
        </p:blipFill>
        <p:spPr>
          <a:xfrm>
            <a:off x="0" y="1500188"/>
            <a:ext cx="9144000" cy="4071937"/>
          </a:xfrm>
        </p:spPr>
      </p:pic>
      <p:sp>
        <p:nvSpPr>
          <p:cNvPr id="681989" name="Text Box 5"/>
          <p:cNvSpPr txBox="1">
            <a:spLocks noChangeArrowheads="1"/>
          </p:cNvSpPr>
          <p:nvPr/>
        </p:nvSpPr>
        <p:spPr bwMode="auto">
          <a:xfrm>
            <a:off x="2435225" y="4714875"/>
            <a:ext cx="1150938" cy="584200"/>
          </a:xfrm>
          <a:prstGeom prst="rect">
            <a:avLst/>
          </a:prstGeom>
          <a:noFill/>
          <a:ln w="57150" cmpd="thickThin">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buFont typeface="Arial" pitchFamily="34" charset="0"/>
              <a:buNone/>
            </a:pPr>
            <a:r>
              <a:rPr lang="zh-CN" altLang="en-US" sz="3200" b="1">
                <a:solidFill>
                  <a:srgbClr val="0000FF"/>
                </a:solidFill>
                <a:latin typeface="Arial" pitchFamily="34" charset="0"/>
                <a:ea typeface="黑体" pitchFamily="49" charset="-122"/>
              </a:rPr>
              <a:t>回应</a:t>
            </a:r>
          </a:p>
        </p:txBody>
      </p:sp>
      <p:sp>
        <p:nvSpPr>
          <p:cNvPr id="681992" name="Text Box 8"/>
          <p:cNvSpPr txBox="1">
            <a:spLocks noChangeArrowheads="1"/>
          </p:cNvSpPr>
          <p:nvPr/>
        </p:nvSpPr>
        <p:spPr bwMode="auto">
          <a:xfrm>
            <a:off x="5697538" y="4830763"/>
            <a:ext cx="503237" cy="955675"/>
          </a:xfrm>
          <a:prstGeom prst="rect">
            <a:avLst/>
          </a:prstGeom>
          <a:solidFill>
            <a:srgbClr val="EFF1AD"/>
          </a:solidFill>
          <a:ln w="9525">
            <a:solidFill>
              <a:srgbClr val="FF0000"/>
            </a:solidFill>
            <a:miter lim="800000"/>
          </a:ln>
          <a:effectLst/>
        </p:spPr>
        <p:txBody>
          <a:bodyPr>
            <a:spAutoFit/>
          </a:bodyPr>
          <a:lstStyle/>
          <a:p>
            <a:pPr>
              <a:buFont typeface="Arial" panose="020B0604020202020204" pitchFamily="34" charset="0"/>
              <a:buNone/>
              <a:defRPr/>
            </a:pPr>
            <a:r>
              <a:rPr lang="zh-CN" altLang="en-US" sz="2800" dirty="0">
                <a:solidFill>
                  <a:srgbClr val="0000FF"/>
                </a:solidFill>
                <a:effectLst>
                  <a:outerShdw blurRad="38100" dist="38100" dir="2700000" algn="tl">
                    <a:srgbClr val="000000"/>
                  </a:outerShdw>
                </a:effectLst>
                <a:latin typeface="Arial" charset="0"/>
              </a:rPr>
              <a:t>照搬</a:t>
            </a:r>
          </a:p>
        </p:txBody>
      </p:sp>
      <p:sp>
        <p:nvSpPr>
          <p:cNvPr id="681993" name="Text Box 9"/>
          <p:cNvSpPr txBox="1">
            <a:spLocks noChangeArrowheads="1"/>
          </p:cNvSpPr>
          <p:nvPr/>
        </p:nvSpPr>
        <p:spPr bwMode="auto">
          <a:xfrm>
            <a:off x="7210425" y="4830763"/>
            <a:ext cx="576263" cy="955675"/>
          </a:xfrm>
          <a:prstGeom prst="rect">
            <a:avLst/>
          </a:prstGeom>
          <a:solidFill>
            <a:srgbClr val="EFF1AD"/>
          </a:solidFill>
          <a:ln w="9525">
            <a:solidFill>
              <a:srgbClr val="FF0000"/>
            </a:solidFill>
            <a:miter lim="800000"/>
          </a:ln>
          <a:effectLst/>
        </p:spPr>
        <p:txBody>
          <a:bodyPr>
            <a:spAutoFit/>
          </a:bodyPr>
          <a:lstStyle/>
          <a:p>
            <a:pPr>
              <a:buFont typeface="Arial" panose="020B0604020202020204" pitchFamily="34" charset="0"/>
              <a:buNone/>
              <a:defRPr/>
            </a:pPr>
            <a:r>
              <a:rPr lang="zh-CN" altLang="en-US" sz="2800">
                <a:solidFill>
                  <a:srgbClr val="0000FF"/>
                </a:solidFill>
                <a:effectLst>
                  <a:outerShdw blurRad="38100" dist="38100" dir="2700000" algn="tl">
                    <a:srgbClr val="000000"/>
                  </a:outerShdw>
                </a:effectLst>
                <a:latin typeface="Arial" charset="0"/>
              </a:rPr>
              <a:t>借鉴</a:t>
            </a:r>
          </a:p>
        </p:txBody>
      </p:sp>
      <p:sp>
        <p:nvSpPr>
          <p:cNvPr id="681994" name="AutoShape 10"/>
          <p:cNvSpPr>
            <a:spLocks noChangeArrowheads="1"/>
          </p:cNvSpPr>
          <p:nvPr/>
        </p:nvSpPr>
        <p:spPr bwMode="auto">
          <a:xfrm>
            <a:off x="6273800" y="5046663"/>
            <a:ext cx="863600" cy="485775"/>
          </a:xfrm>
          <a:prstGeom prst="rightArrow">
            <a:avLst>
              <a:gd name="adj1" fmla="val 50000"/>
              <a:gd name="adj2" fmla="val 44436"/>
            </a:avLst>
          </a:prstGeom>
          <a:solidFill>
            <a:srgbClr val="FF0000"/>
          </a:solidFill>
          <a:ln w="9525">
            <a:solidFill>
              <a:schemeClr val="tx1"/>
            </a:solidFill>
            <a:miter lim="800000"/>
            <a:headEnd/>
            <a:tailEnd/>
          </a:ln>
        </p:spPr>
        <p:txBody>
          <a:bodyPr wrap="none" anchor="ctr"/>
          <a:lstStyle/>
          <a:p>
            <a:pPr>
              <a:buFont typeface="Arial" pitchFamily="34" charset="0"/>
              <a:buNone/>
            </a:pPr>
            <a:endParaRPr lang="zh-CN" altLang="en-US">
              <a:ea typeface="黑体" pitchFamily="49" charset="-122"/>
            </a:endParaRPr>
          </a:p>
        </p:txBody>
      </p:sp>
      <p:sp>
        <p:nvSpPr>
          <p:cNvPr id="150535" name="Rectangle 11"/>
          <p:cNvSpPr>
            <a:spLocks noChangeArrowheads="1"/>
          </p:cNvSpPr>
          <p:nvPr/>
        </p:nvSpPr>
        <p:spPr bwMode="auto">
          <a:xfrm>
            <a:off x="2041525" y="31400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itchFamily="34" charset="0"/>
              <a:buNone/>
            </a:pPr>
            <a:endParaRPr lang="zh-CN" altLang="en-US">
              <a:solidFill>
                <a:srgbClr val="000000"/>
              </a:solidFill>
              <a:ea typeface="黑体" pitchFamily="49" charset="-122"/>
            </a:endParaRPr>
          </a:p>
        </p:txBody>
      </p:sp>
      <p:sp>
        <p:nvSpPr>
          <p:cNvPr id="681999" name="Text Box 15"/>
          <p:cNvSpPr txBox="1">
            <a:spLocks noChangeArrowheads="1"/>
          </p:cNvSpPr>
          <p:nvPr/>
        </p:nvSpPr>
        <p:spPr bwMode="auto">
          <a:xfrm>
            <a:off x="6286500" y="2714625"/>
            <a:ext cx="1150938" cy="523875"/>
          </a:xfrm>
          <a:prstGeom prst="rect">
            <a:avLst/>
          </a:prstGeom>
          <a:noFill/>
          <a:ln w="57150" cmpd="thickThin">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buFont typeface="Arial" pitchFamily="34" charset="0"/>
              <a:buNone/>
            </a:pPr>
            <a:r>
              <a:rPr lang="zh-CN" altLang="en-US" sz="2800">
                <a:solidFill>
                  <a:srgbClr val="0000FF"/>
                </a:solidFill>
                <a:latin typeface="Arial" pitchFamily="34" charset="0"/>
                <a:ea typeface="黑体" pitchFamily="49" charset="-122"/>
              </a:rPr>
              <a:t>冲击</a:t>
            </a:r>
          </a:p>
        </p:txBody>
      </p:sp>
      <p:sp>
        <p:nvSpPr>
          <p:cNvPr id="681996" name="AutoShape 12"/>
          <p:cNvSpPr>
            <a:spLocks noChangeArrowheads="1"/>
          </p:cNvSpPr>
          <p:nvPr/>
        </p:nvSpPr>
        <p:spPr bwMode="auto">
          <a:xfrm>
            <a:off x="1500188" y="4787900"/>
            <a:ext cx="863600" cy="414338"/>
          </a:xfrm>
          <a:prstGeom prst="rightArrow">
            <a:avLst>
              <a:gd name="adj1" fmla="val 50000"/>
              <a:gd name="adj2" fmla="val 52098"/>
            </a:avLst>
          </a:prstGeom>
          <a:solidFill>
            <a:srgbClr val="FF0000"/>
          </a:solidFill>
          <a:ln w="9525">
            <a:solidFill>
              <a:schemeClr val="tx1"/>
            </a:solidFill>
            <a:miter lim="800000"/>
            <a:headEnd/>
            <a:tailEnd/>
          </a:ln>
        </p:spPr>
        <p:txBody>
          <a:bodyPr wrap="none" anchor="ctr"/>
          <a:lstStyle/>
          <a:p>
            <a:pPr>
              <a:buFont typeface="Arial" pitchFamily="34" charset="0"/>
              <a:buNone/>
            </a:pPr>
            <a:endParaRPr lang="zh-CN" altLang="en-US">
              <a:ea typeface="黑体" pitchFamily="49" charset="-122"/>
            </a:endParaRPr>
          </a:p>
        </p:txBody>
      </p:sp>
      <p:sp>
        <p:nvSpPr>
          <p:cNvPr id="12" name="Text Box 14"/>
          <p:cNvSpPr txBox="1">
            <a:spLocks noChangeArrowheads="1"/>
          </p:cNvSpPr>
          <p:nvPr/>
        </p:nvSpPr>
        <p:spPr bwMode="auto">
          <a:xfrm>
            <a:off x="1143000" y="620713"/>
            <a:ext cx="7286625" cy="584200"/>
          </a:xfrm>
          <a:prstGeom prst="rect">
            <a:avLst/>
          </a:prstGeom>
          <a:noFill/>
          <a:ln w="57150" cmpd="thickThin">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buFont typeface="Arial" pitchFamily="34" charset="0"/>
              <a:buNone/>
            </a:pPr>
            <a:r>
              <a:rPr lang="zh-CN" altLang="en-US" sz="3200">
                <a:solidFill>
                  <a:srgbClr val="0000FF"/>
                </a:solidFill>
                <a:latin typeface="华文行楷" pitchFamily="2" charset="-122"/>
                <a:ea typeface="黑体" pitchFamily="49" charset="-122"/>
              </a:rPr>
              <a:t>     以文明史观重构近现代史框架</a:t>
            </a:r>
            <a:endParaRPr lang="en-US" altLang="zh-CN" sz="3200">
              <a:solidFill>
                <a:srgbClr val="0000FF"/>
              </a:solidFill>
              <a:latin typeface="华文行楷" pitchFamily="2" charset="-122"/>
              <a:ea typeface="黑体" pitchFamily="49" charset="-122"/>
            </a:endParaRPr>
          </a:p>
        </p:txBody>
      </p:sp>
      <p:sp>
        <p:nvSpPr>
          <p:cNvPr id="130059" name="矩形 10"/>
          <p:cNvSpPr>
            <a:spLocks noChangeArrowheads="1"/>
          </p:cNvSpPr>
          <p:nvPr/>
        </p:nvSpPr>
        <p:spPr bwMode="auto">
          <a:xfrm>
            <a:off x="1876425" y="5775325"/>
            <a:ext cx="4802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itchFamily="34" charset="0"/>
              <a:buNone/>
            </a:pPr>
            <a:r>
              <a:rPr lang="zh-CN" altLang="en-US" sz="3600">
                <a:solidFill>
                  <a:srgbClr val="FF0000"/>
                </a:solidFill>
                <a:latin typeface="黑体" pitchFamily="49" charset="-122"/>
                <a:ea typeface="黑体" pitchFamily="49" charset="-122"/>
              </a:rPr>
              <a:t>从关注史实到关注认知</a:t>
            </a:r>
            <a:endParaRPr lang="zh-CN" altLang="en-US" sz="3600">
              <a:solidFill>
                <a:srgbClr val="FF0000"/>
              </a:solidFill>
              <a:ea typeface="黑体" pitchFamily="49" charset="-122"/>
            </a:endParaRPr>
          </a:p>
        </p:txBody>
      </p:sp>
    </p:spTree>
    <p:extLst>
      <p:ext uri="{BB962C8B-B14F-4D97-AF65-F5344CB8AC3E}">
        <p14:creationId xmlns:p14="http://schemas.microsoft.com/office/powerpoint/2010/main" val="17432439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30050"/>
                                        </p:tgtEl>
                                        <p:attrNameLst>
                                          <p:attrName>style.visibility</p:attrName>
                                        </p:attrNameLst>
                                      </p:cBhvr>
                                      <p:to>
                                        <p:strVal val="visible"/>
                                      </p:to>
                                    </p:set>
                                    <p:animEffect transition="in" filter="fade">
                                      <p:cBhvr>
                                        <p:cTn id="12" dur="1000"/>
                                        <p:tgtEl>
                                          <p:spTgt spid="130050"/>
                                        </p:tgtEl>
                                      </p:cBhvr>
                                    </p:animEffect>
                                    <p:anim calcmode="lin" valueType="num">
                                      <p:cBhvr>
                                        <p:cTn id="13" dur="1000" fill="hold"/>
                                        <p:tgtEl>
                                          <p:spTgt spid="130050"/>
                                        </p:tgtEl>
                                        <p:attrNameLst>
                                          <p:attrName>ppt_x</p:attrName>
                                        </p:attrNameLst>
                                      </p:cBhvr>
                                      <p:tavLst>
                                        <p:tav tm="0">
                                          <p:val>
                                            <p:strVal val="#ppt_x"/>
                                          </p:val>
                                        </p:tav>
                                        <p:tav tm="100000">
                                          <p:val>
                                            <p:strVal val="#ppt_x"/>
                                          </p:val>
                                        </p:tav>
                                      </p:tavLst>
                                    </p:anim>
                                    <p:anim calcmode="lin" valueType="num">
                                      <p:cBhvr>
                                        <p:cTn id="14" dur="1000" fill="hold"/>
                                        <p:tgtEl>
                                          <p:spTgt spid="13005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81999"/>
                                        </p:tgtEl>
                                        <p:attrNameLst>
                                          <p:attrName>style.visibility</p:attrName>
                                        </p:attrNameLst>
                                      </p:cBhvr>
                                      <p:to>
                                        <p:strVal val="visible"/>
                                      </p:to>
                                    </p:set>
                                    <p:animEffect transition="in" filter="blinds(horizontal)">
                                      <p:cBhvr>
                                        <p:cTn id="19" dur="500"/>
                                        <p:tgtEl>
                                          <p:spTgt spid="68199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681996"/>
                                        </p:tgtEl>
                                        <p:attrNameLst>
                                          <p:attrName>style.visibility</p:attrName>
                                        </p:attrNameLst>
                                      </p:cBhvr>
                                      <p:to>
                                        <p:strVal val="visible"/>
                                      </p:to>
                                    </p:set>
                                    <p:animEffect transition="in" filter="diamond(in)">
                                      <p:cBhvr>
                                        <p:cTn id="22" dur="500"/>
                                        <p:tgtEl>
                                          <p:spTgt spid="68199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81989"/>
                                        </p:tgtEl>
                                        <p:attrNameLst>
                                          <p:attrName>style.visibility</p:attrName>
                                        </p:attrNameLst>
                                      </p:cBhvr>
                                      <p:to>
                                        <p:strVal val="visible"/>
                                      </p:to>
                                    </p:set>
                                    <p:animEffect transition="in" filter="blinds(horizontal)">
                                      <p:cBhvr>
                                        <p:cTn id="25" dur="500"/>
                                        <p:tgtEl>
                                          <p:spTgt spid="6819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81992"/>
                                        </p:tgtEl>
                                        <p:attrNameLst>
                                          <p:attrName>style.visibility</p:attrName>
                                        </p:attrNameLst>
                                      </p:cBhvr>
                                      <p:to>
                                        <p:strVal val="visible"/>
                                      </p:to>
                                    </p:set>
                                    <p:anim calcmode="lin" valueType="num">
                                      <p:cBhvr>
                                        <p:cTn id="30" dur="500" fill="hold"/>
                                        <p:tgtEl>
                                          <p:spTgt spid="681992"/>
                                        </p:tgtEl>
                                        <p:attrNameLst>
                                          <p:attrName>ppt_x</p:attrName>
                                        </p:attrNameLst>
                                      </p:cBhvr>
                                      <p:tavLst>
                                        <p:tav tm="0">
                                          <p:val>
                                            <p:strVal val="#ppt_x"/>
                                          </p:val>
                                        </p:tav>
                                        <p:tav tm="100000">
                                          <p:val>
                                            <p:strVal val="#ppt_x"/>
                                          </p:val>
                                        </p:tav>
                                      </p:tavLst>
                                    </p:anim>
                                    <p:anim calcmode="lin" valueType="num">
                                      <p:cBhvr>
                                        <p:cTn id="31" dur="500" fill="hold"/>
                                        <p:tgtEl>
                                          <p:spTgt spid="681992"/>
                                        </p:tgtEl>
                                        <p:attrNameLst>
                                          <p:attrName>ppt_y</p:attrName>
                                        </p:attrNameLst>
                                      </p:cBhvr>
                                      <p:tavLst>
                                        <p:tav tm="0">
                                          <p:val>
                                            <p:strVal val="1+#ppt_h/2"/>
                                          </p:val>
                                        </p:tav>
                                        <p:tav tm="100000">
                                          <p:val>
                                            <p:strVal val="#ppt_y"/>
                                          </p:val>
                                        </p:tav>
                                      </p:tavLst>
                                    </p:anim>
                                  </p:childTnLst>
                                </p:cTn>
                              </p:par>
                              <p:par>
                                <p:cTn id="32" presetID="8" presetClass="entr" presetSubtype="16" fill="hold" grpId="0" nodeType="withEffect">
                                  <p:stCondLst>
                                    <p:cond delay="0"/>
                                  </p:stCondLst>
                                  <p:childTnLst>
                                    <p:set>
                                      <p:cBhvr>
                                        <p:cTn id="33" dur="1" fill="hold">
                                          <p:stCondLst>
                                            <p:cond delay="0"/>
                                          </p:stCondLst>
                                        </p:cTn>
                                        <p:tgtEl>
                                          <p:spTgt spid="681994"/>
                                        </p:tgtEl>
                                        <p:attrNameLst>
                                          <p:attrName>style.visibility</p:attrName>
                                        </p:attrNameLst>
                                      </p:cBhvr>
                                      <p:to>
                                        <p:strVal val="visible"/>
                                      </p:to>
                                    </p:set>
                                    <p:animEffect transition="in" filter="diamond(in)">
                                      <p:cBhvr>
                                        <p:cTn id="34" dur="500"/>
                                        <p:tgtEl>
                                          <p:spTgt spid="681994"/>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681993"/>
                                        </p:tgtEl>
                                        <p:attrNameLst>
                                          <p:attrName>style.visibility</p:attrName>
                                        </p:attrNameLst>
                                      </p:cBhvr>
                                      <p:to>
                                        <p:strVal val="visible"/>
                                      </p:to>
                                    </p:set>
                                    <p:anim calcmode="lin" valueType="num">
                                      <p:cBhvr>
                                        <p:cTn id="37" dur="500" fill="hold"/>
                                        <p:tgtEl>
                                          <p:spTgt spid="681993"/>
                                        </p:tgtEl>
                                        <p:attrNameLst>
                                          <p:attrName>ppt_x</p:attrName>
                                        </p:attrNameLst>
                                      </p:cBhvr>
                                      <p:tavLst>
                                        <p:tav tm="0">
                                          <p:val>
                                            <p:strVal val="#ppt_x"/>
                                          </p:val>
                                        </p:tav>
                                        <p:tav tm="100000">
                                          <p:val>
                                            <p:strVal val="#ppt_x"/>
                                          </p:val>
                                        </p:tav>
                                      </p:tavLst>
                                    </p:anim>
                                    <p:anim calcmode="lin" valueType="num">
                                      <p:cBhvr>
                                        <p:cTn id="38" dur="500" fill="hold"/>
                                        <p:tgtEl>
                                          <p:spTgt spid="68199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30059"/>
                                        </p:tgtEl>
                                        <p:attrNameLst>
                                          <p:attrName>style.visibility</p:attrName>
                                        </p:attrNameLst>
                                      </p:cBhvr>
                                      <p:to>
                                        <p:strVal val="visible"/>
                                      </p:to>
                                    </p:set>
                                    <p:animEffect transition="in" filter="circle(in)">
                                      <p:cBhvr>
                                        <p:cTn id="43" dur="2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9" grpId="0" animBg="1"/>
      <p:bldP spid="681992" grpId="0" animBg="1"/>
      <p:bldP spid="681993" grpId="0" animBg="1"/>
      <p:bldP spid="681994" grpId="0" animBg="1"/>
      <p:bldP spid="681999" grpId="0" animBg="1"/>
      <p:bldP spid="681996" grpId="0" animBg="1"/>
      <p:bldP spid="12" grpId="0" animBg="1"/>
      <p:bldP spid="1300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16632"/>
            <a:ext cx="8280920" cy="4154984"/>
          </a:xfrm>
          <a:prstGeom prst="rect">
            <a:avLst/>
          </a:prstGeom>
        </p:spPr>
        <p:txBody>
          <a:bodyPr wrap="square">
            <a:spAutoFit/>
          </a:bodyPr>
          <a:lstStyle/>
          <a:p>
            <a:r>
              <a:rPr lang="en-US" altLang="zh-CN" sz="2400" b="1" dirty="0"/>
              <a:t>41.</a:t>
            </a:r>
            <a:r>
              <a:rPr lang="zh-CN" altLang="zh-CN" sz="2400" b="1" dirty="0"/>
              <a:t>⑴变化：宋以道德教化为主，明清增加了宣讲“圣谕”的内容；（</a:t>
            </a:r>
            <a:r>
              <a:rPr lang="en-US" altLang="zh-CN" sz="2400" b="1" dirty="0"/>
              <a:t>3</a:t>
            </a:r>
            <a:r>
              <a:rPr lang="zh-CN" altLang="zh-CN" sz="2400" b="1" dirty="0"/>
              <a:t>分）乡约组织从民间自发建立到由地方官吏推动设立。（</a:t>
            </a:r>
            <a:r>
              <a:rPr lang="en-US" altLang="zh-CN" sz="2400" b="1" dirty="0"/>
              <a:t>3</a:t>
            </a:r>
            <a:r>
              <a:rPr lang="zh-CN" altLang="zh-CN" sz="2400" b="1" dirty="0"/>
              <a:t>分）积极作用：有利于维护社会秩序，加强基层社会治理；（</a:t>
            </a:r>
            <a:r>
              <a:rPr lang="en-US" altLang="zh-CN" sz="2400" b="1" dirty="0"/>
              <a:t>2</a:t>
            </a:r>
            <a:r>
              <a:rPr lang="zh-CN" altLang="zh-CN" sz="2400" b="1" dirty="0"/>
              <a:t>分）有利于发展生产；（</a:t>
            </a:r>
            <a:r>
              <a:rPr lang="en-US" altLang="zh-CN" sz="2400" b="1" dirty="0"/>
              <a:t>2</a:t>
            </a:r>
            <a:r>
              <a:rPr lang="zh-CN" altLang="zh-CN" sz="2400" b="1" dirty="0"/>
              <a:t>分）促进了儒家文化和传统道德的传播。（</a:t>
            </a:r>
            <a:r>
              <a:rPr lang="en-US" altLang="zh-CN" sz="2400" b="1" dirty="0"/>
              <a:t>2</a:t>
            </a:r>
            <a:r>
              <a:rPr lang="zh-CN" altLang="zh-CN" sz="2400" b="1" dirty="0"/>
              <a:t>分）</a:t>
            </a:r>
          </a:p>
          <a:p>
            <a:r>
              <a:rPr lang="zh-CN" altLang="zh-CN" sz="2400" b="1" dirty="0"/>
              <a:t>⑵内忧外患；（</a:t>
            </a:r>
            <a:r>
              <a:rPr lang="en-US" altLang="zh-CN" sz="2400" b="1" dirty="0"/>
              <a:t>3</a:t>
            </a:r>
            <a:r>
              <a:rPr lang="zh-CN" altLang="zh-CN" sz="2400" b="1" dirty="0"/>
              <a:t>分）西方民主思想传播；（</a:t>
            </a:r>
            <a:r>
              <a:rPr lang="en-US" altLang="zh-CN" sz="2400" b="1" dirty="0"/>
              <a:t>3</a:t>
            </a:r>
            <a:r>
              <a:rPr lang="zh-CN" altLang="zh-CN" sz="2400" b="1" dirty="0"/>
              <a:t>分）清末新政，改革政治制度。（</a:t>
            </a:r>
            <a:r>
              <a:rPr lang="en-US" altLang="zh-CN" sz="2400" b="1" dirty="0"/>
              <a:t>3</a:t>
            </a:r>
            <a:r>
              <a:rPr lang="zh-CN" altLang="zh-CN" sz="2400" b="1" dirty="0"/>
              <a:t>分）</a:t>
            </a:r>
          </a:p>
          <a:p>
            <a:r>
              <a:rPr lang="zh-CN" altLang="zh-CN" sz="2400" b="1" dirty="0"/>
              <a:t>⑶乡村治理的创新，国家治理体系的健全；推动基层民主，促进社会主义政治文明；改革基层社会治理制度，适应社会主义建设的要求。（每项</a:t>
            </a:r>
            <a:r>
              <a:rPr lang="en-US" altLang="zh-CN" sz="2400" b="1" dirty="0"/>
              <a:t>2</a:t>
            </a:r>
            <a:r>
              <a:rPr lang="zh-CN" altLang="zh-CN" sz="2400" b="1" dirty="0"/>
              <a:t>分，答出其中两项即可得满分，本小题总分不得超过</a:t>
            </a:r>
            <a:r>
              <a:rPr lang="en-US" altLang="zh-CN" sz="2400" b="1" dirty="0"/>
              <a:t>4</a:t>
            </a:r>
            <a:r>
              <a:rPr lang="zh-CN" altLang="zh-CN" sz="2400" b="1" dirty="0"/>
              <a:t>分）</a:t>
            </a:r>
          </a:p>
        </p:txBody>
      </p:sp>
      <p:sp>
        <p:nvSpPr>
          <p:cNvPr id="3" name="矩形 2"/>
          <p:cNvSpPr/>
          <p:nvPr/>
        </p:nvSpPr>
        <p:spPr>
          <a:xfrm>
            <a:off x="251520" y="4653136"/>
            <a:ext cx="8712968" cy="2246769"/>
          </a:xfrm>
          <a:prstGeom prst="rect">
            <a:avLst/>
          </a:prstGeom>
        </p:spPr>
        <p:txBody>
          <a:bodyPr wrap="square">
            <a:spAutoFit/>
          </a:bodyPr>
          <a:lstStyle/>
          <a:p>
            <a:r>
              <a:rPr lang="zh-CN" altLang="zh-CN" sz="2800" b="1" dirty="0"/>
              <a:t>对于法制建设尤其是从清末近代至今的这类纵向类题目一直都是对思维深度要求很高的，同时对于专业性语言的运用要求也较高，这样的考查非常具有创新性，但是只要冷静回忆这一部分所学知识，注重答题分点、格式明确，该题迎刃而解。</a:t>
            </a:r>
          </a:p>
        </p:txBody>
      </p:sp>
    </p:spTree>
    <p:extLst>
      <p:ext uri="{BB962C8B-B14F-4D97-AF65-F5344CB8AC3E}">
        <p14:creationId xmlns:p14="http://schemas.microsoft.com/office/powerpoint/2010/main" val="238787153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矩形 1"/>
          <p:cNvSpPr>
            <a:spLocks noChangeArrowheads="1"/>
          </p:cNvSpPr>
          <p:nvPr/>
        </p:nvSpPr>
        <p:spPr bwMode="auto">
          <a:xfrm>
            <a:off x="323850" y="196850"/>
            <a:ext cx="88201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28600" eaLnBrk="0" hangingPunct="0"/>
            <a:r>
              <a:rPr lang="zh-CN" altLang="en-US" sz="2000" b="1">
                <a:solidFill>
                  <a:srgbClr val="323232"/>
                </a:solidFill>
                <a:latin typeface="宋体" pitchFamily="2" charset="-122"/>
              </a:rPr>
              <a:t>全球史观，又称整体史观。它研究的是全球而不是某一个国家或地方的历史；关注的是整个人类，而不是局限于西方人或非西方人，重在阐述不同地区和国家之间历史的联系与影响。如世界经济发展的历史时特别重视抓住关键时段进行整体分析：一是</a:t>
            </a:r>
            <a:r>
              <a:rPr lang="en-US" altLang="zh-CN" sz="2000" b="1">
                <a:solidFill>
                  <a:srgbClr val="323232"/>
                </a:solidFill>
                <a:latin typeface="宋体" pitchFamily="2" charset="-122"/>
              </a:rPr>
              <a:t>1500</a:t>
            </a:r>
            <a:r>
              <a:rPr lang="zh-CN" altLang="en-US" sz="2000" b="1">
                <a:solidFill>
                  <a:srgbClr val="323232"/>
                </a:solidFill>
                <a:latin typeface="宋体" pitchFamily="2" charset="-122"/>
              </a:rPr>
              <a:t>年前后，世界市场开始形成。二是</a:t>
            </a:r>
            <a:r>
              <a:rPr lang="en-US" altLang="zh-CN" sz="2000" b="1">
                <a:solidFill>
                  <a:srgbClr val="323232"/>
                </a:solidFill>
                <a:latin typeface="宋体" pitchFamily="2" charset="-122"/>
              </a:rPr>
              <a:t>19</a:t>
            </a:r>
            <a:r>
              <a:rPr lang="zh-CN" altLang="en-US" sz="2000" b="1">
                <a:solidFill>
                  <a:srgbClr val="323232"/>
                </a:solidFill>
                <a:latin typeface="宋体" pitchFamily="2" charset="-122"/>
              </a:rPr>
              <a:t>世纪中叶，以英国为中心的世界市场初步形成。三是</a:t>
            </a:r>
            <a:r>
              <a:rPr lang="en-US" altLang="zh-CN" sz="2000" b="1">
                <a:solidFill>
                  <a:srgbClr val="323232"/>
                </a:solidFill>
                <a:latin typeface="宋体" pitchFamily="2" charset="-122"/>
              </a:rPr>
              <a:t>19</a:t>
            </a:r>
            <a:r>
              <a:rPr lang="zh-CN" altLang="en-US" sz="2000" b="1">
                <a:solidFill>
                  <a:srgbClr val="323232"/>
                </a:solidFill>
                <a:latin typeface="宋体" pitchFamily="2" charset="-122"/>
              </a:rPr>
              <a:t>世纪末</a:t>
            </a:r>
            <a:r>
              <a:rPr lang="en-US" altLang="zh-CN" sz="2000" b="1">
                <a:solidFill>
                  <a:srgbClr val="323232"/>
                </a:solidFill>
                <a:latin typeface="宋体" pitchFamily="2" charset="-122"/>
              </a:rPr>
              <a:t>20</a:t>
            </a:r>
            <a:r>
              <a:rPr lang="zh-CN" altLang="en-US" sz="2000" b="1">
                <a:solidFill>
                  <a:srgbClr val="323232"/>
                </a:solidFill>
                <a:latin typeface="宋体" pitchFamily="2" charset="-122"/>
              </a:rPr>
              <a:t>世纪初，世界市场最终形成。四是</a:t>
            </a:r>
            <a:r>
              <a:rPr lang="en-US" altLang="zh-CN" sz="2000" b="1">
                <a:solidFill>
                  <a:srgbClr val="323232"/>
                </a:solidFill>
                <a:latin typeface="宋体" pitchFamily="2" charset="-122"/>
              </a:rPr>
              <a:t>20</a:t>
            </a:r>
            <a:r>
              <a:rPr lang="zh-CN" altLang="en-US" sz="2000" b="1">
                <a:solidFill>
                  <a:srgbClr val="323232"/>
                </a:solidFill>
                <a:latin typeface="宋体" pitchFamily="2" charset="-122"/>
              </a:rPr>
              <a:t>世纪</a:t>
            </a:r>
            <a:r>
              <a:rPr lang="en-US" altLang="zh-CN" sz="2000" b="1">
                <a:solidFill>
                  <a:srgbClr val="323232"/>
                </a:solidFill>
                <a:latin typeface="宋体" pitchFamily="2" charset="-122"/>
              </a:rPr>
              <a:t>90</a:t>
            </a:r>
            <a:r>
              <a:rPr lang="zh-CN" altLang="en-US" sz="2000" b="1">
                <a:solidFill>
                  <a:srgbClr val="323232"/>
                </a:solidFill>
                <a:latin typeface="宋体" pitchFamily="2" charset="-122"/>
              </a:rPr>
              <a:t>年代以来，经济全球化趋势发展迅猛。</a:t>
            </a:r>
            <a:endParaRPr lang="zh-CN" altLang="en-US" sz="2000" b="1">
              <a:latin typeface="Arial" pitchFamily="34" charset="0"/>
            </a:endParaRPr>
          </a:p>
          <a:p>
            <a:pPr indent="228600" eaLnBrk="0" hangingPunct="0"/>
            <a:r>
              <a:rPr lang="zh-CN" altLang="en-US" sz="2000" b="1">
                <a:solidFill>
                  <a:srgbClr val="323232"/>
                </a:solidFill>
                <a:latin typeface="宋体" pitchFamily="2" charset="-122"/>
              </a:rPr>
              <a:t>在这一进程中重视交往、强调交往在人类历史发展进程中的作用，重点把握两点，一是人类历史发展过程是从分散向整体发展转变的过程。这一转变开始于</a:t>
            </a:r>
            <a:r>
              <a:rPr lang="en-US" altLang="zh-CN" sz="2000" b="1">
                <a:solidFill>
                  <a:srgbClr val="323232"/>
                </a:solidFill>
                <a:latin typeface="宋体" pitchFamily="2" charset="-122"/>
              </a:rPr>
              <a:t>15</a:t>
            </a:r>
            <a:r>
              <a:rPr lang="zh-CN" altLang="en-US" sz="2000" b="1">
                <a:solidFill>
                  <a:srgbClr val="323232"/>
                </a:solidFill>
                <a:latin typeface="宋体" pitchFamily="2" charset="-122"/>
              </a:rPr>
              <a:t>世纪末</a:t>
            </a:r>
            <a:r>
              <a:rPr lang="en-US" altLang="zh-CN" sz="2000" b="1">
                <a:solidFill>
                  <a:srgbClr val="323232"/>
                </a:solidFill>
                <a:latin typeface="宋体" pitchFamily="2" charset="-122"/>
              </a:rPr>
              <a:t>16</a:t>
            </a:r>
            <a:r>
              <a:rPr lang="zh-CN" altLang="en-US" sz="2000" b="1">
                <a:solidFill>
                  <a:srgbClr val="323232"/>
                </a:solidFill>
                <a:latin typeface="宋体" pitchFamily="2" charset="-122"/>
              </a:rPr>
              <a:t>世纪初的新航路的开辟，到</a:t>
            </a:r>
            <a:r>
              <a:rPr lang="en-US" altLang="zh-CN" sz="2000" b="1">
                <a:solidFill>
                  <a:srgbClr val="323232"/>
                </a:solidFill>
                <a:latin typeface="宋体" pitchFamily="2" charset="-122"/>
              </a:rPr>
              <a:t>19</a:t>
            </a:r>
            <a:r>
              <a:rPr lang="zh-CN" altLang="en-US" sz="2000" b="1">
                <a:solidFill>
                  <a:srgbClr val="323232"/>
                </a:solidFill>
                <a:latin typeface="宋体" pitchFamily="2" charset="-122"/>
              </a:rPr>
              <a:t>世纪末</a:t>
            </a:r>
            <a:r>
              <a:rPr lang="en-US" altLang="zh-CN" sz="2000" b="1">
                <a:solidFill>
                  <a:srgbClr val="323232"/>
                </a:solidFill>
                <a:latin typeface="宋体" pitchFamily="2" charset="-122"/>
              </a:rPr>
              <a:t>20</a:t>
            </a:r>
            <a:r>
              <a:rPr lang="zh-CN" altLang="en-US" sz="2000" b="1">
                <a:solidFill>
                  <a:srgbClr val="323232"/>
                </a:solidFill>
                <a:latin typeface="宋体" pitchFamily="2" charset="-122"/>
              </a:rPr>
              <a:t>世纪初资本主义世界体系的形成标志其基本完成。二是生产力的发展和世界各地区交往的发展是人类历史发展的两条主线，建立在生产力发展基础上的世界各地区交往的发展是推动人类社会从分散走向整体发展的决定因素。例如，新航路的开辟、资本主义世界市场的形成、经济全球化等内容均可用全球史观立意。</a:t>
            </a:r>
            <a:endParaRPr lang="zh-CN" altLang="en-US" sz="2000" b="1">
              <a:latin typeface="Arial" pitchFamily="34" charset="0"/>
            </a:endParaRPr>
          </a:p>
          <a:p>
            <a:pPr indent="228600" eaLnBrk="0" hangingPunct="0"/>
            <a:r>
              <a:rPr lang="zh-CN" altLang="en-US" sz="2000" b="1">
                <a:solidFill>
                  <a:srgbClr val="323232"/>
                </a:solidFill>
                <a:latin typeface="宋体" pitchFamily="2" charset="-122"/>
              </a:rPr>
              <a:t>世界重大事件对中国历史进程的影响</a:t>
            </a:r>
            <a:endParaRPr lang="zh-CN" altLang="en-US" sz="2000" b="1">
              <a:latin typeface="Arial" pitchFamily="34" charset="0"/>
            </a:endParaRPr>
          </a:p>
          <a:p>
            <a:pPr indent="228600" eaLnBrk="0" hangingPunct="0"/>
            <a:r>
              <a:rPr lang="zh-CN" altLang="en-US" sz="2000" b="1">
                <a:solidFill>
                  <a:srgbClr val="323232"/>
                </a:solidFill>
                <a:latin typeface="宋体" pitchFamily="2" charset="-122"/>
              </a:rPr>
              <a:t>新航路的开辟对中国的影响</a:t>
            </a:r>
            <a:endParaRPr lang="zh-CN" altLang="en-US" sz="2000" b="1">
              <a:latin typeface="Arial" pitchFamily="34" charset="0"/>
            </a:endParaRPr>
          </a:p>
          <a:p>
            <a:pPr indent="228600" eaLnBrk="0" hangingPunct="0"/>
            <a:r>
              <a:rPr lang="en-US" altLang="zh-CN" sz="2000" b="1">
                <a:solidFill>
                  <a:srgbClr val="323232"/>
                </a:solidFill>
                <a:latin typeface="宋体" pitchFamily="2" charset="-122"/>
              </a:rPr>
              <a:t>14</a:t>
            </a:r>
            <a:r>
              <a:rPr lang="zh-CN" altLang="en-US" sz="2000" b="1">
                <a:solidFill>
                  <a:srgbClr val="323232"/>
                </a:solidFill>
                <a:latin typeface="宋体" pitchFamily="2" charset="-122"/>
              </a:rPr>
              <a:t>至</a:t>
            </a:r>
            <a:r>
              <a:rPr lang="en-US" altLang="zh-CN" sz="2000" b="1">
                <a:solidFill>
                  <a:srgbClr val="323232"/>
                </a:solidFill>
                <a:latin typeface="宋体" pitchFamily="2" charset="-122"/>
              </a:rPr>
              <a:t>16</a:t>
            </a:r>
            <a:r>
              <a:rPr lang="zh-CN" altLang="en-US" sz="2000" b="1">
                <a:solidFill>
                  <a:srgbClr val="323232"/>
                </a:solidFill>
                <a:latin typeface="宋体" pitchFamily="2" charset="-122"/>
              </a:rPr>
              <a:t>世纪由西班牙和葡萄牙王室开辟的新航路，加强了各民族、各地区经济文化的交流，加速了西欧资本的原始积累，也使中国明清时期对外关系呈现出许多新的特点：美洲的外来高产农作物传入中国；西欧开始对华的殖民侵略；中国实施闭关锁国政策；开始了西学东渐的历程。</a:t>
            </a:r>
            <a:endParaRPr lang="zh-CN" altLang="en-US" sz="2000" b="1">
              <a:latin typeface="Arial" pitchFamily="34" charset="0"/>
            </a:endParaRPr>
          </a:p>
        </p:txBody>
      </p:sp>
    </p:spTree>
    <p:extLst>
      <p:ext uri="{BB962C8B-B14F-4D97-AF65-F5344CB8AC3E}">
        <p14:creationId xmlns:p14="http://schemas.microsoft.com/office/powerpoint/2010/main" val="411218596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
          <p:cNvSpPr>
            <a:spLocks noChangeArrowheads="1"/>
          </p:cNvSpPr>
          <p:nvPr/>
        </p:nvSpPr>
        <p:spPr bwMode="auto">
          <a:xfrm>
            <a:off x="250825" y="188913"/>
            <a:ext cx="8497888" cy="624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28600"/>
            <a:r>
              <a:rPr lang="zh-CN" sz="2000" b="1">
                <a:solidFill>
                  <a:srgbClr val="323232"/>
                </a:solidFill>
                <a:latin typeface="宋体" pitchFamily="2" charset="-122"/>
              </a:rPr>
              <a:t>三次工业革命对中国的影响</a:t>
            </a:r>
            <a:endParaRPr lang="zh-CN" sz="2000" b="1">
              <a:latin typeface="Arial" pitchFamily="34" charset="0"/>
            </a:endParaRPr>
          </a:p>
          <a:p>
            <a:pPr indent="228600" eaLnBrk="0" hangingPunct="0"/>
            <a:r>
              <a:rPr lang="zh-CN" sz="2000" b="1">
                <a:solidFill>
                  <a:srgbClr val="323232"/>
                </a:solidFill>
                <a:latin typeface="宋体" pitchFamily="2" charset="-122"/>
              </a:rPr>
              <a:t>（</a:t>
            </a:r>
            <a:r>
              <a:rPr lang="en-US" altLang="zh-CN" sz="2000" b="1">
                <a:solidFill>
                  <a:srgbClr val="323232"/>
                </a:solidFill>
                <a:latin typeface="宋体" pitchFamily="2" charset="-122"/>
              </a:rPr>
              <a:t>1</a:t>
            </a:r>
            <a:r>
              <a:rPr lang="zh-CN" altLang="en-US" sz="2000" b="1">
                <a:solidFill>
                  <a:srgbClr val="323232"/>
                </a:solidFill>
                <a:latin typeface="宋体" pitchFamily="2" charset="-122"/>
              </a:rPr>
              <a:t>）第一次：</a:t>
            </a:r>
            <a:r>
              <a:rPr lang="en-US" altLang="zh-CN" sz="2000" b="1">
                <a:solidFill>
                  <a:srgbClr val="323232"/>
                </a:solidFill>
                <a:latin typeface="宋体" pitchFamily="2" charset="-122"/>
              </a:rPr>
              <a:t>1840</a:t>
            </a:r>
            <a:r>
              <a:rPr lang="zh-CN" altLang="en-US" sz="2000" b="1">
                <a:solidFill>
                  <a:srgbClr val="323232"/>
                </a:solidFill>
                <a:latin typeface="宋体" pitchFamily="2" charset="-122"/>
              </a:rPr>
              <a:t>年，率先完成工业革命的英国为了将中国变成它的商品市场和原料产地，发动了侵略中国的鸦片战争，强迫清政府签订了不平等条约，中国开始沦为半殖民地半封建社会；列强的商品输出客观上瓦解了中国的自然经济，促进了中国民族资本主义的产生和民族资产阶级的诞生；列强的侵略破坏了中国领土主权的完整，妨害了中国社会经济的发展，阶级矛盾和民族矛盾的激化，引发了波澜壮阔的太平天国运动；为了抵抗列强的侵略，维护清朝的封建统治，开明地主阶级开始开眼看世界，洋务派掀起了</a:t>
            </a:r>
            <a:r>
              <a:rPr lang="zh-CN" altLang="en-US" sz="2000" b="1">
                <a:solidFill>
                  <a:srgbClr val="323232"/>
                </a:solidFill>
                <a:latin typeface="Arial" pitchFamily="34" charset="0"/>
              </a:rPr>
              <a:t>“</a:t>
            </a:r>
            <a:r>
              <a:rPr lang="zh-CN" altLang="en-US" sz="2000" b="1">
                <a:solidFill>
                  <a:srgbClr val="323232"/>
                </a:solidFill>
                <a:latin typeface="宋体" pitchFamily="2" charset="-122"/>
              </a:rPr>
              <a:t>师夷长技以自强</a:t>
            </a:r>
            <a:r>
              <a:rPr lang="zh-CN" altLang="en-US" sz="2000" b="1">
                <a:solidFill>
                  <a:srgbClr val="323232"/>
                </a:solidFill>
                <a:latin typeface="Arial" pitchFamily="34" charset="0"/>
              </a:rPr>
              <a:t>”</a:t>
            </a:r>
            <a:r>
              <a:rPr lang="zh-CN" altLang="en-US" sz="2000" b="1">
                <a:solidFill>
                  <a:srgbClr val="323232"/>
                </a:solidFill>
                <a:latin typeface="宋体" pitchFamily="2" charset="-122"/>
              </a:rPr>
              <a:t>的洋务运动。</a:t>
            </a:r>
            <a:endParaRPr lang="zh-CN" altLang="en-US" sz="2000" b="1">
              <a:latin typeface="Arial" pitchFamily="34" charset="0"/>
            </a:endParaRPr>
          </a:p>
          <a:p>
            <a:pPr indent="228600" eaLnBrk="0" hangingPunct="0"/>
            <a:r>
              <a:rPr lang="zh-CN" altLang="en-US" sz="2000" b="1">
                <a:solidFill>
                  <a:srgbClr val="323232"/>
                </a:solidFill>
                <a:latin typeface="宋体" pitchFamily="2" charset="-122"/>
              </a:rPr>
              <a:t>（</a:t>
            </a:r>
            <a:r>
              <a:rPr lang="en-US" altLang="zh-CN" sz="2000" b="1">
                <a:solidFill>
                  <a:srgbClr val="323232"/>
                </a:solidFill>
                <a:latin typeface="宋体" pitchFamily="2" charset="-122"/>
              </a:rPr>
              <a:t>2</a:t>
            </a:r>
            <a:r>
              <a:rPr lang="zh-CN" altLang="en-US" sz="2000" b="1">
                <a:solidFill>
                  <a:srgbClr val="323232"/>
                </a:solidFill>
                <a:latin typeface="宋体" pitchFamily="2" charset="-122"/>
              </a:rPr>
              <a:t>）第二次：</a:t>
            </a:r>
            <a:r>
              <a:rPr lang="en-US" altLang="zh-CN" sz="2000" b="1">
                <a:solidFill>
                  <a:srgbClr val="323232"/>
                </a:solidFill>
                <a:latin typeface="宋体" pitchFamily="2" charset="-122"/>
              </a:rPr>
              <a:t>1870</a:t>
            </a:r>
            <a:r>
              <a:rPr lang="zh-CN" altLang="en-US" sz="2000" b="1">
                <a:solidFill>
                  <a:srgbClr val="323232"/>
                </a:solidFill>
                <a:latin typeface="宋体" pitchFamily="2" charset="-122"/>
              </a:rPr>
              <a:t>年前后开始的第二次工业革命，促进了垄断组织的产生，主要的资本主义国家纷纷向帝国主义过渡。它们加紧资本输出和分割世界，掀起了瓜分中国的狂潮，中华民族危机空前严重，中国完全沦为半殖民地半封建社会；列强的资本输出进一步瓦解了中国的自然经济，客观上促进了民族资本主义的发展，民族资产阶级挽救民族危亡的运动高涨，进行了资产阶级革命和改革；</a:t>
            </a:r>
            <a:endParaRPr lang="zh-CN" altLang="en-US" sz="2000" b="1">
              <a:latin typeface="Arial" pitchFamily="34" charset="0"/>
            </a:endParaRPr>
          </a:p>
          <a:p>
            <a:pPr indent="228600" eaLnBrk="0" hangingPunct="0"/>
            <a:r>
              <a:rPr lang="zh-CN" altLang="en-US" sz="2000" b="1">
                <a:solidFill>
                  <a:srgbClr val="323232"/>
                </a:solidFill>
                <a:latin typeface="宋体" pitchFamily="2" charset="-122"/>
              </a:rPr>
              <a:t>（</a:t>
            </a:r>
            <a:r>
              <a:rPr lang="en-US" altLang="zh-CN" sz="2000" b="1">
                <a:solidFill>
                  <a:srgbClr val="323232"/>
                </a:solidFill>
                <a:latin typeface="宋体" pitchFamily="2" charset="-122"/>
              </a:rPr>
              <a:t>3</a:t>
            </a:r>
            <a:r>
              <a:rPr lang="zh-CN" altLang="en-US" sz="2000" b="1">
                <a:solidFill>
                  <a:srgbClr val="323232"/>
                </a:solidFill>
                <a:latin typeface="宋体" pitchFamily="2" charset="-122"/>
              </a:rPr>
              <a:t>）第三次：</a:t>
            </a:r>
            <a:r>
              <a:rPr lang="en-US" altLang="zh-CN" sz="2000" b="1">
                <a:solidFill>
                  <a:srgbClr val="323232"/>
                </a:solidFill>
                <a:latin typeface="宋体" pitchFamily="2" charset="-122"/>
              </a:rPr>
              <a:t>20</a:t>
            </a:r>
            <a:r>
              <a:rPr lang="zh-CN" altLang="en-US" sz="2000" b="1">
                <a:solidFill>
                  <a:srgbClr val="323232"/>
                </a:solidFill>
                <a:latin typeface="宋体" pitchFamily="2" charset="-122"/>
              </a:rPr>
              <a:t>世纪四五十年代开始的第三次工业革命推动了世界经济格局的调整，科技的发展使世界各国经济联系进一步增强，发达国家利用科技的优势控制发展中国家，进一步拉大了发达国家和发展中国家的经济差距，中国作为当今世界最大的发展中国家，在现代化的进程中，既有机遇，更面临着挑战。</a:t>
            </a:r>
            <a:endParaRPr lang="zh-CN" altLang="en-US" sz="2000" b="1">
              <a:latin typeface="Arial" pitchFamily="34" charset="0"/>
            </a:endParaRPr>
          </a:p>
        </p:txBody>
      </p:sp>
    </p:spTree>
    <p:extLst>
      <p:ext uri="{BB962C8B-B14F-4D97-AF65-F5344CB8AC3E}">
        <p14:creationId xmlns:p14="http://schemas.microsoft.com/office/powerpoint/2010/main" val="67290907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ChangeArrowheads="1"/>
          </p:cNvSpPr>
          <p:nvPr/>
        </p:nvSpPr>
        <p:spPr bwMode="auto">
          <a:xfrm>
            <a:off x="179388" y="273050"/>
            <a:ext cx="84963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28600"/>
            <a:r>
              <a:rPr lang="zh-CN" sz="2400" b="1">
                <a:solidFill>
                  <a:srgbClr val="323232"/>
                </a:solidFill>
                <a:latin typeface="宋体" pitchFamily="2" charset="-122"/>
              </a:rPr>
              <a:t>国际共产主义运动的发展对中国的影响</a:t>
            </a:r>
            <a:endParaRPr lang="zh-CN" sz="2400" b="1">
              <a:latin typeface="Arial" pitchFamily="34" charset="0"/>
            </a:endParaRPr>
          </a:p>
          <a:p>
            <a:pPr indent="228600" eaLnBrk="0" hangingPunct="0"/>
            <a:r>
              <a:rPr lang="zh-CN" sz="2400" b="1">
                <a:solidFill>
                  <a:srgbClr val="323232"/>
                </a:solidFill>
                <a:latin typeface="宋体" pitchFamily="2" charset="-122"/>
              </a:rPr>
              <a:t>（</a:t>
            </a:r>
            <a:r>
              <a:rPr lang="en-US" altLang="zh-CN" sz="2400" b="1">
                <a:solidFill>
                  <a:srgbClr val="323232"/>
                </a:solidFill>
                <a:latin typeface="宋体" pitchFamily="2" charset="-122"/>
              </a:rPr>
              <a:t>1</a:t>
            </a:r>
            <a:r>
              <a:rPr lang="zh-CN" altLang="en-US" sz="2400" b="1">
                <a:solidFill>
                  <a:srgbClr val="323232"/>
                </a:solidFill>
                <a:latin typeface="宋体" pitchFamily="2" charset="-122"/>
              </a:rPr>
              <a:t>）马克思主义的诞生：</a:t>
            </a:r>
            <a:r>
              <a:rPr lang="en-US" altLang="zh-CN" sz="2400" b="1">
                <a:solidFill>
                  <a:srgbClr val="323232"/>
                </a:solidFill>
                <a:latin typeface="宋体" pitchFamily="2" charset="-122"/>
              </a:rPr>
              <a:t>1848</a:t>
            </a:r>
            <a:r>
              <a:rPr lang="zh-CN" altLang="en-US" sz="2400" b="1">
                <a:solidFill>
                  <a:srgbClr val="323232"/>
                </a:solidFill>
                <a:latin typeface="宋体" pitchFamily="2" charset="-122"/>
              </a:rPr>
              <a:t>年发表的</a:t>
            </a:r>
            <a:r>
              <a:rPr lang="en-US" altLang="zh-CN" sz="2400" b="1">
                <a:solidFill>
                  <a:srgbClr val="323232"/>
                </a:solidFill>
                <a:latin typeface="宋体" pitchFamily="2" charset="-122"/>
              </a:rPr>
              <a:t>《</a:t>
            </a:r>
            <a:r>
              <a:rPr lang="zh-CN" altLang="en-US" sz="2400" b="1">
                <a:solidFill>
                  <a:srgbClr val="323232"/>
                </a:solidFill>
                <a:latin typeface="宋体" pitchFamily="2" charset="-122"/>
              </a:rPr>
              <a:t>共产党宣言</a:t>
            </a:r>
            <a:r>
              <a:rPr lang="en-US" altLang="zh-CN" sz="2400" b="1">
                <a:solidFill>
                  <a:srgbClr val="323232"/>
                </a:solidFill>
                <a:latin typeface="宋体" pitchFamily="2" charset="-122"/>
              </a:rPr>
              <a:t>》</a:t>
            </a:r>
            <a:r>
              <a:rPr lang="zh-CN" altLang="en-US" sz="2400" b="1">
                <a:solidFill>
                  <a:srgbClr val="323232"/>
                </a:solidFill>
                <a:latin typeface="宋体" pitchFamily="2" charset="-122"/>
              </a:rPr>
              <a:t>，第一次系统而完整地阐述了马克思主义的基本原理，标志着科学共产主义的诞生。</a:t>
            </a:r>
            <a:r>
              <a:rPr lang="en-US" altLang="zh-CN" sz="2400" b="1">
                <a:solidFill>
                  <a:srgbClr val="323232"/>
                </a:solidFill>
                <a:latin typeface="宋体" pitchFamily="2" charset="-122"/>
              </a:rPr>
              <a:t>19</a:t>
            </a:r>
            <a:r>
              <a:rPr lang="zh-CN" altLang="en-US" sz="2400" b="1">
                <a:solidFill>
                  <a:srgbClr val="323232"/>
                </a:solidFill>
                <a:latin typeface="宋体" pitchFamily="2" charset="-122"/>
              </a:rPr>
              <a:t>世纪末</a:t>
            </a:r>
            <a:r>
              <a:rPr lang="en-US" altLang="zh-CN" sz="2400" b="1">
                <a:solidFill>
                  <a:srgbClr val="323232"/>
                </a:solidFill>
                <a:latin typeface="宋体" pitchFamily="2" charset="-122"/>
              </a:rPr>
              <a:t>20</a:t>
            </a:r>
            <a:r>
              <a:rPr lang="zh-CN" altLang="en-US" sz="2400" b="1">
                <a:solidFill>
                  <a:srgbClr val="323232"/>
                </a:solidFill>
                <a:latin typeface="宋体" pitchFamily="2" charset="-122"/>
              </a:rPr>
              <a:t>世纪初，马克思主义以高度的科学性和高度的革命性征服了广大进步的中国青年，</a:t>
            </a:r>
            <a:r>
              <a:rPr lang="en-US" altLang="zh-CN" sz="2400" b="1">
                <a:solidFill>
                  <a:srgbClr val="323232"/>
                </a:solidFill>
                <a:latin typeface="宋体" pitchFamily="2" charset="-122"/>
              </a:rPr>
              <a:t>1921</a:t>
            </a:r>
            <a:r>
              <a:rPr lang="zh-CN" altLang="en-US" sz="2400" b="1">
                <a:solidFill>
                  <a:srgbClr val="323232"/>
                </a:solidFill>
                <a:latin typeface="宋体" pitchFamily="2" charset="-122"/>
              </a:rPr>
              <a:t>年马克思主义和中国工人运动相结合，诞生了中国共产党。中国共产党在实践中不断把马克思主义基本原理和中国革命的国情相结合，从幼稚走向成熟，制定民主革命纲领，探索民主革命道路，领导中国人民取得了新民主主义革命的伟大胜利；马克思主义在中国革命和建设的实践中，还引起了两次巨大的思想飞跃</a:t>
            </a:r>
            <a:r>
              <a:rPr lang="en-US" altLang="zh-CN" sz="2400" b="1">
                <a:solidFill>
                  <a:srgbClr val="323232"/>
                </a:solidFill>
                <a:latin typeface="Arial" pitchFamily="34" charset="0"/>
              </a:rPr>
              <a:t>……</a:t>
            </a:r>
            <a:r>
              <a:rPr lang="zh-CN" altLang="en-US" sz="2400" b="1">
                <a:solidFill>
                  <a:srgbClr val="323232"/>
                </a:solidFill>
                <a:latin typeface="宋体" pitchFamily="2" charset="-122"/>
              </a:rPr>
              <a:t>毛泽东思想和邓小平理论。</a:t>
            </a:r>
            <a:endParaRPr lang="zh-CN" altLang="en-US" sz="2400" b="1">
              <a:latin typeface="Arial" pitchFamily="34" charset="0"/>
            </a:endParaRPr>
          </a:p>
          <a:p>
            <a:pPr indent="228600" eaLnBrk="0" hangingPunct="0"/>
            <a:r>
              <a:rPr lang="zh-CN" altLang="en-US" sz="2400" b="1">
                <a:solidFill>
                  <a:srgbClr val="323232"/>
                </a:solidFill>
                <a:latin typeface="Arial" pitchFamily="34" charset="0"/>
              </a:rPr>
              <a:t>    </a:t>
            </a:r>
            <a:r>
              <a:rPr lang="en-US" altLang="zh-CN" sz="2400" b="1">
                <a:solidFill>
                  <a:srgbClr val="323232"/>
                </a:solidFill>
                <a:latin typeface="宋体" pitchFamily="2" charset="-122"/>
              </a:rPr>
              <a:t>(2)</a:t>
            </a:r>
            <a:r>
              <a:rPr lang="zh-CN" altLang="en-US" sz="2400" b="1">
                <a:solidFill>
                  <a:srgbClr val="323232"/>
                </a:solidFill>
                <a:latin typeface="宋体" pitchFamily="2" charset="-122"/>
              </a:rPr>
              <a:t>十月革命的胜利：</a:t>
            </a:r>
            <a:r>
              <a:rPr lang="en-US" altLang="zh-CN" sz="2400" b="1">
                <a:solidFill>
                  <a:srgbClr val="323232"/>
                </a:solidFill>
                <a:latin typeface="宋体" pitchFamily="2" charset="-122"/>
              </a:rPr>
              <a:t>1917</a:t>
            </a:r>
            <a:r>
              <a:rPr lang="zh-CN" altLang="en-US" sz="2400" b="1">
                <a:solidFill>
                  <a:srgbClr val="323232"/>
                </a:solidFill>
                <a:latin typeface="宋体" pitchFamily="2" charset="-122"/>
              </a:rPr>
              <a:t>年俄国十月革命的胜利为灾难深重的中国人民指明了新的出路，促进了五四运动的爆发，中国进入新民主主义革命的发展历程。</a:t>
            </a:r>
            <a:endParaRPr lang="zh-CN" altLang="en-US" sz="2400" b="1">
              <a:latin typeface="Arial" pitchFamily="34" charset="0"/>
            </a:endParaRPr>
          </a:p>
        </p:txBody>
      </p:sp>
    </p:spTree>
    <p:extLst>
      <p:ext uri="{BB962C8B-B14F-4D97-AF65-F5344CB8AC3E}">
        <p14:creationId xmlns:p14="http://schemas.microsoft.com/office/powerpoint/2010/main" val="354446921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矩形 1"/>
          <p:cNvSpPr>
            <a:spLocks noChangeArrowheads="1"/>
          </p:cNvSpPr>
          <p:nvPr/>
        </p:nvSpPr>
        <p:spPr bwMode="auto">
          <a:xfrm>
            <a:off x="684213" y="717550"/>
            <a:ext cx="77755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28600" eaLnBrk="0" hangingPunct="0"/>
            <a:r>
              <a:rPr lang="zh-CN" altLang="en-US" sz="2800" b="1">
                <a:solidFill>
                  <a:srgbClr val="323232"/>
                </a:solidFill>
                <a:latin typeface="宋体" pitchFamily="2" charset="-122"/>
              </a:rPr>
              <a:t>（</a:t>
            </a:r>
            <a:r>
              <a:rPr lang="en-US" altLang="zh-CN" sz="2800" b="1">
                <a:solidFill>
                  <a:srgbClr val="323232"/>
                </a:solidFill>
                <a:latin typeface="宋体" pitchFamily="2" charset="-122"/>
              </a:rPr>
              <a:t>3</a:t>
            </a:r>
            <a:r>
              <a:rPr lang="zh-CN" altLang="en-US" sz="2800" b="1">
                <a:solidFill>
                  <a:srgbClr val="323232"/>
                </a:solidFill>
                <a:latin typeface="宋体" pitchFamily="2" charset="-122"/>
              </a:rPr>
              <a:t>）共产国际的成立：</a:t>
            </a:r>
            <a:r>
              <a:rPr lang="en-US" altLang="zh-CN" sz="2800" b="1">
                <a:solidFill>
                  <a:srgbClr val="323232"/>
                </a:solidFill>
                <a:latin typeface="宋体" pitchFamily="2" charset="-122"/>
              </a:rPr>
              <a:t>1919</a:t>
            </a:r>
            <a:r>
              <a:rPr lang="zh-CN" altLang="en-US" sz="2800" b="1">
                <a:solidFill>
                  <a:srgbClr val="323232"/>
                </a:solidFill>
                <a:latin typeface="宋体" pitchFamily="2" charset="-122"/>
              </a:rPr>
              <a:t>年在莫斯科成立的共产国际作为各国共产党的联合组织，帮助中国成立了中国共产党，使中国革命焕然一新；共产国际建议中国共产党和国民党实现第一次国共合作，促进了国民大革命的兴起。</a:t>
            </a:r>
            <a:endParaRPr lang="zh-CN" altLang="en-US" sz="2800" b="1">
              <a:latin typeface="Arial" pitchFamily="34" charset="0"/>
            </a:endParaRPr>
          </a:p>
          <a:p>
            <a:pPr indent="228600" eaLnBrk="0" hangingPunct="0"/>
            <a:r>
              <a:rPr lang="zh-CN" altLang="en-US" sz="2800" b="1">
                <a:solidFill>
                  <a:srgbClr val="323232"/>
                </a:solidFill>
                <a:latin typeface="宋体" pitchFamily="2" charset="-122"/>
              </a:rPr>
              <a:t>（</a:t>
            </a:r>
            <a:r>
              <a:rPr lang="en-US" altLang="zh-CN" sz="2800" b="1">
                <a:solidFill>
                  <a:srgbClr val="323232"/>
                </a:solidFill>
                <a:latin typeface="宋体" pitchFamily="2" charset="-122"/>
              </a:rPr>
              <a:t>4</a:t>
            </a:r>
            <a:r>
              <a:rPr lang="zh-CN" altLang="en-US" sz="2800" b="1">
                <a:solidFill>
                  <a:srgbClr val="323232"/>
                </a:solidFill>
                <a:latin typeface="宋体" pitchFamily="2" charset="-122"/>
              </a:rPr>
              <a:t>）苏联模式的形成：</a:t>
            </a:r>
            <a:r>
              <a:rPr lang="en-US" altLang="zh-CN" sz="2800" b="1">
                <a:solidFill>
                  <a:srgbClr val="323232"/>
                </a:solidFill>
                <a:latin typeface="宋体" pitchFamily="2" charset="-122"/>
              </a:rPr>
              <a:t>1936</a:t>
            </a:r>
            <a:r>
              <a:rPr lang="zh-CN" altLang="en-US" sz="2800" b="1">
                <a:solidFill>
                  <a:srgbClr val="323232"/>
                </a:solidFill>
                <a:latin typeface="宋体" pitchFamily="2" charset="-122"/>
              </a:rPr>
              <a:t>年苏联颁布的新宪法，标志着苏联社会主义的建成，也标志着高度集中的经济政治体制的形成。新中国成立后，由于处于帝国主义的包围和封锁之中，缺乏建设社会主义的经验，不得不照搬苏联模式，对新民主主义政权的巩固、国民经济的恢复、社会主义制度建立起到了积极的作用。但后来日益阻碍了国民经济的发展，中国实施了经济体制的改革。</a:t>
            </a:r>
            <a:endParaRPr lang="zh-CN" altLang="en-US" sz="2800" b="1">
              <a:latin typeface="Arial" pitchFamily="34" charset="0"/>
            </a:endParaRPr>
          </a:p>
        </p:txBody>
      </p:sp>
    </p:spTree>
    <p:extLst>
      <p:ext uri="{BB962C8B-B14F-4D97-AF65-F5344CB8AC3E}">
        <p14:creationId xmlns:p14="http://schemas.microsoft.com/office/powerpoint/2010/main" val="82991041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矩形 1"/>
          <p:cNvSpPr>
            <a:spLocks noChangeArrowheads="1"/>
          </p:cNvSpPr>
          <p:nvPr/>
        </p:nvSpPr>
        <p:spPr bwMode="auto">
          <a:xfrm>
            <a:off x="827088" y="1052513"/>
            <a:ext cx="74898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t>        教学立意应避免盲目性，力求符合学生的认知规律；教学立意应避免片面性，力求抓住历史发展的核心逻辑；教学立意应避免主观性，力求切合教材自身的结构与逻辑。强化知识立意、能力立意和价值观立意。教学立意的实施有利于历史思维能力的养成，有利于教学效率的提高，有利于学生学习能力和应试能力的提高。</a:t>
            </a:r>
          </a:p>
        </p:txBody>
      </p:sp>
    </p:spTree>
    <p:extLst>
      <p:ext uri="{BB962C8B-B14F-4D97-AF65-F5344CB8AC3E}">
        <p14:creationId xmlns:p14="http://schemas.microsoft.com/office/powerpoint/2010/main" val="193324182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8" name="Object 2"/>
          <p:cNvGraphicFramePr>
            <a:graphicFrameLocks noChangeAspect="1"/>
          </p:cNvGraphicFramePr>
          <p:nvPr/>
        </p:nvGraphicFramePr>
        <p:xfrm>
          <a:off x="684213" y="1916113"/>
          <a:ext cx="7805737" cy="2538412"/>
        </p:xfrm>
        <a:graphic>
          <a:graphicData uri="http://schemas.openxmlformats.org/presentationml/2006/ole">
            <mc:AlternateContent xmlns:mc="http://schemas.openxmlformats.org/markup-compatibility/2006">
              <mc:Choice xmlns:v="urn:schemas-microsoft-com:vml" Requires="v">
                <p:oleObj spid="_x0000_s13331" r:id="rId3" imgW="7805013" imgH="2537938" progId="Word.Document.12">
                  <p:embed/>
                </p:oleObj>
              </mc:Choice>
              <mc:Fallback>
                <p:oleObj r:id="rId3" imgW="7805013" imgH="2537938"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16113"/>
                        <a:ext cx="780573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7939" name="TextBox 1"/>
          <p:cNvSpPr txBox="1">
            <a:spLocks noChangeArrowheads="1"/>
          </p:cNvSpPr>
          <p:nvPr/>
        </p:nvSpPr>
        <p:spPr bwMode="auto">
          <a:xfrm>
            <a:off x="1403350" y="692150"/>
            <a:ext cx="5400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400" b="1"/>
              <a:t>对郑和下西洋的复习</a:t>
            </a:r>
          </a:p>
        </p:txBody>
      </p:sp>
      <p:sp>
        <p:nvSpPr>
          <p:cNvPr id="167940" name="TextBox 2"/>
          <p:cNvSpPr txBox="1">
            <a:spLocks noChangeArrowheads="1"/>
          </p:cNvSpPr>
          <p:nvPr/>
        </p:nvSpPr>
        <p:spPr bwMode="auto">
          <a:xfrm>
            <a:off x="1116013" y="4668838"/>
            <a:ext cx="7056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000" b="1"/>
              <a:t>3.</a:t>
            </a:r>
            <a:r>
              <a:rPr lang="zh-CN" altLang="en-US" sz="2000" b="1"/>
              <a:t>郑和下西洋和新航路的开辟的比较</a:t>
            </a:r>
          </a:p>
        </p:txBody>
      </p:sp>
    </p:spTree>
    <p:extLst>
      <p:ext uri="{BB962C8B-B14F-4D97-AF65-F5344CB8AC3E}">
        <p14:creationId xmlns:p14="http://schemas.microsoft.com/office/powerpoint/2010/main" val="147062711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矩形 1"/>
          <p:cNvSpPr>
            <a:spLocks noChangeArrowheads="1"/>
          </p:cNvSpPr>
          <p:nvPr/>
        </p:nvSpPr>
        <p:spPr bwMode="auto">
          <a:xfrm>
            <a:off x="323850" y="836613"/>
            <a:ext cx="813593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t>董仲舒新儒学对先秦儒学的四大突破</a:t>
            </a:r>
          </a:p>
          <a:p>
            <a:r>
              <a:rPr lang="en-US" altLang="zh-CN" sz="2800" b="1"/>
              <a:t>(1)</a:t>
            </a:r>
            <a:r>
              <a:rPr lang="zh-CN" altLang="zh-CN" sz="2800" b="1"/>
              <a:t>来源更广：将阴阳家、黄老之学、法家思想纳入自己的思想体系。</a:t>
            </a:r>
            <a:r>
              <a:rPr lang="zh-CN" altLang="en-US" sz="2800" b="1"/>
              <a:t>（外儒内法，剂之以道，兼采各家之处。）</a:t>
            </a:r>
            <a:endParaRPr lang="zh-CN" altLang="zh-CN" sz="2800" b="1"/>
          </a:p>
          <a:p>
            <a:r>
              <a:rPr lang="en-US" altLang="zh-CN" sz="2800" b="1"/>
              <a:t>(2)</a:t>
            </a:r>
            <a:r>
              <a:rPr lang="zh-CN" altLang="zh-CN" sz="2800" b="1"/>
              <a:t>民本观：将</a:t>
            </a:r>
            <a:r>
              <a:rPr lang="en-US" altLang="zh-CN" sz="2800" b="1"/>
              <a:t>“</a:t>
            </a:r>
            <a:r>
              <a:rPr lang="zh-CN" altLang="zh-CN" sz="2800" b="1"/>
              <a:t>民本</a:t>
            </a:r>
            <a:r>
              <a:rPr lang="en-US" altLang="zh-CN" sz="2800" b="1"/>
              <a:t>”</a:t>
            </a:r>
            <a:r>
              <a:rPr lang="zh-CN" altLang="zh-CN" sz="2800" b="1"/>
              <a:t>发展为</a:t>
            </a:r>
            <a:r>
              <a:rPr lang="en-US" altLang="zh-CN" sz="2800" b="1"/>
              <a:t>“</a:t>
            </a:r>
            <a:r>
              <a:rPr lang="zh-CN" altLang="zh-CN" sz="2800" b="1"/>
              <a:t>君本</a:t>
            </a:r>
            <a:r>
              <a:rPr lang="en-US" altLang="zh-CN" sz="2800" b="1"/>
              <a:t>”</a:t>
            </a:r>
            <a:r>
              <a:rPr lang="zh-CN" altLang="zh-CN" sz="2800" b="1"/>
              <a:t>，神化君主权威。</a:t>
            </a:r>
          </a:p>
          <a:p>
            <a:r>
              <a:rPr lang="en-US" altLang="zh-CN" sz="2800" b="1"/>
              <a:t>(3)</a:t>
            </a:r>
            <a:r>
              <a:rPr lang="zh-CN" altLang="zh-CN" sz="2800" b="1"/>
              <a:t>政治观：由批判暴政发展为承认现存统治秩序。</a:t>
            </a:r>
          </a:p>
          <a:p>
            <a:r>
              <a:rPr lang="en-US" altLang="zh-CN" sz="2800" b="1"/>
              <a:t>(4)</a:t>
            </a:r>
            <a:r>
              <a:rPr lang="zh-CN" altLang="zh-CN" sz="2800" b="1"/>
              <a:t>内容更丰富：新提出君权神授、天人感应、三纲五常、大一统主张，将君主、家庭、社会纳入完整的伦理秩序，神化君权同时又约束规范了君权。</a:t>
            </a:r>
          </a:p>
        </p:txBody>
      </p:sp>
      <p:sp>
        <p:nvSpPr>
          <p:cNvPr id="166915" name="TextBox 3"/>
          <p:cNvSpPr txBox="1">
            <a:spLocks noChangeArrowheads="1"/>
          </p:cNvSpPr>
          <p:nvPr/>
        </p:nvSpPr>
        <p:spPr bwMode="auto">
          <a:xfrm>
            <a:off x="1258888" y="5310188"/>
            <a:ext cx="6192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000" b="1"/>
              <a:t>官方化，制度化，神学化</a:t>
            </a:r>
          </a:p>
        </p:txBody>
      </p:sp>
    </p:spTree>
    <p:extLst>
      <p:ext uri="{BB962C8B-B14F-4D97-AF65-F5344CB8AC3E}">
        <p14:creationId xmlns:p14="http://schemas.microsoft.com/office/powerpoint/2010/main" val="45053831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矩形 1"/>
          <p:cNvSpPr>
            <a:spLocks noChangeArrowheads="1"/>
          </p:cNvSpPr>
          <p:nvPr/>
        </p:nvSpPr>
        <p:spPr bwMode="auto">
          <a:xfrm>
            <a:off x="539750" y="1444625"/>
            <a:ext cx="77041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r>
              <a:rPr lang="zh-CN" altLang="zh-CN" sz="2400" b="1"/>
              <a:t>中国坚定不移地走和平发展道路，是基于中国历史文化传统的必然选择。中华民族历来就是热爱和平的民族。中华文化是一种和平的文化。渴望和平、追求和谐，始终是中国人民的精神特征。</a:t>
            </a:r>
            <a:r>
              <a:rPr lang="en-US" altLang="zh-CN" sz="2400" b="1"/>
              <a:t>600</a:t>
            </a:r>
            <a:r>
              <a:rPr lang="zh-CN" altLang="zh-CN" sz="2400" b="1"/>
              <a:t>年前，中国明代著名航海家郑和率领当时世界上最强大的船队</a:t>
            </a:r>
            <a:r>
              <a:rPr lang="en-US" altLang="zh-CN" sz="2400" b="1"/>
              <a:t>“</a:t>
            </a:r>
            <a:r>
              <a:rPr lang="zh-CN" altLang="zh-CN" sz="2400" b="1"/>
              <a:t>七下西洋</a:t>
            </a:r>
            <a:r>
              <a:rPr lang="en-US" altLang="zh-CN" sz="2400" b="1"/>
              <a:t>”</a:t>
            </a:r>
            <a:r>
              <a:rPr lang="zh-CN" altLang="zh-CN" sz="2400" b="1"/>
              <a:t>，远涉亚非</a:t>
            </a:r>
            <a:r>
              <a:rPr lang="en-US" altLang="zh-CN" sz="2400" b="1"/>
              <a:t>30</a:t>
            </a:r>
            <a:r>
              <a:rPr lang="zh-CN" altLang="zh-CN" sz="2400" b="1"/>
              <a:t>多个国家和地区，带去的是茶叶、瓷器、丝绸、工艺，没有侵占别国一寸土地，带给世界的是和平与文明，充分反映了古代中国与有关国家和人民加强交流的诚意。立足当代，中国的发展不仅造福</a:t>
            </a:r>
            <a:r>
              <a:rPr lang="en-US" altLang="zh-CN" sz="2400" b="1"/>
              <a:t>13</a:t>
            </a:r>
            <a:r>
              <a:rPr lang="zh-CN" altLang="zh-CN" sz="2400" b="1"/>
              <a:t>亿中国人民，也给世界各国带来了巨大的市场和发展机遇。中国的发展有利于世界和平力量的增长。</a:t>
            </a:r>
          </a:p>
        </p:txBody>
      </p:sp>
    </p:spTree>
    <p:extLst>
      <p:ext uri="{BB962C8B-B14F-4D97-AF65-F5344CB8AC3E}">
        <p14:creationId xmlns:p14="http://schemas.microsoft.com/office/powerpoint/2010/main" val="68138529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44" name="Text Box 52"/>
          <p:cNvSpPr txBox="1">
            <a:spLocks noChangeArrowheads="1"/>
          </p:cNvSpPr>
          <p:nvPr/>
        </p:nvSpPr>
        <p:spPr bwMode="auto">
          <a:xfrm>
            <a:off x="228600" y="457200"/>
            <a:ext cx="9132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solidFill>
                  <a:srgbClr val="FF0000"/>
                </a:solidFill>
                <a:latin typeface="Arial" pitchFamily="34" charset="0"/>
              </a:rPr>
              <a:t>世界近现代史上几乎所有的强国都有深深的海洋情结！</a:t>
            </a:r>
          </a:p>
        </p:txBody>
      </p:sp>
      <p:sp>
        <p:nvSpPr>
          <p:cNvPr id="51" name="Line 5"/>
          <p:cNvSpPr>
            <a:spLocks noChangeShapeType="1"/>
          </p:cNvSpPr>
          <p:nvPr/>
        </p:nvSpPr>
        <p:spPr bwMode="auto">
          <a:xfrm>
            <a:off x="1360488" y="2011363"/>
            <a:ext cx="4930775" cy="46037"/>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76782" tIns="38391" rIns="76782" bIns="38391" anchor="ctr"/>
          <a:lstStyle/>
          <a:p>
            <a:endParaRPr lang="zh-CN" altLang="en-US"/>
          </a:p>
        </p:txBody>
      </p:sp>
      <p:grpSp>
        <p:nvGrpSpPr>
          <p:cNvPr id="2" name="Group 6"/>
          <p:cNvGrpSpPr>
            <a:grpSpLocks/>
          </p:cNvGrpSpPr>
          <p:nvPr/>
        </p:nvGrpSpPr>
        <p:grpSpPr bwMode="auto">
          <a:xfrm>
            <a:off x="1449388" y="1924050"/>
            <a:ext cx="184150" cy="187325"/>
            <a:chOff x="0" y="0"/>
            <a:chExt cx="115" cy="115"/>
          </a:xfrm>
        </p:grpSpPr>
        <p:sp>
          <p:nvSpPr>
            <p:cNvPr id="170032" name="AutoShape 7"/>
            <p:cNvSpPr>
              <a:spLocks noChangeArrowheads="1"/>
            </p:cNvSpPr>
            <p:nvPr/>
          </p:nvSpPr>
          <p:spPr bwMode="auto">
            <a:xfrm rot="2700000">
              <a:off x="0" y="0"/>
              <a:ext cx="115" cy="115"/>
            </a:xfrm>
            <a:prstGeom prst="rtTriangl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sp>
          <p:nvSpPr>
            <p:cNvPr id="170033" name="AutoShape 8"/>
            <p:cNvSpPr>
              <a:spLocks noChangeArrowheads="1"/>
            </p:cNvSpPr>
            <p:nvPr/>
          </p:nvSpPr>
          <p:spPr bwMode="auto">
            <a:xfrm rot="18900000" flipH="1">
              <a:off x="0" y="0"/>
              <a:ext cx="115" cy="115"/>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grpSp>
      <p:sp>
        <p:nvSpPr>
          <p:cNvPr id="55" name="Text Box 9"/>
          <p:cNvSpPr txBox="1">
            <a:spLocks noChangeArrowheads="1"/>
          </p:cNvSpPr>
          <p:nvPr/>
        </p:nvSpPr>
        <p:spPr bwMode="auto">
          <a:xfrm>
            <a:off x="1066800" y="1524000"/>
            <a:ext cx="7050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82" tIns="38391" rIns="76782" bIns="38391">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latin typeface="Arial" pitchFamily="34" charset="0"/>
              </a:rPr>
              <a:t>（一）葡萄牙：欧洲走向大洋的“起点”</a:t>
            </a:r>
            <a:endParaRPr lang="en-US" altLang="zh-CN" sz="2800" b="1">
              <a:latin typeface="Arial" pitchFamily="34" charset="0"/>
            </a:endParaRPr>
          </a:p>
        </p:txBody>
      </p:sp>
      <p:grpSp>
        <p:nvGrpSpPr>
          <p:cNvPr id="3" name="Group 10"/>
          <p:cNvGrpSpPr>
            <a:grpSpLocks/>
          </p:cNvGrpSpPr>
          <p:nvPr/>
        </p:nvGrpSpPr>
        <p:grpSpPr bwMode="auto">
          <a:xfrm>
            <a:off x="1168400" y="3825875"/>
            <a:ext cx="5106988" cy="596900"/>
            <a:chOff x="0" y="0"/>
            <a:chExt cx="3177" cy="363"/>
          </a:xfrm>
        </p:grpSpPr>
        <p:sp>
          <p:nvSpPr>
            <p:cNvPr id="170027" name="Line 11"/>
            <p:cNvSpPr>
              <a:spLocks noChangeShapeType="1"/>
            </p:cNvSpPr>
            <p:nvPr/>
          </p:nvSpPr>
          <p:spPr bwMode="auto">
            <a:xfrm>
              <a:off x="153" y="315"/>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0028" name="Group 12"/>
            <p:cNvGrpSpPr>
              <a:grpSpLocks/>
            </p:cNvGrpSpPr>
            <p:nvPr/>
          </p:nvGrpSpPr>
          <p:grpSpPr bwMode="auto">
            <a:xfrm>
              <a:off x="0" y="248"/>
              <a:ext cx="115" cy="115"/>
              <a:chOff x="0" y="0"/>
              <a:chExt cx="115" cy="115"/>
            </a:xfrm>
          </p:grpSpPr>
          <p:sp>
            <p:nvSpPr>
              <p:cNvPr id="170030" name="AutoShape 13"/>
              <p:cNvSpPr>
                <a:spLocks noChangeArrowheads="1"/>
              </p:cNvSpPr>
              <p:nvPr/>
            </p:nvSpPr>
            <p:spPr bwMode="auto">
              <a:xfrm rot="2700000">
                <a:off x="0" y="0"/>
                <a:ext cx="115" cy="115"/>
              </a:xfrm>
              <a:prstGeom prst="rtTriangl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sp>
            <p:nvSpPr>
              <p:cNvPr id="170031" name="AutoShape 14"/>
              <p:cNvSpPr>
                <a:spLocks noChangeArrowheads="1"/>
              </p:cNvSpPr>
              <p:nvPr/>
            </p:nvSpPr>
            <p:spPr bwMode="auto">
              <a:xfrm rot="18900000" flipH="1">
                <a:off x="0" y="0"/>
                <a:ext cx="115" cy="115"/>
              </a:xfrm>
              <a:prstGeom prst="rtTriangle">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grpSp>
        <p:sp>
          <p:nvSpPr>
            <p:cNvPr id="170029" name="Text Box 15"/>
            <p:cNvSpPr txBox="1">
              <a:spLocks noChangeArrowheads="1"/>
            </p:cNvSpPr>
            <p:nvPr/>
          </p:nvSpPr>
          <p:spPr bwMode="auto">
            <a:xfrm>
              <a:off x="660" y="0"/>
              <a:ext cx="12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endParaRPr lang="en-US" altLang="zh-CN" sz="2800" b="1">
                <a:latin typeface="Arial" pitchFamily="34" charset="0"/>
              </a:endParaRPr>
            </a:p>
          </p:txBody>
        </p:sp>
      </p:grpSp>
      <p:grpSp>
        <p:nvGrpSpPr>
          <p:cNvPr id="5" name="Group 16"/>
          <p:cNvGrpSpPr>
            <a:grpSpLocks/>
          </p:cNvGrpSpPr>
          <p:nvPr/>
        </p:nvGrpSpPr>
        <p:grpSpPr bwMode="auto">
          <a:xfrm>
            <a:off x="1168400" y="4402138"/>
            <a:ext cx="5106988" cy="596900"/>
            <a:chOff x="0" y="0"/>
            <a:chExt cx="3177" cy="363"/>
          </a:xfrm>
        </p:grpSpPr>
        <p:sp>
          <p:nvSpPr>
            <p:cNvPr id="170022" name="Line 17"/>
            <p:cNvSpPr>
              <a:spLocks noChangeShapeType="1"/>
            </p:cNvSpPr>
            <p:nvPr/>
          </p:nvSpPr>
          <p:spPr bwMode="auto">
            <a:xfrm>
              <a:off x="153" y="315"/>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0023" name="Group 18"/>
            <p:cNvGrpSpPr>
              <a:grpSpLocks/>
            </p:cNvGrpSpPr>
            <p:nvPr/>
          </p:nvGrpSpPr>
          <p:grpSpPr bwMode="auto">
            <a:xfrm>
              <a:off x="0" y="248"/>
              <a:ext cx="115" cy="115"/>
              <a:chOff x="0" y="0"/>
              <a:chExt cx="115" cy="115"/>
            </a:xfrm>
          </p:grpSpPr>
          <p:sp>
            <p:nvSpPr>
              <p:cNvPr id="170025" name="AutoShape 19"/>
              <p:cNvSpPr>
                <a:spLocks noChangeArrowheads="1"/>
              </p:cNvSpPr>
              <p:nvPr/>
            </p:nvSpPr>
            <p:spPr bwMode="auto">
              <a:xfrm rot="2700000">
                <a:off x="0" y="0"/>
                <a:ext cx="115" cy="115"/>
              </a:xfrm>
              <a:prstGeom prst="rtTriangl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sp>
            <p:nvSpPr>
              <p:cNvPr id="170026" name="AutoShape 20"/>
              <p:cNvSpPr>
                <a:spLocks noChangeArrowheads="1"/>
              </p:cNvSpPr>
              <p:nvPr/>
            </p:nvSpPr>
            <p:spPr bwMode="auto">
              <a:xfrm rot="18900000" flipH="1">
                <a:off x="0" y="0"/>
                <a:ext cx="115" cy="115"/>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grpSp>
        <p:sp>
          <p:nvSpPr>
            <p:cNvPr id="170024" name="Text Box 21"/>
            <p:cNvSpPr txBox="1">
              <a:spLocks noChangeArrowheads="1"/>
            </p:cNvSpPr>
            <p:nvPr/>
          </p:nvSpPr>
          <p:spPr bwMode="auto">
            <a:xfrm>
              <a:off x="660" y="0"/>
              <a:ext cx="12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endParaRPr lang="en-US" altLang="zh-CN" sz="2800" b="1">
                <a:latin typeface="Arial" pitchFamily="34" charset="0"/>
              </a:endParaRPr>
            </a:p>
          </p:txBody>
        </p:sp>
      </p:grpSp>
      <p:grpSp>
        <p:nvGrpSpPr>
          <p:cNvPr id="7" name="Group 22"/>
          <p:cNvGrpSpPr>
            <a:grpSpLocks/>
          </p:cNvGrpSpPr>
          <p:nvPr/>
        </p:nvGrpSpPr>
        <p:grpSpPr bwMode="auto">
          <a:xfrm>
            <a:off x="1176338" y="5005388"/>
            <a:ext cx="5105400" cy="590550"/>
            <a:chOff x="0" y="0"/>
            <a:chExt cx="3177" cy="360"/>
          </a:xfrm>
        </p:grpSpPr>
        <p:sp>
          <p:nvSpPr>
            <p:cNvPr id="170017" name="Line 23"/>
            <p:cNvSpPr>
              <a:spLocks noChangeShapeType="1"/>
            </p:cNvSpPr>
            <p:nvPr/>
          </p:nvSpPr>
          <p:spPr bwMode="auto">
            <a:xfrm>
              <a:off x="153" y="298"/>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0018" name="Group 24"/>
            <p:cNvGrpSpPr>
              <a:grpSpLocks/>
            </p:cNvGrpSpPr>
            <p:nvPr/>
          </p:nvGrpSpPr>
          <p:grpSpPr bwMode="auto">
            <a:xfrm>
              <a:off x="0" y="231"/>
              <a:ext cx="115" cy="115"/>
              <a:chOff x="0" y="0"/>
              <a:chExt cx="115" cy="115"/>
            </a:xfrm>
          </p:grpSpPr>
          <p:sp>
            <p:nvSpPr>
              <p:cNvPr id="170020" name="AutoShape 25"/>
              <p:cNvSpPr>
                <a:spLocks noChangeArrowheads="1"/>
              </p:cNvSpPr>
              <p:nvPr/>
            </p:nvSpPr>
            <p:spPr bwMode="auto">
              <a:xfrm rot="2700000">
                <a:off x="0" y="0"/>
                <a:ext cx="115" cy="115"/>
              </a:xfrm>
              <a:prstGeom prst="rtTriangl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sp>
            <p:nvSpPr>
              <p:cNvPr id="170021" name="AutoShape 26"/>
              <p:cNvSpPr>
                <a:spLocks noChangeArrowheads="1"/>
              </p:cNvSpPr>
              <p:nvPr/>
            </p:nvSpPr>
            <p:spPr bwMode="auto">
              <a:xfrm rot="18900000" flipH="1">
                <a:off x="0" y="0"/>
                <a:ext cx="115" cy="115"/>
              </a:xfrm>
              <a:prstGeom prst="rtTriangle">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grpSp>
        <p:sp>
          <p:nvSpPr>
            <p:cNvPr id="170019" name="Text Box 27"/>
            <p:cNvSpPr txBox="1">
              <a:spLocks noChangeArrowheads="1"/>
            </p:cNvSpPr>
            <p:nvPr/>
          </p:nvSpPr>
          <p:spPr bwMode="auto">
            <a:xfrm>
              <a:off x="660" y="0"/>
              <a:ext cx="12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endParaRPr lang="en-US" altLang="zh-CN" sz="2800" b="1">
                <a:latin typeface="Arial" pitchFamily="34" charset="0"/>
              </a:endParaRPr>
            </a:p>
          </p:txBody>
        </p:sp>
      </p:grpSp>
      <p:sp>
        <p:nvSpPr>
          <p:cNvPr id="74" name="Text Box 28"/>
          <p:cNvSpPr txBox="1">
            <a:spLocks noChangeArrowheads="1"/>
          </p:cNvSpPr>
          <p:nvPr/>
        </p:nvSpPr>
        <p:spPr bwMode="auto">
          <a:xfrm>
            <a:off x="1001713" y="3854450"/>
            <a:ext cx="8197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82" tIns="38391" rIns="76782" bIns="38391">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latin typeface="Arial" pitchFamily="34" charset="0"/>
              </a:rPr>
              <a:t>（五）俄罗斯：走向世界大洋的“出海口情节”</a:t>
            </a:r>
            <a:endParaRPr lang="en-US" altLang="zh-CN" sz="2800" b="1">
              <a:latin typeface="Arial" pitchFamily="34" charset="0"/>
            </a:endParaRPr>
          </a:p>
        </p:txBody>
      </p:sp>
      <p:sp>
        <p:nvSpPr>
          <p:cNvPr id="75" name="Text Box 29"/>
          <p:cNvSpPr txBox="1">
            <a:spLocks noChangeArrowheads="1"/>
          </p:cNvSpPr>
          <p:nvPr/>
        </p:nvSpPr>
        <p:spPr bwMode="auto">
          <a:xfrm>
            <a:off x="1198563" y="4960938"/>
            <a:ext cx="6954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82" tIns="38391" rIns="76782" bIns="38391">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latin typeface="Arial" pitchFamily="34" charset="0"/>
              </a:rPr>
              <a:t>（七）美国：从陆权国家到超级海权大国</a:t>
            </a:r>
            <a:endParaRPr lang="en-US" altLang="zh-CN" sz="2800" b="1">
              <a:latin typeface="Arial" pitchFamily="34" charset="0"/>
            </a:endParaRPr>
          </a:p>
        </p:txBody>
      </p:sp>
      <p:sp>
        <p:nvSpPr>
          <p:cNvPr id="76" name="Text Box 30"/>
          <p:cNvSpPr txBox="1">
            <a:spLocks noChangeArrowheads="1"/>
          </p:cNvSpPr>
          <p:nvPr/>
        </p:nvSpPr>
        <p:spPr bwMode="auto">
          <a:xfrm>
            <a:off x="1128713" y="4379913"/>
            <a:ext cx="62849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82" tIns="38391" rIns="76782" bIns="38391">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latin typeface="Arial" pitchFamily="34" charset="0"/>
              </a:rPr>
              <a:t>（六）日本：从海上岛国到海洋强国</a:t>
            </a:r>
            <a:endParaRPr lang="en-US" altLang="zh-CN" sz="2800" b="1">
              <a:latin typeface="Arial" pitchFamily="34" charset="0"/>
            </a:endParaRPr>
          </a:p>
        </p:txBody>
      </p:sp>
      <p:grpSp>
        <p:nvGrpSpPr>
          <p:cNvPr id="9" name="Group 31"/>
          <p:cNvGrpSpPr>
            <a:grpSpLocks/>
          </p:cNvGrpSpPr>
          <p:nvPr/>
        </p:nvGrpSpPr>
        <p:grpSpPr bwMode="auto">
          <a:xfrm>
            <a:off x="1168400" y="2054225"/>
            <a:ext cx="5106988" cy="596900"/>
            <a:chOff x="0" y="0"/>
            <a:chExt cx="3177" cy="363"/>
          </a:xfrm>
        </p:grpSpPr>
        <p:sp>
          <p:nvSpPr>
            <p:cNvPr id="170012" name="Line 32"/>
            <p:cNvSpPr>
              <a:spLocks noChangeShapeType="1"/>
            </p:cNvSpPr>
            <p:nvPr/>
          </p:nvSpPr>
          <p:spPr bwMode="auto">
            <a:xfrm>
              <a:off x="153" y="315"/>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0013" name="Group 33"/>
            <p:cNvGrpSpPr>
              <a:grpSpLocks/>
            </p:cNvGrpSpPr>
            <p:nvPr/>
          </p:nvGrpSpPr>
          <p:grpSpPr bwMode="auto">
            <a:xfrm>
              <a:off x="0" y="248"/>
              <a:ext cx="115" cy="115"/>
              <a:chOff x="0" y="0"/>
              <a:chExt cx="115" cy="115"/>
            </a:xfrm>
          </p:grpSpPr>
          <p:sp>
            <p:nvSpPr>
              <p:cNvPr id="170015" name="AutoShape 34"/>
              <p:cNvSpPr>
                <a:spLocks noChangeArrowheads="1"/>
              </p:cNvSpPr>
              <p:nvPr/>
            </p:nvSpPr>
            <p:spPr bwMode="auto">
              <a:xfrm rot="2700000">
                <a:off x="0" y="0"/>
                <a:ext cx="115" cy="115"/>
              </a:xfrm>
              <a:prstGeom prst="rtTriangl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sp>
            <p:nvSpPr>
              <p:cNvPr id="170016" name="AutoShape 35"/>
              <p:cNvSpPr>
                <a:spLocks noChangeArrowheads="1"/>
              </p:cNvSpPr>
              <p:nvPr/>
            </p:nvSpPr>
            <p:spPr bwMode="auto">
              <a:xfrm rot="18900000" flipH="1">
                <a:off x="0" y="0"/>
                <a:ext cx="115" cy="115"/>
              </a:xfrm>
              <a:prstGeom prst="rtTriangle">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grpSp>
        <p:sp>
          <p:nvSpPr>
            <p:cNvPr id="170014" name="Text Box 36"/>
            <p:cNvSpPr txBox="1">
              <a:spLocks noChangeArrowheads="1"/>
            </p:cNvSpPr>
            <p:nvPr/>
          </p:nvSpPr>
          <p:spPr bwMode="auto">
            <a:xfrm>
              <a:off x="660" y="0"/>
              <a:ext cx="12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endParaRPr lang="en-US" altLang="zh-CN" sz="2800" b="1">
                <a:latin typeface="Arial" pitchFamily="34" charset="0"/>
              </a:endParaRPr>
            </a:p>
          </p:txBody>
        </p:sp>
      </p:grpSp>
      <p:grpSp>
        <p:nvGrpSpPr>
          <p:cNvPr id="11" name="Group 37"/>
          <p:cNvGrpSpPr>
            <a:grpSpLocks/>
          </p:cNvGrpSpPr>
          <p:nvPr/>
        </p:nvGrpSpPr>
        <p:grpSpPr bwMode="auto">
          <a:xfrm>
            <a:off x="1168400" y="2627313"/>
            <a:ext cx="5106988" cy="596900"/>
            <a:chOff x="0" y="0"/>
            <a:chExt cx="3177" cy="363"/>
          </a:xfrm>
        </p:grpSpPr>
        <p:sp>
          <p:nvSpPr>
            <p:cNvPr id="170007" name="Line 38"/>
            <p:cNvSpPr>
              <a:spLocks noChangeShapeType="1"/>
            </p:cNvSpPr>
            <p:nvPr/>
          </p:nvSpPr>
          <p:spPr bwMode="auto">
            <a:xfrm>
              <a:off x="153" y="315"/>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0008" name="Group 39"/>
            <p:cNvGrpSpPr>
              <a:grpSpLocks/>
            </p:cNvGrpSpPr>
            <p:nvPr/>
          </p:nvGrpSpPr>
          <p:grpSpPr bwMode="auto">
            <a:xfrm>
              <a:off x="0" y="248"/>
              <a:ext cx="115" cy="115"/>
              <a:chOff x="0" y="0"/>
              <a:chExt cx="115" cy="115"/>
            </a:xfrm>
          </p:grpSpPr>
          <p:sp>
            <p:nvSpPr>
              <p:cNvPr id="170010" name="AutoShape 40"/>
              <p:cNvSpPr>
                <a:spLocks noChangeArrowheads="1"/>
              </p:cNvSpPr>
              <p:nvPr/>
            </p:nvSpPr>
            <p:spPr bwMode="auto">
              <a:xfrm rot="2700000">
                <a:off x="0" y="0"/>
                <a:ext cx="115" cy="115"/>
              </a:xfrm>
              <a:prstGeom prst="rtTriangl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sp>
            <p:nvSpPr>
              <p:cNvPr id="170011" name="AutoShape 41"/>
              <p:cNvSpPr>
                <a:spLocks noChangeArrowheads="1"/>
              </p:cNvSpPr>
              <p:nvPr/>
            </p:nvSpPr>
            <p:spPr bwMode="auto">
              <a:xfrm rot="18900000" flipH="1">
                <a:off x="0" y="0"/>
                <a:ext cx="115" cy="115"/>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grpSp>
        <p:sp>
          <p:nvSpPr>
            <p:cNvPr id="170009" name="Text Box 42"/>
            <p:cNvSpPr txBox="1">
              <a:spLocks noChangeArrowheads="1"/>
            </p:cNvSpPr>
            <p:nvPr/>
          </p:nvSpPr>
          <p:spPr bwMode="auto">
            <a:xfrm>
              <a:off x="660" y="0"/>
              <a:ext cx="12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endParaRPr lang="en-US" altLang="zh-CN" sz="2800" b="1">
                <a:latin typeface="Arial" pitchFamily="34" charset="0"/>
              </a:endParaRPr>
            </a:p>
          </p:txBody>
        </p:sp>
      </p:grpSp>
      <p:grpSp>
        <p:nvGrpSpPr>
          <p:cNvPr id="13" name="Group 43"/>
          <p:cNvGrpSpPr>
            <a:grpSpLocks/>
          </p:cNvGrpSpPr>
          <p:nvPr/>
        </p:nvGrpSpPr>
        <p:grpSpPr bwMode="auto">
          <a:xfrm>
            <a:off x="1168400" y="3276600"/>
            <a:ext cx="5106988" cy="590550"/>
            <a:chOff x="0" y="0"/>
            <a:chExt cx="3177" cy="360"/>
          </a:xfrm>
        </p:grpSpPr>
        <p:sp>
          <p:nvSpPr>
            <p:cNvPr id="170002" name="Line 44"/>
            <p:cNvSpPr>
              <a:spLocks noChangeShapeType="1"/>
            </p:cNvSpPr>
            <p:nvPr/>
          </p:nvSpPr>
          <p:spPr bwMode="auto">
            <a:xfrm>
              <a:off x="153" y="298"/>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0003" name="Group 45"/>
            <p:cNvGrpSpPr>
              <a:grpSpLocks/>
            </p:cNvGrpSpPr>
            <p:nvPr/>
          </p:nvGrpSpPr>
          <p:grpSpPr bwMode="auto">
            <a:xfrm>
              <a:off x="0" y="231"/>
              <a:ext cx="115" cy="115"/>
              <a:chOff x="0" y="0"/>
              <a:chExt cx="115" cy="115"/>
            </a:xfrm>
          </p:grpSpPr>
          <p:sp>
            <p:nvSpPr>
              <p:cNvPr id="170005" name="AutoShape 46"/>
              <p:cNvSpPr>
                <a:spLocks noChangeArrowheads="1"/>
              </p:cNvSpPr>
              <p:nvPr/>
            </p:nvSpPr>
            <p:spPr bwMode="auto">
              <a:xfrm rot="2700000">
                <a:off x="0" y="0"/>
                <a:ext cx="115" cy="115"/>
              </a:xfrm>
              <a:prstGeom prst="rtTriangl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sp>
            <p:nvSpPr>
              <p:cNvPr id="170006" name="AutoShape 47"/>
              <p:cNvSpPr>
                <a:spLocks noChangeArrowheads="1"/>
              </p:cNvSpPr>
              <p:nvPr/>
            </p:nvSpPr>
            <p:spPr bwMode="auto">
              <a:xfrm rot="18900000" flipH="1">
                <a:off x="0" y="0"/>
                <a:ext cx="115" cy="115"/>
              </a:xfrm>
              <a:prstGeom prst="rtTriangle">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pitchFamily="34" charset="0"/>
                  <a:buNone/>
                </a:pPr>
                <a:endParaRPr lang="zh-CN" altLang="en-US" sz="2800"/>
              </a:p>
            </p:txBody>
          </p:sp>
        </p:grpSp>
        <p:sp>
          <p:nvSpPr>
            <p:cNvPr id="170004" name="Text Box 48"/>
            <p:cNvSpPr txBox="1">
              <a:spLocks noChangeArrowheads="1"/>
            </p:cNvSpPr>
            <p:nvPr/>
          </p:nvSpPr>
          <p:spPr bwMode="auto">
            <a:xfrm>
              <a:off x="660" y="0"/>
              <a:ext cx="12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endParaRPr lang="en-US" altLang="zh-CN" sz="2800" b="1">
                <a:latin typeface="Arial" pitchFamily="34" charset="0"/>
              </a:endParaRPr>
            </a:p>
          </p:txBody>
        </p:sp>
      </p:grpSp>
      <p:sp>
        <p:nvSpPr>
          <p:cNvPr id="95" name="Text Box 49"/>
          <p:cNvSpPr txBox="1">
            <a:spLocks noChangeArrowheads="1"/>
          </p:cNvSpPr>
          <p:nvPr/>
        </p:nvSpPr>
        <p:spPr bwMode="auto">
          <a:xfrm>
            <a:off x="1001713" y="2100263"/>
            <a:ext cx="8197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82" tIns="38391" rIns="76782" bIns="38391">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latin typeface="Arial" pitchFamily="34" charset="0"/>
              </a:rPr>
              <a:t>（二）西班牙：率先拓殖“新大陆”的海洋帝国</a:t>
            </a:r>
            <a:endParaRPr lang="en-US" altLang="zh-CN" sz="2800" b="1">
              <a:latin typeface="Arial" pitchFamily="34" charset="0"/>
            </a:endParaRPr>
          </a:p>
        </p:txBody>
      </p:sp>
      <p:sp>
        <p:nvSpPr>
          <p:cNvPr id="96" name="Text Box 50"/>
          <p:cNvSpPr txBox="1">
            <a:spLocks noChangeArrowheads="1"/>
          </p:cNvSpPr>
          <p:nvPr/>
        </p:nvSpPr>
        <p:spPr bwMode="auto">
          <a:xfrm>
            <a:off x="1111250" y="2714625"/>
            <a:ext cx="62849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82" tIns="38391" rIns="76782" bIns="38391">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latin typeface="Arial" pitchFamily="34" charset="0"/>
              </a:rPr>
              <a:t>（三）荷兰：欧洲的“海上马车夫”</a:t>
            </a:r>
            <a:endParaRPr lang="en-US" altLang="zh-CN" sz="2800" b="1">
              <a:latin typeface="Arial" pitchFamily="34" charset="0"/>
            </a:endParaRPr>
          </a:p>
        </p:txBody>
      </p:sp>
      <p:sp>
        <p:nvSpPr>
          <p:cNvPr id="97" name="Text Box 51"/>
          <p:cNvSpPr txBox="1">
            <a:spLocks noChangeArrowheads="1"/>
          </p:cNvSpPr>
          <p:nvPr/>
        </p:nvSpPr>
        <p:spPr bwMode="auto">
          <a:xfrm>
            <a:off x="1022350" y="3278188"/>
            <a:ext cx="7816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82" tIns="38391" rIns="76782" bIns="38391">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latin typeface="Arial" pitchFamily="34" charset="0"/>
              </a:rPr>
              <a:t>（四）英国：海洋霸权成就的“日不落帝国”</a:t>
            </a:r>
            <a:endParaRPr lang="en-US" altLang="zh-CN" sz="2800" b="1">
              <a:latin typeface="Arial" pitchFamily="34" charset="0"/>
            </a:endParaRPr>
          </a:p>
        </p:txBody>
      </p:sp>
    </p:spTree>
    <p:extLst>
      <p:ext uri="{BB962C8B-B14F-4D97-AF65-F5344CB8AC3E}">
        <p14:creationId xmlns:p14="http://schemas.microsoft.com/office/powerpoint/2010/main" val="33706622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7444"/>
                                        </p:tgtEl>
                                        <p:attrNameLst>
                                          <p:attrName>style.visibility</p:attrName>
                                        </p:attrNameLst>
                                      </p:cBhvr>
                                      <p:to>
                                        <p:strVal val="visible"/>
                                      </p:to>
                                    </p:set>
                                    <p:animEffect transition="in" filter="slide(fromBottom)">
                                      <p:cBhvr>
                                        <p:cTn id="7" dur="500"/>
                                        <p:tgtEl>
                                          <p:spTgt spid="187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ox(in)">
                                      <p:cBhvr>
                                        <p:cTn id="12" dur="500"/>
                                        <p:tgtEl>
                                          <p:spTgt spid="51"/>
                                        </p:tgtEl>
                                      </p:cBhvr>
                                    </p:animEffect>
                                  </p:childTnLst>
                                </p:cTn>
                              </p:par>
                              <p:par>
                                <p:cTn id="13" presetID="4"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par>
                                <p:cTn id="16" presetID="4" presetClass="entr" presetSubtype="16"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ox(in)">
                                      <p:cBhvr>
                                        <p:cTn id="18" dur="500"/>
                                        <p:tgtEl>
                                          <p:spTgt spid="55"/>
                                        </p:tgtEl>
                                      </p:cBhvr>
                                    </p:animEffect>
                                  </p:childTnLst>
                                </p:cTn>
                              </p:par>
                              <p:par>
                                <p:cTn id="19" presetID="4"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500"/>
                                        <p:tgtEl>
                                          <p:spTgt spid="3"/>
                                        </p:tgtEl>
                                      </p:cBhvr>
                                    </p:animEffect>
                                  </p:childTnLst>
                                </p:cTn>
                              </p:par>
                              <p:par>
                                <p:cTn id="22" presetID="4"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par>
                                <p:cTn id="25" presetID="4"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par>
                                <p:cTn id="28" presetID="4" presetClass="entr" presetSubtype="16"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box(in)">
                                      <p:cBhvr>
                                        <p:cTn id="30" dur="500"/>
                                        <p:tgtEl>
                                          <p:spTgt spid="74"/>
                                        </p:tgtEl>
                                      </p:cBhvr>
                                    </p:animEffect>
                                  </p:childTnLst>
                                </p:cTn>
                              </p:par>
                              <p:par>
                                <p:cTn id="31" presetID="4" presetClass="entr" presetSubtype="16"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box(in)">
                                      <p:cBhvr>
                                        <p:cTn id="33" dur="500"/>
                                        <p:tgtEl>
                                          <p:spTgt spid="75"/>
                                        </p:tgtEl>
                                      </p:cBhvr>
                                    </p:animEffect>
                                  </p:childTnLst>
                                </p:cTn>
                              </p:par>
                              <p:par>
                                <p:cTn id="34" presetID="4" presetClass="entr" presetSubtype="16" fill="hold"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box(in)">
                                      <p:cBhvr>
                                        <p:cTn id="36" dur="500"/>
                                        <p:tgtEl>
                                          <p:spTgt spid="76"/>
                                        </p:tgtEl>
                                      </p:cBhvr>
                                    </p:animEffect>
                                  </p:childTnLst>
                                </p:cTn>
                              </p:par>
                              <p:par>
                                <p:cTn id="37" presetID="4"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par>
                                <p:cTn id="40" presetID="4"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par>
                                <p:cTn id="43" presetID="4" presetClass="entr" presetSubtype="16"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ox(in)">
                                      <p:cBhvr>
                                        <p:cTn id="45" dur="500"/>
                                        <p:tgtEl>
                                          <p:spTgt spid="13"/>
                                        </p:tgtEl>
                                      </p:cBhvr>
                                    </p:animEffect>
                                  </p:childTnLst>
                                </p:cTn>
                              </p:par>
                              <p:par>
                                <p:cTn id="46" presetID="4" presetClass="entr" presetSubtype="16" fill="hold" nodeType="with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box(in)">
                                      <p:cBhvr>
                                        <p:cTn id="48" dur="500"/>
                                        <p:tgtEl>
                                          <p:spTgt spid="95"/>
                                        </p:tgtEl>
                                      </p:cBhvr>
                                    </p:animEffect>
                                  </p:childTnLst>
                                </p:cTn>
                              </p:par>
                              <p:par>
                                <p:cTn id="49" presetID="4" presetClass="entr" presetSubtype="16"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box(in)">
                                      <p:cBhvr>
                                        <p:cTn id="51" dur="500"/>
                                        <p:tgtEl>
                                          <p:spTgt spid="96"/>
                                        </p:tgtEl>
                                      </p:cBhvr>
                                    </p:animEffect>
                                  </p:childTnLst>
                                </p:cTn>
                              </p:par>
                              <p:par>
                                <p:cTn id="52" presetID="4" presetClass="entr" presetSubtype="16" fill="hold"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box(in)">
                                      <p:cBhvr>
                                        <p:cTn id="5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44" grpId="0"/>
      <p:bldP spid="51"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8" name="Object 2"/>
          <p:cNvGraphicFramePr>
            <a:graphicFrameLocks noChangeAspect="1"/>
          </p:cNvGraphicFramePr>
          <p:nvPr/>
        </p:nvGraphicFramePr>
        <p:xfrm>
          <a:off x="684213" y="1916113"/>
          <a:ext cx="7805737" cy="2538412"/>
        </p:xfrm>
        <a:graphic>
          <a:graphicData uri="http://schemas.openxmlformats.org/presentationml/2006/ole">
            <mc:AlternateContent xmlns:mc="http://schemas.openxmlformats.org/markup-compatibility/2006">
              <mc:Choice xmlns:v="urn:schemas-microsoft-com:vml" Requires="v">
                <p:oleObj spid="_x0000_s14355" r:id="rId3" imgW="7805013" imgH="2537938" progId="Word.Document.12">
                  <p:embed/>
                </p:oleObj>
              </mc:Choice>
              <mc:Fallback>
                <p:oleObj r:id="rId3" imgW="7805013" imgH="2537938"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16113"/>
                        <a:ext cx="780573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7939" name="TextBox 1"/>
          <p:cNvSpPr txBox="1">
            <a:spLocks noChangeArrowheads="1"/>
          </p:cNvSpPr>
          <p:nvPr/>
        </p:nvSpPr>
        <p:spPr bwMode="auto">
          <a:xfrm>
            <a:off x="1403350" y="692150"/>
            <a:ext cx="5400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400" b="1"/>
              <a:t>对郑和下西洋的复习</a:t>
            </a:r>
          </a:p>
        </p:txBody>
      </p:sp>
      <p:sp>
        <p:nvSpPr>
          <p:cNvPr id="167940" name="TextBox 2"/>
          <p:cNvSpPr txBox="1">
            <a:spLocks noChangeArrowheads="1"/>
          </p:cNvSpPr>
          <p:nvPr/>
        </p:nvSpPr>
        <p:spPr bwMode="auto">
          <a:xfrm>
            <a:off x="1116013" y="4668838"/>
            <a:ext cx="7056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000" b="1"/>
              <a:t>3.</a:t>
            </a:r>
            <a:r>
              <a:rPr lang="zh-CN" altLang="en-US" sz="2000" b="1"/>
              <a:t>郑和下西洋和新航路的开辟的比较</a:t>
            </a:r>
          </a:p>
        </p:txBody>
      </p:sp>
    </p:spTree>
    <p:extLst>
      <p:ext uri="{BB962C8B-B14F-4D97-AF65-F5344CB8AC3E}">
        <p14:creationId xmlns:p14="http://schemas.microsoft.com/office/powerpoint/2010/main" val="1101414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2656"/>
            <a:ext cx="8640959" cy="6186309"/>
          </a:xfrm>
          <a:prstGeom prst="rect">
            <a:avLst/>
          </a:prstGeom>
        </p:spPr>
        <p:txBody>
          <a:bodyPr wrap="square">
            <a:spAutoFit/>
          </a:bodyPr>
          <a:lstStyle/>
          <a:p>
            <a:r>
              <a:rPr lang="en-US" altLang="zh-CN" sz="3600" b="1" dirty="0" smtClean="0">
                <a:latin typeface="宋体"/>
                <a:ea typeface="宋体"/>
              </a:rPr>
              <a:t>Ⅲ</a:t>
            </a:r>
            <a:r>
              <a:rPr lang="zh-CN" altLang="en-US" sz="3600" b="1" dirty="0" smtClean="0">
                <a:latin typeface="宋体"/>
                <a:ea typeface="宋体"/>
              </a:rPr>
              <a:t>卷</a:t>
            </a:r>
            <a:r>
              <a:rPr lang="en-US" altLang="zh-CN" sz="3600" b="1" dirty="0" smtClean="0"/>
              <a:t>41</a:t>
            </a:r>
            <a:r>
              <a:rPr lang="zh-CN" altLang="zh-CN" sz="3600" b="1" dirty="0" smtClean="0"/>
              <a:t>题</a:t>
            </a:r>
            <a:r>
              <a:rPr lang="zh-CN" altLang="zh-CN" sz="3600" b="1" dirty="0"/>
              <a:t>的特点是跨度大，考点涉及中英两国近代以来发生的重大的历史事件，中外关联。试题以上海和曼彻斯特两个城市的发展为切入点，考查的主题是中英两国近代化和城市化的异同，考查考生对近现代化进程中出现的城市发展问题的理解和认知。契合了我国经济转型和世界文明多元化的社会热点，关注了现代化进程中的城市发展问题，以此呼应中国的城市化进程的可持续性发展的热点问题，达到以史为鉴的</a:t>
            </a:r>
            <a:r>
              <a:rPr lang="zh-CN" altLang="zh-CN" sz="3600" b="1" dirty="0" smtClean="0"/>
              <a:t>目的。</a:t>
            </a:r>
            <a:endParaRPr lang="zh-CN" altLang="zh-CN" sz="3600" b="1" dirty="0"/>
          </a:p>
        </p:txBody>
      </p:sp>
    </p:spTree>
    <p:extLst>
      <p:ext uri="{BB962C8B-B14F-4D97-AF65-F5344CB8AC3E}">
        <p14:creationId xmlns:p14="http://schemas.microsoft.com/office/powerpoint/2010/main" val="192970028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矩形 1"/>
          <p:cNvSpPr>
            <a:spLocks noChangeArrowheads="1"/>
          </p:cNvSpPr>
          <p:nvPr/>
        </p:nvSpPr>
        <p:spPr bwMode="auto">
          <a:xfrm>
            <a:off x="250825" y="117475"/>
            <a:ext cx="8424863"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t>1</a:t>
            </a:r>
            <a:r>
              <a:rPr lang="zh-CN" altLang="zh-CN" sz="2400" b="1" dirty="0"/>
              <a:t>）儒家思想对于封建统治产生的作用是：有利于加强中央集权；构成了官僚集团的行为规范；使封建政府关注百姓的生计。</a:t>
            </a:r>
            <a:endParaRPr lang="zh-CN" altLang="zh-CN" sz="2400" dirty="0"/>
          </a:p>
          <a:p>
            <a:r>
              <a:rPr lang="zh-CN" altLang="zh-CN" sz="2400" b="1" dirty="0"/>
              <a:t>（</a:t>
            </a:r>
            <a:r>
              <a:rPr lang="en-US" altLang="zh-CN" sz="2400" b="1" dirty="0"/>
              <a:t>2</a:t>
            </a:r>
            <a:r>
              <a:rPr lang="zh-CN" altLang="zh-CN" sz="2400" b="1" dirty="0"/>
              <a:t>）儒家思想长期占统治地位的基础是：自己自足的自然经济和封建君主专制制度。</a:t>
            </a:r>
            <a:endParaRPr lang="zh-CN" altLang="zh-CN" sz="2400" dirty="0"/>
          </a:p>
          <a:p>
            <a:r>
              <a:rPr lang="zh-CN" altLang="zh-CN" sz="2400" b="1" dirty="0"/>
              <a:t>近代以来动摇的原因是：西方先进的资本主义文明的冲击。</a:t>
            </a:r>
            <a:endParaRPr lang="zh-CN" altLang="zh-CN" sz="2400" dirty="0"/>
          </a:p>
          <a:p>
            <a:r>
              <a:rPr lang="zh-CN" altLang="zh-CN" sz="2400" b="1" dirty="0"/>
              <a:t>（</a:t>
            </a:r>
            <a:r>
              <a:rPr lang="en-US" altLang="zh-CN" sz="2400" b="1" dirty="0"/>
              <a:t>3</a:t>
            </a:r>
            <a:r>
              <a:rPr lang="zh-CN" altLang="zh-CN" sz="2400" b="1" dirty="0"/>
              <a:t>）新文化运动为什么绝对否定儒家思想：</a:t>
            </a:r>
            <a:endParaRPr lang="zh-CN" altLang="zh-CN" sz="2400" dirty="0"/>
          </a:p>
          <a:p>
            <a:r>
              <a:rPr lang="zh-CN" altLang="zh-CN" sz="2400" b="1" dirty="0"/>
              <a:t>儒家伦理道德是维护封建统治的正统思想，是维护君主专制制度的思想支柱；阻碍民主和科学的实现；阻碍中国人民的觉醒和社会进步。</a:t>
            </a:r>
            <a:endParaRPr lang="zh-CN" altLang="zh-CN" sz="2400" dirty="0"/>
          </a:p>
          <a:p>
            <a:r>
              <a:rPr lang="zh-CN" altLang="zh-CN" sz="2400" b="1" dirty="0"/>
              <a:t>（</a:t>
            </a:r>
            <a:r>
              <a:rPr lang="en-US" altLang="zh-CN" sz="2400" b="1" dirty="0"/>
              <a:t>4</a:t>
            </a:r>
            <a:r>
              <a:rPr lang="zh-CN" altLang="zh-CN" sz="2400" b="1" dirty="0"/>
              <a:t>）评论儒家思想在中国思想文化史上的地位，并简要说明对儒家思想应持的正确态度。</a:t>
            </a:r>
            <a:endParaRPr lang="zh-CN" altLang="zh-CN" sz="2400" dirty="0"/>
          </a:p>
          <a:p>
            <a:r>
              <a:rPr lang="zh-CN" altLang="zh-CN" sz="2400" b="1" dirty="0"/>
              <a:t>地位：以孔孟之道为核心的儒家思想是我国封建社会的正统思想，儒家文化构成中华传统文化的内涵。它对中华民族文化的认同与维护国家的统一产生了积极作用，对于中国人的思维方式、价值观念有深远影响。</a:t>
            </a:r>
            <a:endParaRPr lang="zh-CN" altLang="zh-CN" sz="2400" dirty="0"/>
          </a:p>
          <a:p>
            <a:r>
              <a:rPr lang="zh-CN" altLang="zh-CN" sz="2400" b="1" dirty="0"/>
              <a:t>态度：儒家思想的精华部分，是中国传统文化与世界文化的宝贵遗产，要批判地继承和发展，取其精华，去其糟粕。</a:t>
            </a:r>
            <a:endParaRPr lang="zh-CN" altLang="zh-CN" sz="2400" dirty="0"/>
          </a:p>
        </p:txBody>
      </p:sp>
    </p:spTree>
    <p:extLst>
      <p:ext uri="{BB962C8B-B14F-4D97-AF65-F5344CB8AC3E}">
        <p14:creationId xmlns:p14="http://schemas.microsoft.com/office/powerpoint/2010/main" val="206839489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1750" y="0"/>
            <a:ext cx="8861425" cy="7170738"/>
          </a:xfrm>
          <a:prstGeom prst="rect">
            <a:avLst/>
          </a:prstGeom>
          <a:noFill/>
          <a:ln w="9525">
            <a:noFill/>
            <a:miter lim="800000"/>
            <a:headEnd/>
            <a:tailEnd/>
          </a:ln>
          <a:effectLst/>
        </p:spPr>
        <p:txBody>
          <a:bodyPr anchor="ctr">
            <a:spAutoFit/>
          </a:bodyPr>
          <a:lstStyle/>
          <a:p>
            <a:pPr indent="266700" eaLnBrk="0" hangingPunct="0">
              <a:tabLst>
                <a:tab pos="2628900" algn="l"/>
              </a:tabLst>
              <a:defRPr/>
            </a:pPr>
            <a:r>
              <a:rPr lang="zh-CN" altLang="en-US" sz="2000" b="1" dirty="0">
                <a:cs typeface="Times New Roman" pitchFamily="18" charset="0"/>
              </a:rPr>
              <a:t>书院的问题</a:t>
            </a:r>
            <a:endParaRPr lang="en-US" altLang="zh-CN" sz="2000" b="1" dirty="0">
              <a:cs typeface="Times New Roman" pitchFamily="18" charset="0"/>
            </a:endParaRPr>
          </a:p>
          <a:p>
            <a:pPr indent="266700" eaLnBrk="0" hangingPunct="0">
              <a:tabLst>
                <a:tab pos="2628900" algn="l"/>
              </a:tabLst>
              <a:defRPr/>
            </a:pPr>
            <a:r>
              <a:rPr lang="en-US" altLang="zh-CN" sz="2000" b="1" dirty="0">
                <a:cs typeface="Times New Roman" pitchFamily="18" charset="0"/>
              </a:rPr>
              <a:t>(1)</a:t>
            </a:r>
            <a:r>
              <a:rPr lang="zh-CN" altLang="en-US" sz="2000" b="1" dirty="0">
                <a:cs typeface="Times New Roman" pitchFamily="18" charset="0"/>
              </a:rPr>
              <a:t> 我国古代书院数量增幅较大的是哪两个朝代？简要分析在这两个时代有利于书院发展的经济、思想、科技条件。</a:t>
            </a:r>
            <a:r>
              <a:rPr lang="en-US" altLang="zh-CN" sz="2000" b="1" dirty="0">
                <a:cs typeface="Times New Roman" pitchFamily="18" charset="0"/>
              </a:rPr>
              <a:t>(5</a:t>
            </a:r>
            <a:r>
              <a:rPr lang="zh-CN" altLang="en-US" sz="2000" b="1" dirty="0">
                <a:cs typeface="Times New Roman" pitchFamily="18" charset="0"/>
              </a:rPr>
              <a:t>分</a:t>
            </a:r>
            <a:r>
              <a:rPr lang="en-US" altLang="zh-CN" sz="2000" b="1" dirty="0">
                <a:cs typeface="Times New Roman" pitchFamily="18" charset="0"/>
              </a:rPr>
              <a:t>)</a:t>
            </a:r>
            <a:endParaRPr lang="en-US" altLang="zh-CN" sz="2000" b="1" dirty="0"/>
          </a:p>
          <a:p>
            <a:pPr indent="266700" eaLnBrk="0" hangingPunct="0">
              <a:tabLst>
                <a:tab pos="2628900" algn="l"/>
              </a:tabLst>
              <a:defRPr/>
            </a:pPr>
            <a:r>
              <a:rPr lang="en-US" altLang="zh-CN" sz="2000" b="1" dirty="0">
                <a:cs typeface="Times New Roman" pitchFamily="18" charset="0"/>
              </a:rPr>
              <a:t>(2</a:t>
            </a:r>
            <a:r>
              <a:rPr lang="zh-CN" altLang="en-US" sz="2000" b="1" dirty="0">
                <a:cs typeface="Times New Roman" pitchFamily="18" charset="0"/>
              </a:rPr>
              <a:t>）我国古代书院发展的主要变化。结合所学知识分析产生这一变化的主要原因。</a:t>
            </a:r>
            <a:r>
              <a:rPr lang="en-US" altLang="zh-CN" sz="2000" b="1" dirty="0">
                <a:cs typeface="Times New Roman" pitchFamily="18" charset="0"/>
              </a:rPr>
              <a:t>(7</a:t>
            </a:r>
            <a:r>
              <a:rPr lang="zh-CN" altLang="en-US" sz="2000" b="1" dirty="0">
                <a:cs typeface="Times New Roman" pitchFamily="18" charset="0"/>
              </a:rPr>
              <a:t>分</a:t>
            </a:r>
            <a:r>
              <a:rPr lang="en-US" altLang="zh-CN" sz="2000" b="1" dirty="0">
                <a:cs typeface="Times New Roman" pitchFamily="18" charset="0"/>
              </a:rPr>
              <a:t>)</a:t>
            </a:r>
            <a:endParaRPr lang="en-US" altLang="zh-CN" sz="2000" b="1" dirty="0"/>
          </a:p>
          <a:p>
            <a:pPr indent="266700" eaLnBrk="0" hangingPunct="0">
              <a:tabLst>
                <a:tab pos="2628900" algn="l"/>
              </a:tabLst>
              <a:defRPr/>
            </a:pPr>
            <a:r>
              <a:rPr lang="en-US" altLang="zh-CN" sz="2000" b="1" dirty="0">
                <a:cs typeface="Times New Roman" pitchFamily="18" charset="0"/>
              </a:rPr>
              <a:t>(3)</a:t>
            </a:r>
            <a:r>
              <a:rPr lang="zh-CN" altLang="en-US" sz="2000" b="1" dirty="0">
                <a:cs typeface="Times New Roman" pitchFamily="18" charset="0"/>
              </a:rPr>
              <a:t> 概括古代书院与近代书院在学习内容上的差异。据材料三并结合所学知识，分析宁波能在浙江率先创办新式书院的文化因素。</a:t>
            </a:r>
            <a:r>
              <a:rPr lang="en-US" altLang="zh-CN" sz="2000" b="1" dirty="0">
                <a:cs typeface="Times New Roman" pitchFamily="18" charset="0"/>
              </a:rPr>
              <a:t>(8</a:t>
            </a:r>
            <a:r>
              <a:rPr lang="zh-CN" altLang="en-US" sz="2000" b="1" dirty="0">
                <a:cs typeface="Times New Roman" pitchFamily="18" charset="0"/>
              </a:rPr>
              <a:t>分</a:t>
            </a:r>
            <a:r>
              <a:rPr lang="en-US" altLang="zh-CN" sz="2000" b="1" dirty="0">
                <a:cs typeface="Times New Roman" pitchFamily="18" charset="0"/>
              </a:rPr>
              <a:t>)</a:t>
            </a:r>
            <a:endParaRPr lang="en-US" altLang="zh-CN" sz="2000" b="1" dirty="0"/>
          </a:p>
          <a:p>
            <a:pPr indent="266700" eaLnBrk="0" hangingPunct="0">
              <a:tabLst>
                <a:tab pos="2628900" algn="l"/>
              </a:tabLst>
              <a:defRPr/>
            </a:pPr>
            <a:r>
              <a:rPr lang="zh-CN" altLang="en-US" sz="2000" b="1" dirty="0"/>
              <a:t>（</a:t>
            </a:r>
            <a:r>
              <a:rPr lang="en-US" altLang="zh-CN" sz="2000" b="1" dirty="0"/>
              <a:t>4</a:t>
            </a:r>
            <a:r>
              <a:rPr lang="zh-CN" altLang="en-US" sz="2000" b="1" dirty="0"/>
              <a:t>）</a:t>
            </a:r>
            <a:r>
              <a:rPr lang="zh-CN" altLang="zh-CN" sz="2000" b="1" dirty="0"/>
              <a:t>清朝书院逐渐衰亡的原因。</a:t>
            </a:r>
            <a:endParaRPr lang="en-US" altLang="zh-CN" sz="2000" b="1" dirty="0"/>
          </a:p>
          <a:p>
            <a:pPr indent="266700" eaLnBrk="0" hangingPunct="0">
              <a:tabLst>
                <a:tab pos="2628900" algn="l"/>
              </a:tabLst>
              <a:defRPr/>
            </a:pPr>
            <a:r>
              <a:rPr lang="zh-CN" altLang="en-US" sz="2000" b="1" dirty="0">
                <a:cs typeface="Times New Roman" pitchFamily="18" charset="0"/>
              </a:rPr>
              <a:t>答案： </a:t>
            </a:r>
            <a:r>
              <a:rPr lang="en-US" altLang="zh-CN" sz="2000" b="1" dirty="0">
                <a:cs typeface="Times New Roman" pitchFamily="18" charset="0"/>
              </a:rPr>
              <a:t>(1)</a:t>
            </a:r>
            <a:r>
              <a:rPr lang="zh-CN" altLang="en-US" sz="2000" b="1" dirty="0">
                <a:cs typeface="Times New Roman" pitchFamily="18" charset="0"/>
              </a:rPr>
              <a:t>宋代和明代。思想条件</a:t>
            </a:r>
            <a:r>
              <a:rPr lang="en-US" altLang="zh-CN" sz="2000" b="1" dirty="0">
                <a:latin typeface="宋体"/>
                <a:cs typeface="Times New Roman" pitchFamily="18" charset="0"/>
              </a:rPr>
              <a:t>——</a:t>
            </a:r>
            <a:r>
              <a:rPr lang="zh-CN" altLang="en-US" sz="2000" b="1" dirty="0">
                <a:cs typeface="Times New Roman" pitchFamily="18" charset="0"/>
              </a:rPr>
              <a:t>理学的发展</a:t>
            </a:r>
            <a:r>
              <a:rPr lang="en-US" altLang="zh-CN" sz="2000" b="1" dirty="0">
                <a:cs typeface="Times New Roman" pitchFamily="18" charset="0"/>
              </a:rPr>
              <a:t>(</a:t>
            </a:r>
            <a:r>
              <a:rPr lang="zh-CN" altLang="en-US" sz="2000" b="1" dirty="0">
                <a:cs typeface="Times New Roman" pitchFamily="18" charset="0"/>
              </a:rPr>
              <a:t>宋代</a:t>
            </a:r>
            <a:r>
              <a:rPr lang="zh-CN" altLang="zh-CN" sz="2000" b="1" dirty="0">
                <a:cs typeface="Times New Roman" pitchFamily="18" charset="0"/>
              </a:rPr>
              <a:t>程朱理学、明代心学形成</a:t>
            </a:r>
            <a:r>
              <a:rPr lang="en-US" altLang="zh-CN" sz="2000" b="1" dirty="0">
                <a:cs typeface="Times New Roman" pitchFamily="18" charset="0"/>
              </a:rPr>
              <a:t>)</a:t>
            </a:r>
            <a:r>
              <a:rPr lang="zh-CN" altLang="en-US" sz="2000" b="1" dirty="0">
                <a:cs typeface="Times New Roman" pitchFamily="18" charset="0"/>
              </a:rPr>
              <a:t>；经济条件</a:t>
            </a:r>
            <a:r>
              <a:rPr lang="en-US" altLang="zh-CN" sz="2000" b="1" dirty="0">
                <a:latin typeface="宋体"/>
                <a:cs typeface="Times New Roman" pitchFamily="18" charset="0"/>
              </a:rPr>
              <a:t>——</a:t>
            </a:r>
            <a:r>
              <a:rPr lang="zh-CN" altLang="en-US" sz="2000" b="1" dirty="0">
                <a:cs typeface="Times New Roman" pitchFamily="18" charset="0"/>
              </a:rPr>
              <a:t>农业、手工业、商品经济的空前发展，明代资本主义萌芽；科技因素</a:t>
            </a:r>
            <a:r>
              <a:rPr lang="en-US" altLang="zh-CN" sz="2000" b="1" dirty="0">
                <a:latin typeface="宋体"/>
                <a:cs typeface="Times New Roman" pitchFamily="18" charset="0"/>
              </a:rPr>
              <a:t>——</a:t>
            </a:r>
            <a:r>
              <a:rPr lang="zh-CN" altLang="en-US" sz="2000" b="1" dirty="0">
                <a:cs typeface="Times New Roman" pitchFamily="18" charset="0"/>
              </a:rPr>
              <a:t>活字印刷的发明</a:t>
            </a:r>
            <a:r>
              <a:rPr lang="en-US" altLang="zh-CN" sz="2000" b="1" dirty="0">
                <a:cs typeface="Times New Roman" pitchFamily="18" charset="0"/>
              </a:rPr>
              <a:t>(</a:t>
            </a:r>
            <a:r>
              <a:rPr lang="zh-CN" altLang="en-US" sz="2000" b="1" dirty="0">
                <a:cs typeface="Times New Roman" pitchFamily="18" charset="0"/>
              </a:rPr>
              <a:t>宋代泥活字、明代铜活字</a:t>
            </a:r>
            <a:r>
              <a:rPr lang="en-US" altLang="zh-CN" sz="2000" b="1" dirty="0">
                <a:cs typeface="Times New Roman" pitchFamily="18" charset="0"/>
              </a:rPr>
              <a:t>)</a:t>
            </a:r>
            <a:r>
              <a:rPr lang="zh-CN" altLang="en-US" sz="2000" b="1" dirty="0">
                <a:cs typeface="Times New Roman" pitchFamily="18" charset="0"/>
              </a:rPr>
              <a:t>。</a:t>
            </a:r>
            <a:endParaRPr lang="zh-CN" altLang="en-US" sz="2800" b="1" dirty="0"/>
          </a:p>
          <a:p>
            <a:pPr indent="266700" eaLnBrk="0" hangingPunct="0">
              <a:tabLst>
                <a:tab pos="2628900" algn="l"/>
              </a:tabLst>
              <a:defRPr/>
            </a:pPr>
            <a:r>
              <a:rPr lang="en-US" altLang="zh-CN" sz="2000" b="1" dirty="0">
                <a:cs typeface="Times New Roman" pitchFamily="18" charset="0"/>
              </a:rPr>
              <a:t>(2)</a:t>
            </a:r>
            <a:r>
              <a:rPr lang="zh-CN" altLang="en-US" sz="2000" b="1" dirty="0">
                <a:cs typeface="Times New Roman" pitchFamily="18" charset="0"/>
              </a:rPr>
              <a:t>变化：从宋代到清代，官办书院比例总体上升，民办书院比例总体下降；到明清时期，官办书院在比例上超过了民办书院。</a:t>
            </a:r>
            <a:endParaRPr lang="zh-CN" altLang="en-US" sz="2800" b="1" dirty="0"/>
          </a:p>
          <a:p>
            <a:pPr indent="266700" eaLnBrk="0" hangingPunct="0">
              <a:tabLst>
                <a:tab pos="2628900" algn="l"/>
              </a:tabLst>
              <a:defRPr/>
            </a:pPr>
            <a:r>
              <a:rPr lang="zh-CN" altLang="en-US" sz="2000" b="1" dirty="0">
                <a:cs typeface="Times New Roman" pitchFamily="18" charset="0"/>
              </a:rPr>
              <a:t>主要原因：明清时期君主专制中央集权制度强化；思想控制加强。</a:t>
            </a:r>
            <a:endParaRPr lang="zh-CN" altLang="en-US" sz="2800" b="1" dirty="0"/>
          </a:p>
          <a:p>
            <a:pPr indent="266700" eaLnBrk="0" hangingPunct="0">
              <a:tabLst>
                <a:tab pos="2628900" algn="l"/>
              </a:tabLst>
              <a:defRPr/>
            </a:pPr>
            <a:r>
              <a:rPr lang="en-US" altLang="zh-CN" sz="2000" b="1" dirty="0">
                <a:cs typeface="Times New Roman" pitchFamily="18" charset="0"/>
              </a:rPr>
              <a:t>(3)</a:t>
            </a:r>
            <a:r>
              <a:rPr lang="zh-CN" altLang="en-US" sz="2000" b="1" dirty="0">
                <a:cs typeface="Times New Roman" pitchFamily="18" charset="0"/>
              </a:rPr>
              <a:t>差异：古代书院</a:t>
            </a:r>
            <a:r>
              <a:rPr lang="en-US" altLang="zh-CN" sz="2000" b="1" dirty="0">
                <a:latin typeface="宋体"/>
                <a:cs typeface="Times New Roman" pitchFamily="18" charset="0"/>
              </a:rPr>
              <a:t>——</a:t>
            </a:r>
            <a:r>
              <a:rPr lang="zh-CN" altLang="en-US" sz="2000" b="1" dirty="0">
                <a:cs typeface="Times New Roman" pitchFamily="18" charset="0"/>
              </a:rPr>
              <a:t>儒家道德规范；</a:t>
            </a:r>
            <a:r>
              <a:rPr lang="en-US" altLang="zh-CN" sz="2000" b="1" dirty="0">
                <a:cs typeface="Times New Roman" pitchFamily="18" charset="0"/>
              </a:rPr>
              <a:t>(</a:t>
            </a:r>
            <a:r>
              <a:rPr lang="zh-CN" altLang="en-US" sz="2000" b="1" dirty="0">
                <a:cs typeface="Times New Roman" pitchFamily="18" charset="0"/>
              </a:rPr>
              <a:t>写到儒家学说、宋明理学等也可</a:t>
            </a:r>
            <a:r>
              <a:rPr lang="en-US" altLang="zh-CN" sz="2000" b="1" dirty="0">
                <a:cs typeface="Times New Roman" pitchFamily="18" charset="0"/>
              </a:rPr>
              <a:t>)</a:t>
            </a:r>
            <a:r>
              <a:rPr lang="zh-CN" altLang="en-US" sz="2000" b="1" dirty="0">
                <a:cs typeface="Times New Roman" pitchFamily="18" charset="0"/>
              </a:rPr>
              <a:t>近代书院</a:t>
            </a:r>
            <a:r>
              <a:rPr lang="en-US" altLang="zh-CN" sz="2000" b="1" dirty="0">
                <a:latin typeface="宋体"/>
                <a:cs typeface="Times New Roman" pitchFamily="18" charset="0"/>
              </a:rPr>
              <a:t>——</a:t>
            </a:r>
            <a:r>
              <a:rPr lang="zh-CN" altLang="en-US" sz="2000" b="1" dirty="0">
                <a:cs typeface="Times New Roman" pitchFamily="18" charset="0"/>
              </a:rPr>
              <a:t>传统儒家思想与近代新式学科相结合。</a:t>
            </a:r>
            <a:endParaRPr lang="zh-CN" altLang="en-US" sz="2800" b="1" dirty="0"/>
          </a:p>
          <a:p>
            <a:pPr>
              <a:defRPr/>
            </a:pPr>
            <a:r>
              <a:rPr lang="zh-CN" altLang="en-US" sz="2000" b="1" dirty="0">
                <a:cs typeface="Times New Roman" pitchFamily="18" charset="0"/>
              </a:rPr>
              <a:t>原因：宁波在明清时期受到经世致用的浙东文化的影响较深；宁波在近代是第一批通商口岸，较早受到西方文化的影响。</a:t>
            </a:r>
            <a:endParaRPr lang="en-US" altLang="zh-CN" sz="2000" b="1" dirty="0">
              <a:cs typeface="Times New Roman" pitchFamily="18" charset="0"/>
            </a:endParaRPr>
          </a:p>
          <a:p>
            <a:pPr>
              <a:defRPr/>
            </a:pPr>
            <a:r>
              <a:rPr lang="zh-CN" altLang="en-US" sz="2000" b="1" dirty="0">
                <a:cs typeface="Times New Roman" pitchFamily="18" charset="0"/>
              </a:rPr>
              <a:t>（</a:t>
            </a:r>
            <a:r>
              <a:rPr lang="en-US" altLang="zh-CN" sz="2000" b="1" dirty="0">
                <a:cs typeface="Times New Roman" pitchFamily="18" charset="0"/>
              </a:rPr>
              <a:t>4</a:t>
            </a:r>
            <a:r>
              <a:rPr lang="zh-CN" altLang="en-US" sz="2000" b="1" dirty="0">
                <a:cs typeface="Times New Roman" pitchFamily="18" charset="0"/>
              </a:rPr>
              <a:t>）</a:t>
            </a:r>
            <a:endParaRPr lang="zh-CN" altLang="zh-CN" sz="2000" b="1" dirty="0"/>
          </a:p>
          <a:p>
            <a:pPr>
              <a:defRPr/>
            </a:pPr>
            <a:r>
              <a:rPr lang="en-US" altLang="zh-CN" sz="2000" b="1" dirty="0"/>
              <a:t> (</a:t>
            </a:r>
            <a:r>
              <a:rPr lang="zh-CN" altLang="zh-CN" sz="2000" b="1" dirty="0"/>
              <a:t>原因：清政府文化专制的加强，书院办学质量的下降；近代工业化潮流</a:t>
            </a:r>
            <a:r>
              <a:rPr lang="en-US" altLang="zh-CN" sz="2000" b="1" dirty="0"/>
              <a:t>(</a:t>
            </a:r>
            <a:r>
              <a:rPr lang="zh-CN" altLang="zh-CN" sz="2000" b="1" dirty="0"/>
              <a:t>或资本主义工商业发展</a:t>
            </a:r>
            <a:r>
              <a:rPr lang="en-US" altLang="zh-CN" sz="2000" b="1" dirty="0"/>
              <a:t>)</a:t>
            </a:r>
            <a:r>
              <a:rPr lang="zh-CN" altLang="zh-CN" sz="2000" b="1" dirty="0"/>
              <a:t>，书院不能适应新的形势；西方新式学校发展，冲击了书院教育。</a:t>
            </a:r>
          </a:p>
          <a:p>
            <a:pPr indent="266700" eaLnBrk="0" hangingPunct="0">
              <a:tabLst>
                <a:tab pos="2628900" algn="l"/>
              </a:tabLst>
              <a:defRPr/>
            </a:pPr>
            <a:endParaRPr lang="en-US" altLang="zh-CN" sz="2000" b="1" dirty="0"/>
          </a:p>
        </p:txBody>
      </p:sp>
      <p:pic>
        <p:nvPicPr>
          <p:cNvPr id="174083" name="Picture 1" descr="学科网(www.zxxk.com)--教育资源门户，提供试卷、教案、课件、论文、素材及各类教学资源下载，还有大量而丰富的教学相关资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428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112696"/>
      </p:ext>
    </p:extLst>
  </p:cSld>
  <p:clrMapOvr>
    <a:masterClrMapping/>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矩形 1"/>
          <p:cNvSpPr>
            <a:spLocks noChangeArrowheads="1"/>
          </p:cNvSpPr>
          <p:nvPr/>
        </p:nvSpPr>
        <p:spPr bwMode="auto">
          <a:xfrm>
            <a:off x="468313" y="692150"/>
            <a:ext cx="712787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t>晚清中国自然经济解体的特点</a:t>
            </a:r>
          </a:p>
          <a:p>
            <a:r>
              <a:rPr lang="en-US" altLang="zh-CN" sz="2800" b="1"/>
              <a:t>(1)</a:t>
            </a:r>
            <a:r>
              <a:rPr lang="zh-CN" altLang="zh-CN" sz="2800" b="1"/>
              <a:t>中国自然经济解体的动力主要来自近代企业的冲击和西方的经济侵略。</a:t>
            </a:r>
          </a:p>
          <a:p>
            <a:r>
              <a:rPr lang="en-US" altLang="zh-CN" sz="2800" b="1"/>
              <a:t>(2)</a:t>
            </a:r>
            <a:r>
              <a:rPr lang="zh-CN" altLang="zh-CN" sz="2800" b="1"/>
              <a:t>中国自然经济解体的速度和程度在各地区发展不平衡，东南沿海尤其是通商口岸远比内地发展迅速。</a:t>
            </a:r>
          </a:p>
          <a:p>
            <a:r>
              <a:rPr lang="en-US" altLang="zh-CN" sz="2800" b="1"/>
              <a:t>(3)</a:t>
            </a:r>
            <a:r>
              <a:rPr lang="zh-CN" altLang="zh-CN" sz="2800" b="1"/>
              <a:t>中国自然经济解体是一个缓慢的过程，直到新中国成立前夕，自然经济仍然占据主导地位。</a:t>
            </a:r>
          </a:p>
          <a:p>
            <a:r>
              <a:rPr lang="en-US" altLang="zh-CN" sz="2800" b="1"/>
              <a:t>(4)</a:t>
            </a:r>
            <a:r>
              <a:rPr lang="zh-CN" altLang="zh-CN" sz="2800" b="1"/>
              <a:t>中国自然经济解体不是商品经济成熟发展的结果，因此在自然经济解体的过程中一直没有建立起有序的商品经济体制。</a:t>
            </a:r>
          </a:p>
        </p:txBody>
      </p:sp>
    </p:spTree>
    <p:extLst>
      <p:ext uri="{BB962C8B-B14F-4D97-AF65-F5344CB8AC3E}">
        <p14:creationId xmlns:p14="http://schemas.microsoft.com/office/powerpoint/2010/main" val="185171011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矩形 1"/>
          <p:cNvSpPr>
            <a:spLocks noChangeArrowheads="1"/>
          </p:cNvSpPr>
          <p:nvPr/>
        </p:nvSpPr>
        <p:spPr bwMode="auto">
          <a:xfrm>
            <a:off x="250825" y="333375"/>
            <a:ext cx="88931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solidFill>
                  <a:srgbClr val="FF0000"/>
                </a:solidFill>
              </a:rPr>
              <a:t>近代社会生活变迁的主要原因和特点</a:t>
            </a:r>
          </a:p>
          <a:p>
            <a:r>
              <a:rPr lang="en-US" altLang="zh-CN" sz="2800" b="1"/>
              <a:t>(1)</a:t>
            </a:r>
            <a:r>
              <a:rPr lang="zh-CN" altLang="zh-CN" sz="2800" b="1"/>
              <a:t>原因</a:t>
            </a:r>
          </a:p>
          <a:p>
            <a:r>
              <a:rPr lang="en-US" altLang="zh-CN" sz="2800" b="1"/>
              <a:t>①</a:t>
            </a:r>
            <a:r>
              <a:rPr lang="zh-CN" altLang="zh-CN" sz="2800" b="1"/>
              <a:t>鸦片战争后，在西方列强不断扩大对中国侵略的同时，也带来了近代西方文明，促进了中国社会生活的变化。</a:t>
            </a:r>
          </a:p>
          <a:p>
            <a:r>
              <a:rPr lang="en-US" altLang="zh-CN" sz="2800" b="1"/>
              <a:t>②</a:t>
            </a:r>
            <a:r>
              <a:rPr lang="zh-CN" altLang="zh-CN" sz="2800" b="1"/>
              <a:t>在各种因素的刺激下，中国政府不断推行各种改革，以适应社会的变化，这些改革使中国的社会生活进一步发生变化。</a:t>
            </a:r>
          </a:p>
          <a:p>
            <a:r>
              <a:rPr lang="en-US" altLang="zh-CN" sz="2800" b="1"/>
              <a:t>③</a:t>
            </a:r>
            <a:r>
              <a:rPr lang="zh-CN" altLang="zh-CN" sz="2800" b="1"/>
              <a:t>民主平等思想的不断传播和资产阶级革命的发展，都冲击了旧的生活方式，促进了社会生活的变迁。</a:t>
            </a:r>
          </a:p>
          <a:p>
            <a:r>
              <a:rPr lang="en-US" altLang="zh-CN" sz="2800" b="1"/>
              <a:t>(2)</a:t>
            </a:r>
            <a:r>
              <a:rPr lang="zh-CN" altLang="zh-CN" sz="2800" b="1"/>
              <a:t>特点</a:t>
            </a:r>
          </a:p>
          <a:p>
            <a:r>
              <a:rPr lang="en-US" altLang="zh-CN" sz="2800" b="1"/>
              <a:t>①</a:t>
            </a:r>
            <a:r>
              <a:rPr lang="zh-CN" altLang="zh-CN" sz="2800" b="1"/>
              <a:t>与中国近代向西方学习的发展密切相发。</a:t>
            </a:r>
          </a:p>
          <a:p>
            <a:r>
              <a:rPr lang="en-US" altLang="zh-CN" sz="2800" b="1"/>
              <a:t>②</a:t>
            </a:r>
            <a:r>
              <a:rPr lang="zh-CN" altLang="zh-CN" sz="2800" b="1"/>
              <a:t>随着中国民主进程的发展而不断加深。</a:t>
            </a:r>
          </a:p>
          <a:p>
            <a:r>
              <a:rPr lang="en-US" altLang="zh-CN" sz="2800" b="1"/>
              <a:t>③</a:t>
            </a:r>
            <a:r>
              <a:rPr lang="zh-CN" altLang="zh-CN" sz="2800" b="1"/>
              <a:t>地域之间存在着严重的不平衡。</a:t>
            </a:r>
          </a:p>
          <a:p>
            <a:r>
              <a:rPr lang="en-US" altLang="zh-CN" sz="2800" b="1"/>
              <a:t>④</a:t>
            </a:r>
            <a:r>
              <a:rPr lang="zh-CN" altLang="zh-CN" sz="2800" b="1"/>
              <a:t>始终保持着民族特色。</a:t>
            </a:r>
          </a:p>
        </p:txBody>
      </p:sp>
    </p:spTree>
    <p:extLst>
      <p:ext uri="{BB962C8B-B14F-4D97-AF65-F5344CB8AC3E}">
        <p14:creationId xmlns:p14="http://schemas.microsoft.com/office/powerpoint/2010/main" val="239819788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矩形 1"/>
          <p:cNvSpPr>
            <a:spLocks noChangeArrowheads="1"/>
          </p:cNvSpPr>
          <p:nvPr/>
        </p:nvSpPr>
        <p:spPr bwMode="auto">
          <a:xfrm>
            <a:off x="395288" y="476250"/>
            <a:ext cx="79930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solidFill>
                  <a:srgbClr val="FF0000"/>
                </a:solidFill>
              </a:rPr>
              <a:t>国共政权十年对峙时期的四个转移</a:t>
            </a:r>
          </a:p>
          <a:p>
            <a:r>
              <a:rPr lang="en-US" altLang="zh-CN" sz="2800" b="1"/>
              <a:t>(1)</a:t>
            </a:r>
            <a:r>
              <a:rPr lang="zh-CN" altLang="zh-CN" sz="2800" b="1"/>
              <a:t>工作重心由城市转移到农村。</a:t>
            </a:r>
            <a:r>
              <a:rPr lang="en-US" altLang="zh-CN" sz="2800" b="1"/>
              <a:t>(</a:t>
            </a:r>
            <a:r>
              <a:rPr lang="zh-CN" altLang="zh-CN" sz="2800" b="1"/>
              <a:t>南昌起义、秋收起义</a:t>
            </a:r>
            <a:r>
              <a:rPr lang="en-US" altLang="zh-CN" sz="2800" b="1"/>
              <a:t>→</a:t>
            </a:r>
            <a:r>
              <a:rPr lang="zh-CN" altLang="zh-CN" sz="2800" b="1"/>
              <a:t>井冈山革命根据地建立</a:t>
            </a:r>
            <a:r>
              <a:rPr lang="en-US" altLang="zh-CN" sz="2800" b="1"/>
              <a:t>→</a:t>
            </a:r>
            <a:r>
              <a:rPr lang="zh-CN" altLang="zh-CN" sz="2800" b="1"/>
              <a:t>形成工农武装割据理论</a:t>
            </a:r>
            <a:r>
              <a:rPr lang="en-US" altLang="zh-CN" sz="2800" b="1"/>
              <a:t>)</a:t>
            </a:r>
            <a:endParaRPr lang="zh-CN" altLang="zh-CN" sz="2800" b="1"/>
          </a:p>
          <a:p>
            <a:r>
              <a:rPr lang="en-US" altLang="zh-CN" sz="2800" b="1"/>
              <a:t>(2)</a:t>
            </a:r>
            <a:r>
              <a:rPr lang="zh-CN" altLang="zh-CN" sz="2800" b="1"/>
              <a:t>最高决策从错误到正确。</a:t>
            </a:r>
            <a:r>
              <a:rPr lang="en-US" altLang="zh-CN" sz="2800" b="1"/>
              <a:t>(</a:t>
            </a:r>
            <a:r>
              <a:rPr lang="zh-CN" altLang="zh-CN" sz="2800" b="1"/>
              <a:t>右倾机会主义</a:t>
            </a:r>
            <a:r>
              <a:rPr lang="en-US" altLang="zh-CN" sz="2800" b="1"/>
              <a:t>→</a:t>
            </a:r>
            <a:r>
              <a:rPr lang="zh-CN" altLang="zh-CN" sz="2800" b="1"/>
              <a:t>八七会议的正确决策</a:t>
            </a:r>
            <a:r>
              <a:rPr lang="en-US" altLang="zh-CN" sz="2800" b="1"/>
              <a:t>→“</a:t>
            </a:r>
            <a:r>
              <a:rPr lang="zh-CN" altLang="zh-CN" sz="2800" b="1"/>
              <a:t>左</a:t>
            </a:r>
            <a:r>
              <a:rPr lang="en-US" altLang="zh-CN" sz="2800" b="1"/>
              <a:t>”</a:t>
            </a:r>
            <a:r>
              <a:rPr lang="zh-CN" altLang="zh-CN" sz="2800" b="1"/>
              <a:t>倾冒险主义错误</a:t>
            </a:r>
            <a:r>
              <a:rPr lang="en-US" altLang="zh-CN" sz="2800" b="1"/>
              <a:t>→</a:t>
            </a:r>
            <a:r>
              <a:rPr lang="zh-CN" altLang="zh-CN" sz="2800" b="1"/>
              <a:t>遵义会议的正确决策</a:t>
            </a:r>
            <a:r>
              <a:rPr lang="en-US" altLang="zh-CN" sz="2800" b="1"/>
              <a:t>→</a:t>
            </a:r>
            <a:r>
              <a:rPr lang="zh-CN" altLang="zh-CN" sz="2800" b="1"/>
              <a:t>逐渐走向国共合作，共同抗日</a:t>
            </a:r>
            <a:r>
              <a:rPr lang="en-US" altLang="zh-CN" sz="2800" b="1"/>
              <a:t>)</a:t>
            </a:r>
            <a:endParaRPr lang="zh-CN" altLang="zh-CN" sz="2800" b="1"/>
          </a:p>
          <a:p>
            <a:r>
              <a:rPr lang="en-US" altLang="zh-CN" sz="2800" b="1"/>
              <a:t>(3)</a:t>
            </a:r>
            <a:r>
              <a:rPr lang="zh-CN" altLang="zh-CN" sz="2800" b="1"/>
              <a:t>革命中心区域从南方转移到北方。</a:t>
            </a:r>
            <a:r>
              <a:rPr lang="en-US" altLang="zh-CN" sz="2800" b="1"/>
              <a:t>(</a:t>
            </a:r>
            <a:r>
              <a:rPr lang="zh-CN" altLang="zh-CN" sz="2800" b="1"/>
              <a:t>瑞金</a:t>
            </a:r>
            <a:r>
              <a:rPr lang="en-US" altLang="zh-CN" sz="2800" b="1"/>
              <a:t>→</a:t>
            </a:r>
            <a:r>
              <a:rPr lang="zh-CN" altLang="zh-CN" sz="2800" b="1"/>
              <a:t>长征</a:t>
            </a:r>
            <a:r>
              <a:rPr lang="en-US" altLang="zh-CN" sz="2800" b="1"/>
              <a:t>→</a:t>
            </a:r>
            <a:r>
              <a:rPr lang="zh-CN" altLang="zh-CN" sz="2800" b="1"/>
              <a:t>陕北</a:t>
            </a:r>
            <a:r>
              <a:rPr lang="en-US" altLang="zh-CN" sz="2800" b="1"/>
              <a:t>)</a:t>
            </a:r>
            <a:endParaRPr lang="zh-CN" altLang="zh-CN" sz="2800" b="1"/>
          </a:p>
          <a:p>
            <a:r>
              <a:rPr lang="en-US" altLang="zh-CN" sz="2800" b="1"/>
              <a:t>(4)</a:t>
            </a:r>
            <a:r>
              <a:rPr lang="zh-CN" altLang="zh-CN" sz="2800" b="1"/>
              <a:t>中国时局由国共两党内战转变为共同抗日。</a:t>
            </a:r>
            <a:r>
              <a:rPr lang="en-US" altLang="zh-CN" sz="2800" b="1"/>
              <a:t>(1927</a:t>
            </a:r>
            <a:r>
              <a:rPr lang="zh-CN" altLang="zh-CN" sz="2800" b="1"/>
              <a:t>～</a:t>
            </a:r>
            <a:r>
              <a:rPr lang="en-US" altLang="zh-CN" sz="2800" b="1"/>
              <a:t>1936</a:t>
            </a:r>
            <a:r>
              <a:rPr lang="zh-CN" altLang="zh-CN" sz="2800" b="1"/>
              <a:t>年内战</a:t>
            </a:r>
            <a:r>
              <a:rPr lang="en-US" altLang="zh-CN" sz="2800" b="1"/>
              <a:t>→1937</a:t>
            </a:r>
            <a:r>
              <a:rPr lang="zh-CN" altLang="zh-CN" sz="2800" b="1"/>
              <a:t>年国共合作抗日</a:t>
            </a:r>
            <a:r>
              <a:rPr lang="en-US" altLang="zh-CN" sz="2800" b="1"/>
              <a:t>)</a:t>
            </a:r>
            <a:endParaRPr lang="zh-CN" altLang="zh-CN" sz="2800" b="1"/>
          </a:p>
        </p:txBody>
      </p:sp>
    </p:spTree>
    <p:extLst>
      <p:ext uri="{BB962C8B-B14F-4D97-AF65-F5344CB8AC3E}">
        <p14:creationId xmlns:p14="http://schemas.microsoft.com/office/powerpoint/2010/main" val="412458311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矩形 1"/>
          <p:cNvSpPr>
            <a:spLocks noChangeArrowheads="1"/>
          </p:cNvSpPr>
          <p:nvPr/>
        </p:nvSpPr>
        <p:spPr bwMode="auto">
          <a:xfrm>
            <a:off x="468313" y="404813"/>
            <a:ext cx="7920037"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t>二战后国际组织急剧增多的原因。</a:t>
            </a:r>
            <a:endParaRPr lang="zh-CN" altLang="zh-CN" sz="2800"/>
          </a:p>
          <a:p>
            <a:r>
              <a:rPr lang="zh-CN" altLang="zh-CN" sz="2800" b="1"/>
              <a:t>二战后，两个阵营、两种意识形态的对立、美苏“冷战”，促使一系列政治、军事组织的出现；第三世界的形成；各国经济贸易交往密切，经济全球化趋势日渐增强；交通运输事业的发展，为国际组织的活动提供了方便；和平与发展、环境污染以及恐怖主义等全球性问题的解决，需要通过国际组织来协调。</a:t>
            </a:r>
            <a:endParaRPr lang="zh-CN" altLang="zh-CN" sz="2800"/>
          </a:p>
          <a:p>
            <a:r>
              <a:rPr lang="en-US" altLang="zh-CN" sz="2800" b="1"/>
              <a:t>20</a:t>
            </a:r>
            <a:r>
              <a:rPr lang="zh-CN" altLang="zh-CN" sz="2800" b="1"/>
              <a:t>世纪</a:t>
            </a:r>
            <a:r>
              <a:rPr lang="en-US" altLang="zh-CN" sz="2800" b="1"/>
              <a:t>70</a:t>
            </a:r>
            <a:r>
              <a:rPr lang="zh-CN" altLang="zh-CN" sz="2800" b="1"/>
              <a:t>年代以来，中国广泛参与国际组织的原因。</a:t>
            </a:r>
            <a:endParaRPr lang="zh-CN" altLang="zh-CN" sz="2800"/>
          </a:p>
          <a:p>
            <a:r>
              <a:rPr lang="zh-CN" altLang="zh-CN" sz="2800" b="1"/>
              <a:t>中国在联合国等国际组织的合法席位得以恢复；我国实行改革开放的政策；综合国力增强，国际地位提高；重大的全球性和区域性问题，需要中国的积极参与。</a:t>
            </a:r>
            <a:endParaRPr lang="zh-CN" altLang="zh-CN" sz="2800"/>
          </a:p>
        </p:txBody>
      </p:sp>
    </p:spTree>
    <p:extLst>
      <p:ext uri="{BB962C8B-B14F-4D97-AF65-F5344CB8AC3E}">
        <p14:creationId xmlns:p14="http://schemas.microsoft.com/office/powerpoint/2010/main" val="69350099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箭头标注 4"/>
          <p:cNvSpPr/>
          <p:nvPr/>
        </p:nvSpPr>
        <p:spPr>
          <a:xfrm>
            <a:off x="-456665" y="1772816"/>
            <a:ext cx="8347157" cy="3960495"/>
          </a:xfrm>
          <a:prstGeom prst="downArrowCallout">
            <a:avLst/>
          </a:prstGeom>
          <a:noFill/>
        </p:spPr>
        <p:txBody>
          <a:bodyPr wrap="none">
            <a:spAutoFit/>
          </a:bodyPr>
          <a:lstStyle/>
          <a:p>
            <a:pPr algn="ctr">
              <a:defRPr/>
            </a:pPr>
            <a:r>
              <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策略六 </a:t>
            </a:r>
            <a: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强化历史时序观念</a:t>
            </a:r>
            <a: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增强学生时空观念</a:t>
            </a:r>
          </a:p>
        </p:txBody>
      </p:sp>
    </p:spTree>
    <p:extLst>
      <p:ext uri="{BB962C8B-B14F-4D97-AF65-F5344CB8AC3E}">
        <p14:creationId xmlns:p14="http://schemas.microsoft.com/office/powerpoint/2010/main" val="95736877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文本框 3"/>
          <p:cNvSpPr txBox="1">
            <a:spLocks noChangeArrowheads="1"/>
          </p:cNvSpPr>
          <p:nvPr/>
        </p:nvSpPr>
        <p:spPr bwMode="auto">
          <a:xfrm>
            <a:off x="692150" y="698500"/>
            <a:ext cx="7881938"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200" b="1">
                <a:latin typeface="Arial" pitchFamily="34" charset="0"/>
              </a:rPr>
              <a:t>建议：</a:t>
            </a:r>
          </a:p>
          <a:p>
            <a:pPr eaLnBrk="1" hangingPunct="1">
              <a:buFont typeface="Arial" pitchFamily="34" charset="0"/>
              <a:buNone/>
            </a:pPr>
            <a:r>
              <a:rPr lang="en-US" altLang="zh-CN" sz="3200" b="1">
                <a:latin typeface="Arial" pitchFamily="34" charset="0"/>
              </a:rPr>
              <a:t>1</a:t>
            </a:r>
            <a:r>
              <a:rPr lang="zh-CN" altLang="en-US" sz="3200" b="1">
                <a:latin typeface="Arial" pitchFamily="34" charset="0"/>
              </a:rPr>
              <a:t>、教师就渗透历史时序性教学意识</a:t>
            </a:r>
          </a:p>
          <a:p>
            <a:pPr eaLnBrk="1" hangingPunct="1">
              <a:buFont typeface="Arial" pitchFamily="34" charset="0"/>
              <a:buNone/>
            </a:pPr>
            <a:r>
              <a:rPr lang="en-US" altLang="zh-CN" sz="3200" b="1">
                <a:latin typeface="Arial" pitchFamily="34" charset="0"/>
              </a:rPr>
              <a:t>2</a:t>
            </a:r>
            <a:r>
              <a:rPr lang="zh-CN" altLang="en-US" sz="3200" b="1">
                <a:latin typeface="Arial" pitchFamily="34" charset="0"/>
              </a:rPr>
              <a:t>、通史专题复习（宏观性）</a:t>
            </a:r>
          </a:p>
          <a:p>
            <a:pPr eaLnBrk="1" hangingPunct="1">
              <a:buFont typeface="Arial" pitchFamily="34" charset="0"/>
              <a:buNone/>
            </a:pPr>
            <a:r>
              <a:rPr lang="en-US" altLang="zh-CN" sz="3200" b="1">
                <a:latin typeface="Arial" pitchFamily="34" charset="0"/>
              </a:rPr>
              <a:t>3</a:t>
            </a:r>
            <a:r>
              <a:rPr lang="zh-CN" altLang="en-US" sz="3200" b="1">
                <a:latin typeface="Arial" pitchFamily="34" charset="0"/>
              </a:rPr>
              <a:t>、充分利用大事年表，构建</a:t>
            </a:r>
            <a:r>
              <a:rPr lang="en-US" altLang="zh-CN" sz="3200" b="1">
                <a:latin typeface="Arial" pitchFamily="34" charset="0"/>
              </a:rPr>
              <a:t>“</a:t>
            </a:r>
            <a:r>
              <a:rPr lang="zh-CN" altLang="en-US" sz="3200" b="1">
                <a:latin typeface="Arial" pitchFamily="34" charset="0"/>
              </a:rPr>
              <a:t>大事记</a:t>
            </a:r>
            <a:r>
              <a:rPr lang="en-US" altLang="zh-CN" sz="3200" b="1">
                <a:latin typeface="Arial" pitchFamily="34" charset="0"/>
              </a:rPr>
              <a:t>”</a:t>
            </a:r>
            <a:r>
              <a:rPr lang="zh-CN" altLang="en-US" sz="3200" b="1">
                <a:latin typeface="Arial" pitchFamily="34" charset="0"/>
              </a:rPr>
              <a:t>叙事文体，进行历史研究（由点到线，因线成段）</a:t>
            </a:r>
          </a:p>
          <a:p>
            <a:pPr eaLnBrk="1" hangingPunct="1">
              <a:buFont typeface="Arial" pitchFamily="34" charset="0"/>
              <a:buNone/>
            </a:pPr>
            <a:r>
              <a:rPr lang="en-US" altLang="zh-CN" sz="3200" b="1">
                <a:latin typeface="Arial" pitchFamily="34" charset="0"/>
              </a:rPr>
              <a:t>	</a:t>
            </a:r>
            <a:r>
              <a:rPr lang="zh-CN" altLang="en-US" sz="3200" b="1">
                <a:latin typeface="Arial" pitchFamily="34" charset="0"/>
              </a:rPr>
              <a:t>注意：排列历史事件的目的是要说明一个主题，排列后，必须从事件的背景、事件的特点、事件的影响及事件之间的关系等方面去思考和设置问题。</a:t>
            </a:r>
          </a:p>
        </p:txBody>
      </p:sp>
    </p:spTree>
    <p:extLst>
      <p:ext uri="{BB962C8B-B14F-4D97-AF65-F5344CB8AC3E}">
        <p14:creationId xmlns:p14="http://schemas.microsoft.com/office/powerpoint/2010/main" val="727602648"/>
      </p:ext>
    </p:extLst>
  </p:cSld>
  <p:clrMapOvr>
    <a:masterClrMapping/>
  </p:clrMapOvr>
  <p:transition spd="slow"/>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文本框 4"/>
          <p:cNvSpPr txBox="1">
            <a:spLocks noChangeArrowheads="1"/>
          </p:cNvSpPr>
          <p:nvPr/>
        </p:nvSpPr>
        <p:spPr bwMode="auto">
          <a:xfrm>
            <a:off x="611188" y="908050"/>
            <a:ext cx="7675562"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4000" b="1">
                <a:latin typeface="Arial" pitchFamily="34" charset="0"/>
              </a:rPr>
              <a:t>       </a:t>
            </a:r>
            <a:r>
              <a:rPr lang="zh-CN" altLang="en-US" sz="4000" b="1">
                <a:latin typeface="Arial" pitchFamily="34" charset="0"/>
              </a:rPr>
              <a:t>历史学习的时序观念，指在历史叙述中树立时间意识，学会运用时间术语进行历史陈述；在历史分析时重视资料文献中时间的价值与作用；在时间的背景下把握历史的变迁和延续、原因和结果。</a:t>
            </a:r>
          </a:p>
        </p:txBody>
      </p:sp>
    </p:spTree>
    <p:extLst>
      <p:ext uri="{BB962C8B-B14F-4D97-AF65-F5344CB8AC3E}">
        <p14:creationId xmlns:p14="http://schemas.microsoft.com/office/powerpoint/2010/main" val="2968991488"/>
      </p:ext>
    </p:extLst>
  </p:cSld>
  <p:clrMapOvr>
    <a:masterClrMapping/>
  </p:clrMapOvr>
  <p:transition spd="slow"/>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文本框 3"/>
          <p:cNvSpPr txBox="1">
            <a:spLocks noChangeArrowheads="1"/>
          </p:cNvSpPr>
          <p:nvPr/>
        </p:nvSpPr>
        <p:spPr bwMode="auto">
          <a:xfrm>
            <a:off x="684213" y="549275"/>
            <a:ext cx="7659687"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200" b="1">
                <a:latin typeface="Arial" pitchFamily="34" charset="0"/>
              </a:rPr>
              <a:t>例：</a:t>
            </a:r>
            <a:r>
              <a:rPr lang="en-US" altLang="zh-CN" sz="3200" b="1">
                <a:latin typeface="Arial" pitchFamily="34" charset="0"/>
              </a:rPr>
              <a:t>15</a:t>
            </a:r>
            <a:r>
              <a:rPr lang="zh-CN" altLang="en-US" sz="3200" b="1">
                <a:latin typeface="Arial" pitchFamily="34" charset="0"/>
              </a:rPr>
              <a:t>、</a:t>
            </a:r>
            <a:r>
              <a:rPr lang="en-US" altLang="zh-CN" sz="3200" b="1">
                <a:latin typeface="Arial" pitchFamily="34" charset="0"/>
              </a:rPr>
              <a:t>16</a:t>
            </a:r>
            <a:r>
              <a:rPr lang="zh-CN" altLang="en-US" sz="3200" b="1">
                <a:latin typeface="Arial" pitchFamily="34" charset="0"/>
              </a:rPr>
              <a:t>世纪大事记</a:t>
            </a:r>
          </a:p>
          <a:p>
            <a:pPr eaLnBrk="1" hangingPunct="1">
              <a:buFont typeface="Arial" pitchFamily="34" charset="0"/>
              <a:buNone/>
            </a:pPr>
            <a:r>
              <a:rPr lang="en-US" altLang="zh-CN" sz="2400" b="1">
                <a:latin typeface="Arial" pitchFamily="34" charset="0"/>
              </a:rPr>
              <a:t>1500</a:t>
            </a:r>
            <a:r>
              <a:rPr lang="zh-CN" altLang="en-US" sz="2400" b="1">
                <a:latin typeface="Arial" pitchFamily="34" charset="0"/>
              </a:rPr>
              <a:t>年左右，欧洲开始进入近代</a:t>
            </a:r>
          </a:p>
          <a:p>
            <a:pPr eaLnBrk="1" hangingPunct="1">
              <a:buFont typeface="Arial" pitchFamily="34" charset="0"/>
              <a:buNone/>
            </a:pPr>
            <a:r>
              <a:rPr lang="en-US" altLang="zh-CN" sz="2400" b="1">
                <a:latin typeface="Arial" pitchFamily="34" charset="0"/>
              </a:rPr>
              <a:t>1487</a:t>
            </a:r>
            <a:r>
              <a:rPr lang="zh-CN" altLang="en-US" sz="2400" b="1">
                <a:latin typeface="Arial" pitchFamily="34" charset="0"/>
              </a:rPr>
              <a:t>年，葡萄牙航海家迪亚士开始探寻新航路，到达非洲最南端。</a:t>
            </a:r>
          </a:p>
          <a:p>
            <a:pPr eaLnBrk="1" hangingPunct="1">
              <a:buFont typeface="Arial" pitchFamily="34" charset="0"/>
              <a:buNone/>
            </a:pPr>
            <a:r>
              <a:rPr lang="en-US" altLang="zh-CN" sz="2400" b="1">
                <a:latin typeface="Arial" pitchFamily="34" charset="0"/>
              </a:rPr>
              <a:t>1492</a:t>
            </a:r>
            <a:r>
              <a:rPr lang="zh-CN" altLang="en-US" sz="2400" b="1">
                <a:latin typeface="Arial" pitchFamily="34" charset="0"/>
              </a:rPr>
              <a:t>，哥伦布航队到达美洲</a:t>
            </a:r>
          </a:p>
          <a:p>
            <a:pPr eaLnBrk="1" hangingPunct="1">
              <a:buFont typeface="Arial" pitchFamily="34" charset="0"/>
              <a:buNone/>
            </a:pPr>
            <a:r>
              <a:rPr lang="en-US" altLang="zh-CN" sz="2400" b="1">
                <a:latin typeface="Arial" pitchFamily="34" charset="0"/>
              </a:rPr>
              <a:t>1519-1522</a:t>
            </a:r>
            <a:r>
              <a:rPr lang="zh-CN" altLang="en-US" sz="2400" b="1">
                <a:latin typeface="Arial" pitchFamily="34" charset="0"/>
              </a:rPr>
              <a:t>年，麦哲伦的船队完成了环球航行</a:t>
            </a:r>
          </a:p>
          <a:p>
            <a:pPr eaLnBrk="1" hangingPunct="1">
              <a:buFont typeface="Arial" pitchFamily="34" charset="0"/>
              <a:buNone/>
            </a:pPr>
            <a:r>
              <a:rPr lang="en-US" altLang="zh-CN" sz="2400" b="1">
                <a:latin typeface="Arial" pitchFamily="34" charset="0"/>
              </a:rPr>
              <a:t>1581</a:t>
            </a:r>
            <a:r>
              <a:rPr lang="zh-CN" altLang="en-US" sz="2400" b="1">
                <a:latin typeface="Arial" pitchFamily="34" charset="0"/>
              </a:rPr>
              <a:t>年，荷兰独立，资本主义工商业发展迅速</a:t>
            </a:r>
          </a:p>
          <a:p>
            <a:pPr eaLnBrk="1" hangingPunct="1">
              <a:buFont typeface="Arial" pitchFamily="34" charset="0"/>
              <a:buNone/>
            </a:pPr>
            <a:r>
              <a:rPr lang="en-US" altLang="zh-CN" sz="2400" b="1">
                <a:latin typeface="Arial" pitchFamily="34" charset="0"/>
              </a:rPr>
              <a:t>15-19</a:t>
            </a:r>
            <a:r>
              <a:rPr lang="zh-CN" altLang="en-US" sz="2400" b="1">
                <a:latin typeface="Arial" pitchFamily="34" charset="0"/>
              </a:rPr>
              <a:t>世纪，黑妈贸易给非洲带来巨大的损失和空难</a:t>
            </a:r>
          </a:p>
          <a:p>
            <a:pPr eaLnBrk="1" hangingPunct="1">
              <a:buFont typeface="Arial" pitchFamily="34" charset="0"/>
              <a:buNone/>
            </a:pPr>
            <a:r>
              <a:rPr lang="en-US" altLang="zh-CN" sz="2400" b="1">
                <a:latin typeface="Arial" pitchFamily="34" charset="0"/>
              </a:rPr>
              <a:t>14-15</a:t>
            </a:r>
            <a:r>
              <a:rPr lang="zh-CN" altLang="en-US" sz="2400" b="1">
                <a:latin typeface="Arial" pitchFamily="34" charset="0"/>
              </a:rPr>
              <a:t>世纪，意大利文艺复兴  薄伽丘创作《十日谈》</a:t>
            </a:r>
          </a:p>
          <a:p>
            <a:pPr eaLnBrk="1" hangingPunct="1">
              <a:buFont typeface="Arial" pitchFamily="34" charset="0"/>
              <a:buNone/>
            </a:pPr>
            <a:r>
              <a:rPr lang="en-US" altLang="zh-CN" sz="2400" b="1">
                <a:latin typeface="Arial" pitchFamily="34" charset="0"/>
              </a:rPr>
              <a:t>16</a:t>
            </a:r>
            <a:r>
              <a:rPr lang="zh-CN" altLang="en-US" sz="2400" b="1">
                <a:latin typeface="Arial" pitchFamily="34" charset="0"/>
              </a:rPr>
              <a:t>世纪，欧洲宗教改革 马丁路德</a:t>
            </a:r>
          </a:p>
          <a:p>
            <a:pPr eaLnBrk="1" hangingPunct="1">
              <a:buFont typeface="Arial" pitchFamily="34" charset="0"/>
              <a:buNone/>
            </a:pPr>
            <a:endParaRPr lang="zh-CN" altLang="en-US" sz="2400" b="1">
              <a:latin typeface="Arial" pitchFamily="34" charset="0"/>
            </a:endParaRPr>
          </a:p>
        </p:txBody>
      </p:sp>
      <p:sp>
        <p:nvSpPr>
          <p:cNvPr id="182275" name="文本框 4"/>
          <p:cNvSpPr txBox="1">
            <a:spLocks noChangeArrowheads="1"/>
          </p:cNvSpPr>
          <p:nvPr/>
        </p:nvSpPr>
        <p:spPr bwMode="auto">
          <a:xfrm>
            <a:off x="755650" y="4437063"/>
            <a:ext cx="780415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2400" b="1">
                <a:latin typeface="Arial" pitchFamily="34" charset="0"/>
                <a:sym typeface="Arial" pitchFamily="34" charset="0"/>
              </a:rPr>
              <a:t>1</a:t>
            </a:r>
            <a:r>
              <a:rPr lang="zh-CN" altLang="en-US" sz="2400" b="1">
                <a:latin typeface="Arial" pitchFamily="34" charset="0"/>
                <a:sym typeface="Arial" pitchFamily="34" charset="0"/>
              </a:rPr>
              <a:t>、依据大事记构建资本主义曙光时代的知识结构并感受其相互关系。</a:t>
            </a:r>
          </a:p>
          <a:p>
            <a:pPr eaLnBrk="1" hangingPunct="1">
              <a:buFont typeface="Arial" pitchFamily="34" charset="0"/>
              <a:buNone/>
            </a:pPr>
            <a:r>
              <a:rPr lang="en-US" altLang="zh-CN" sz="2400" b="1">
                <a:latin typeface="Arial" pitchFamily="34" charset="0"/>
                <a:sym typeface="Arial" pitchFamily="34" charset="0"/>
              </a:rPr>
              <a:t>2</a:t>
            </a:r>
            <a:r>
              <a:rPr lang="zh-CN" altLang="en-US" sz="2400" b="1">
                <a:latin typeface="Arial" pitchFamily="34" charset="0"/>
                <a:sym typeface="Arial" pitchFamily="34" charset="0"/>
              </a:rPr>
              <a:t>、为什么说</a:t>
            </a:r>
            <a:r>
              <a:rPr lang="en-US" altLang="zh-CN" sz="2400" b="1">
                <a:latin typeface="Arial" pitchFamily="34" charset="0"/>
                <a:sym typeface="Arial" pitchFamily="34" charset="0"/>
              </a:rPr>
              <a:t>1500</a:t>
            </a:r>
            <a:r>
              <a:rPr lang="zh-CN" altLang="en-US" sz="2400" b="1">
                <a:latin typeface="Arial" pitchFamily="34" charset="0"/>
                <a:sym typeface="Arial" pitchFamily="34" charset="0"/>
              </a:rPr>
              <a:t>年左右，欧洲开始进入近代？为什么世界近代史的开端会发生变化？</a:t>
            </a:r>
          </a:p>
          <a:p>
            <a:pPr eaLnBrk="1" hangingPunct="1">
              <a:buFont typeface="Arial" pitchFamily="34" charset="0"/>
              <a:buNone/>
            </a:pPr>
            <a:r>
              <a:rPr lang="en-US" altLang="zh-CN" sz="2400" b="1">
                <a:latin typeface="Arial" pitchFamily="34" charset="0"/>
              </a:rPr>
              <a:t>3</a:t>
            </a:r>
            <a:r>
              <a:rPr lang="zh-CN" altLang="en-US" sz="2400" b="1">
                <a:latin typeface="Arial" pitchFamily="34" charset="0"/>
              </a:rPr>
              <a:t>、概括</a:t>
            </a:r>
            <a:r>
              <a:rPr lang="en-US" altLang="zh-CN" sz="2400" b="1">
                <a:latin typeface="Arial" pitchFamily="34" charset="0"/>
              </a:rPr>
              <a:t>15</a:t>
            </a:r>
            <a:r>
              <a:rPr lang="zh-CN" altLang="en-US" sz="2400" b="1">
                <a:latin typeface="Arial" pitchFamily="34" charset="0"/>
              </a:rPr>
              <a:t>、</a:t>
            </a:r>
            <a:r>
              <a:rPr lang="en-US" altLang="zh-CN" sz="2400" b="1">
                <a:latin typeface="Arial" pitchFamily="34" charset="0"/>
              </a:rPr>
              <a:t>16</a:t>
            </a:r>
            <a:r>
              <a:rPr lang="zh-CN" altLang="en-US" sz="2400" b="1">
                <a:latin typeface="Arial" pitchFamily="34" charset="0"/>
              </a:rPr>
              <a:t>世纪世界历史的基本特征。</a:t>
            </a:r>
          </a:p>
        </p:txBody>
      </p:sp>
    </p:spTree>
    <p:extLst>
      <p:ext uri="{BB962C8B-B14F-4D97-AF65-F5344CB8AC3E}">
        <p14:creationId xmlns:p14="http://schemas.microsoft.com/office/powerpoint/2010/main" val="201111031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76672"/>
            <a:ext cx="8136904" cy="5509200"/>
          </a:xfrm>
          <a:prstGeom prst="rect">
            <a:avLst/>
          </a:prstGeom>
        </p:spPr>
        <p:txBody>
          <a:bodyPr wrap="square">
            <a:spAutoFit/>
          </a:bodyPr>
          <a:lstStyle/>
          <a:p>
            <a:r>
              <a:rPr lang="zh-CN" altLang="zh-CN" sz="3200" b="1" dirty="0"/>
              <a:t>近代化的核心是经济工业化和政治民主化。城市是生产力发展到一定阶段的产物，城市的规模、发展程度都与生产力发展水平密切相关。城市化也称为</a:t>
            </a:r>
            <a:r>
              <a:rPr lang="en-US" altLang="zh-CN" sz="3200" b="1" dirty="0" err="1">
                <a:hlinkClick r:id="rId2"/>
              </a:rPr>
              <a:t>城镇化</a:t>
            </a:r>
            <a:r>
              <a:rPr lang="zh-CN" altLang="zh-CN" sz="3200" b="1" dirty="0"/>
              <a:t>，是指随着一个国家或地区社会生产力的发展、科学技术的进步以及产业结构的调整，其社会由以农业为主的传统乡村型社会向以工业（第二产业）和服务业（第三产业）等非农产业为主的现代城市型社会逐渐转变的历史过程。城镇化过程包括人口职业的转变、</a:t>
            </a:r>
            <a:r>
              <a:rPr lang="en-US" altLang="zh-CN" sz="3200" b="1" dirty="0" err="1">
                <a:hlinkClick r:id="rId3"/>
              </a:rPr>
              <a:t>产业结构</a:t>
            </a:r>
            <a:r>
              <a:rPr lang="zh-CN" altLang="zh-CN" sz="3200" b="1" dirty="0"/>
              <a:t>的转变、土地及地域空间的变化。</a:t>
            </a:r>
          </a:p>
        </p:txBody>
      </p:sp>
    </p:spTree>
    <p:extLst>
      <p:ext uri="{BB962C8B-B14F-4D97-AF65-F5344CB8AC3E}">
        <p14:creationId xmlns:p14="http://schemas.microsoft.com/office/powerpoint/2010/main" val="353487736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228600" y="304800"/>
            <a:ext cx="8610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spcBef>
                <a:spcPct val="50000"/>
              </a:spcBef>
            </a:pPr>
            <a:r>
              <a:rPr kumimoji="1" lang="zh-CN" altLang="en-US" sz="3600" b="1">
                <a:latin typeface="宋体" pitchFamily="2" charset="-122"/>
              </a:rPr>
              <a:t>汉族的形成基础是秦朝时奠定的</a:t>
            </a:r>
          </a:p>
          <a:p>
            <a:pPr algn="just" eaLnBrk="1" hangingPunct="1">
              <a:spcBef>
                <a:spcPct val="50000"/>
              </a:spcBef>
            </a:pPr>
            <a:r>
              <a:rPr kumimoji="1" lang="en-US" altLang="zh-CN" sz="3600" b="1">
                <a:latin typeface="宋体" pitchFamily="2" charset="-122"/>
              </a:rPr>
              <a:t>(1)</a:t>
            </a:r>
            <a:r>
              <a:rPr kumimoji="1" lang="zh-CN" altLang="en-US" sz="3600" b="1">
                <a:latin typeface="宋体" pitchFamily="2" charset="-122"/>
              </a:rPr>
              <a:t>共同地域：秦朝的统一和疆域。</a:t>
            </a:r>
          </a:p>
          <a:p>
            <a:pPr algn="just" eaLnBrk="1" hangingPunct="1">
              <a:spcBef>
                <a:spcPct val="50000"/>
              </a:spcBef>
            </a:pPr>
            <a:r>
              <a:rPr kumimoji="1" lang="en-US" altLang="zh-CN" sz="3600" b="1">
                <a:latin typeface="宋体" pitchFamily="2" charset="-122"/>
              </a:rPr>
              <a:t>(2)</a:t>
            </a:r>
            <a:r>
              <a:rPr kumimoji="1" lang="zh-CN" altLang="en-US" sz="3600" b="1">
                <a:latin typeface="宋体" pitchFamily="2" charset="-122"/>
              </a:rPr>
              <a:t>统一政治：建立封建专制主义中央集权。</a:t>
            </a:r>
          </a:p>
          <a:p>
            <a:pPr algn="just" eaLnBrk="1" hangingPunct="1">
              <a:spcBef>
                <a:spcPct val="50000"/>
              </a:spcBef>
            </a:pPr>
            <a:r>
              <a:rPr kumimoji="1" lang="en-US" altLang="zh-CN" sz="3600" b="1">
                <a:latin typeface="宋体" pitchFamily="2" charset="-122"/>
              </a:rPr>
              <a:t>(3)</a:t>
            </a:r>
            <a:r>
              <a:rPr kumimoji="1" lang="zh-CN" altLang="en-US" sz="3600" b="1">
                <a:latin typeface="宋体" pitchFamily="2" charset="-122"/>
              </a:rPr>
              <a:t>共同经济生活：统一度量衡、货币、交通；封建经济制度</a:t>
            </a:r>
            <a:r>
              <a:rPr kumimoji="1" lang="en-US" altLang="zh-CN" sz="3600" b="1">
                <a:latin typeface="宋体" pitchFamily="2" charset="-122"/>
              </a:rPr>
              <a:t>(</a:t>
            </a:r>
            <a:r>
              <a:rPr kumimoji="1" lang="zh-CN" altLang="en-US" sz="3600" b="1">
                <a:latin typeface="宋体" pitchFamily="2" charset="-122"/>
              </a:rPr>
              <a:t>土地所有制</a:t>
            </a:r>
            <a:r>
              <a:rPr kumimoji="1" lang="en-US" altLang="zh-CN" sz="3600" b="1">
                <a:latin typeface="宋体" pitchFamily="2" charset="-122"/>
              </a:rPr>
              <a:t>)</a:t>
            </a:r>
            <a:r>
              <a:rPr kumimoji="1" lang="zh-CN" altLang="en-US" sz="3600" b="1">
                <a:latin typeface="宋体" pitchFamily="2" charset="-122"/>
              </a:rPr>
              <a:t>。</a:t>
            </a:r>
          </a:p>
          <a:p>
            <a:pPr algn="just" eaLnBrk="1" hangingPunct="1">
              <a:spcBef>
                <a:spcPct val="50000"/>
              </a:spcBef>
            </a:pPr>
            <a:r>
              <a:rPr kumimoji="1" lang="en-US" altLang="zh-CN" sz="3600" b="1">
                <a:latin typeface="宋体" pitchFamily="2" charset="-122"/>
              </a:rPr>
              <a:t>(4)</a:t>
            </a:r>
            <a:r>
              <a:rPr kumimoji="1" lang="zh-CN" altLang="en-US" sz="3600" b="1">
                <a:latin typeface="宋体" pitchFamily="2" charset="-122"/>
              </a:rPr>
              <a:t>共同的语言</a:t>
            </a:r>
            <a:r>
              <a:rPr kumimoji="1" lang="en-US" altLang="zh-CN" sz="3600" b="1">
                <a:latin typeface="宋体" pitchFamily="2" charset="-122"/>
              </a:rPr>
              <a:t>(</a:t>
            </a:r>
            <a:r>
              <a:rPr kumimoji="1" lang="zh-CN" altLang="en-US" sz="3600" b="1">
                <a:latin typeface="宋体" pitchFamily="2" charset="-122"/>
              </a:rPr>
              <a:t>文化</a:t>
            </a:r>
            <a:r>
              <a:rPr kumimoji="1" lang="en-US" altLang="zh-CN" sz="3600" b="1">
                <a:latin typeface="宋体" pitchFamily="2" charset="-122"/>
              </a:rPr>
              <a:t>)</a:t>
            </a:r>
            <a:r>
              <a:rPr kumimoji="1" lang="zh-CN" altLang="en-US" sz="3600" b="1">
                <a:latin typeface="宋体" pitchFamily="2" charset="-122"/>
              </a:rPr>
              <a:t>：统一文字、思想。</a:t>
            </a:r>
            <a:endParaRPr kumimoji="1" lang="zh-CN" altLang="en-US" sz="3600" b="1">
              <a:latin typeface="Times New Roman" pitchFamily="18" charset="0"/>
            </a:endParaRPr>
          </a:p>
        </p:txBody>
      </p:sp>
    </p:spTree>
    <p:extLst>
      <p:ext uri="{BB962C8B-B14F-4D97-AF65-F5344CB8AC3E}">
        <p14:creationId xmlns:p14="http://schemas.microsoft.com/office/powerpoint/2010/main" val="736824708"/>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204788" y="981075"/>
            <a:ext cx="8964612"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en-US" altLang="zh-CN" sz="3200" b="1">
                <a:latin typeface="Arial" pitchFamily="34" charset="0"/>
              </a:rPr>
              <a:t>(1)</a:t>
            </a:r>
            <a:r>
              <a:rPr lang="zh-CN" altLang="en-US" sz="3200" b="1">
                <a:latin typeface="Arial" pitchFamily="34" charset="0"/>
              </a:rPr>
              <a:t>明朝和秦朝相比</a:t>
            </a:r>
            <a:r>
              <a:rPr lang="en-US" altLang="zh-CN" sz="3200" b="1">
                <a:latin typeface="Arial" pitchFamily="34" charset="0"/>
              </a:rPr>
              <a:t>,</a:t>
            </a:r>
            <a:r>
              <a:rPr lang="zh-CN" altLang="en-US" sz="3200" b="1">
                <a:latin typeface="Arial" pitchFamily="34" charset="0"/>
              </a:rPr>
              <a:t>方位和趋势有何变化</a:t>
            </a:r>
            <a:r>
              <a:rPr lang="en-US" altLang="zh-CN" sz="3200" b="1">
                <a:latin typeface="Arial" pitchFamily="34" charset="0"/>
              </a:rPr>
              <a:t>?</a:t>
            </a:r>
            <a:r>
              <a:rPr lang="zh-CN" altLang="en-US" sz="3200" b="1">
                <a:latin typeface="Arial" pitchFamily="34" charset="0"/>
              </a:rPr>
              <a:t>为什么</a:t>
            </a:r>
            <a:r>
              <a:rPr lang="en-US" altLang="zh-CN" sz="3200" b="1">
                <a:latin typeface="Arial" pitchFamily="34" charset="0"/>
              </a:rPr>
              <a:t>?</a:t>
            </a:r>
          </a:p>
          <a:p>
            <a:pPr eaLnBrk="1" hangingPunct="1">
              <a:spcBef>
                <a:spcPct val="50000"/>
              </a:spcBef>
            </a:pPr>
            <a:r>
              <a:rPr lang="en-US" altLang="zh-CN" sz="3200" b="1">
                <a:latin typeface="Arial" pitchFamily="34" charset="0"/>
              </a:rPr>
              <a:t>(2)</a:t>
            </a:r>
            <a:r>
              <a:rPr lang="zh-CN" altLang="en-US" sz="3200" b="1">
                <a:latin typeface="Arial" pitchFamily="34" charset="0"/>
              </a:rPr>
              <a:t>为什么唐朝和清朝没有修筑长城</a:t>
            </a:r>
            <a:r>
              <a:rPr lang="en-US" altLang="zh-CN" sz="3200" b="1">
                <a:latin typeface="Arial" pitchFamily="34" charset="0"/>
              </a:rPr>
              <a:t>?</a:t>
            </a:r>
          </a:p>
          <a:p>
            <a:pPr eaLnBrk="1" hangingPunct="1">
              <a:spcBef>
                <a:spcPct val="50000"/>
              </a:spcBef>
            </a:pPr>
            <a:r>
              <a:rPr lang="en-US" altLang="zh-CN" sz="3200" b="1">
                <a:latin typeface="Arial" pitchFamily="34" charset="0"/>
              </a:rPr>
              <a:t>(3)</a:t>
            </a:r>
            <a:r>
              <a:rPr lang="zh-CN" altLang="en-US" sz="3200" b="1">
                <a:latin typeface="Arial" pitchFamily="34" charset="0"/>
              </a:rPr>
              <a:t>山海关号称“天下第一关”，在历史上曾被一再突破，举例说明之。从中得出什么结论？</a:t>
            </a:r>
          </a:p>
          <a:p>
            <a:pPr eaLnBrk="1" hangingPunct="1">
              <a:spcBef>
                <a:spcPct val="50000"/>
              </a:spcBef>
            </a:pPr>
            <a:r>
              <a:rPr lang="zh-CN" altLang="en-US" sz="3200" b="1">
                <a:latin typeface="Arial" pitchFamily="34" charset="0"/>
              </a:rPr>
              <a:t>（</a:t>
            </a:r>
            <a:r>
              <a:rPr lang="en-US" altLang="zh-CN" sz="3200" b="1">
                <a:latin typeface="Arial" pitchFamily="34" charset="0"/>
              </a:rPr>
              <a:t>4</a:t>
            </a:r>
            <a:r>
              <a:rPr lang="zh-CN" altLang="en-US" sz="3200" b="1">
                <a:latin typeface="Arial" pitchFamily="34" charset="0"/>
              </a:rPr>
              <a:t>）明朝和清朝北部边疆形势的特点，清朝北部边疆形势与明朝北部边疆有什么变化？。</a:t>
            </a:r>
          </a:p>
          <a:p>
            <a:pPr eaLnBrk="1" hangingPunct="1">
              <a:spcBef>
                <a:spcPct val="50000"/>
              </a:spcBef>
            </a:pPr>
            <a:r>
              <a:rPr lang="zh-CN" altLang="en-US" sz="3200" b="1">
                <a:latin typeface="Arial" pitchFamily="34" charset="0"/>
              </a:rPr>
              <a:t>（</a:t>
            </a:r>
            <a:r>
              <a:rPr lang="en-US" altLang="zh-CN" sz="3200" b="1">
                <a:latin typeface="Arial" pitchFamily="34" charset="0"/>
              </a:rPr>
              <a:t>5</a:t>
            </a:r>
            <a:r>
              <a:rPr lang="zh-CN" altLang="en-US" sz="3200" b="1">
                <a:latin typeface="Arial" pitchFamily="34" charset="0"/>
              </a:rPr>
              <a:t>）近代国防重心的变化</a:t>
            </a:r>
          </a:p>
          <a:p>
            <a:pPr eaLnBrk="1" hangingPunct="1">
              <a:spcBef>
                <a:spcPct val="50000"/>
              </a:spcBef>
            </a:pPr>
            <a:endParaRPr lang="en-US" altLang="zh-CN" sz="3200">
              <a:latin typeface="Arial" pitchFamily="34" charset="0"/>
            </a:endParaRPr>
          </a:p>
        </p:txBody>
      </p:sp>
      <p:sp>
        <p:nvSpPr>
          <p:cNvPr id="184323" name="TextBox 1"/>
          <p:cNvSpPr txBox="1">
            <a:spLocks noChangeArrowheads="1"/>
          </p:cNvSpPr>
          <p:nvPr/>
        </p:nvSpPr>
        <p:spPr bwMode="auto">
          <a:xfrm>
            <a:off x="827088" y="260350"/>
            <a:ext cx="2089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600" b="1"/>
              <a:t>长城问题</a:t>
            </a:r>
          </a:p>
        </p:txBody>
      </p:sp>
    </p:spTree>
    <p:extLst>
      <p:ext uri="{BB962C8B-B14F-4D97-AF65-F5344CB8AC3E}">
        <p14:creationId xmlns:p14="http://schemas.microsoft.com/office/powerpoint/2010/main" val="209501365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9" name="矩形 567298"/>
          <p:cNvSpPr>
            <a:spLocks noChangeArrowheads="1"/>
          </p:cNvSpPr>
          <p:nvPr/>
        </p:nvSpPr>
        <p:spPr bwMode="auto">
          <a:xfrm>
            <a:off x="3960813" y="3506788"/>
            <a:ext cx="76327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95000"/>
              </a:lnSpc>
              <a:buFont typeface="Arial" pitchFamily="34" charset="0"/>
              <a:buNone/>
            </a:pPr>
            <a:r>
              <a:rPr lang="zh-CN" altLang="en-US" sz="3600" b="1">
                <a:solidFill>
                  <a:srgbClr val="000000"/>
                </a:solidFill>
                <a:latin typeface="黑体" pitchFamily="49" charset="-122"/>
                <a:ea typeface="黑体" pitchFamily="49" charset="-122"/>
              </a:rPr>
              <a:t>中国被动回应全球化</a:t>
            </a:r>
            <a:endParaRPr lang="zh-CN" altLang="en-US" sz="3600" b="1">
              <a:latin typeface="黑体" pitchFamily="49" charset="-122"/>
              <a:ea typeface="黑体" pitchFamily="49" charset="-122"/>
            </a:endParaRPr>
          </a:p>
        </p:txBody>
      </p:sp>
      <p:sp>
        <p:nvSpPr>
          <p:cNvPr id="567300" name="矩形 567299"/>
          <p:cNvSpPr>
            <a:spLocks noChangeArrowheads="1"/>
          </p:cNvSpPr>
          <p:nvPr/>
        </p:nvSpPr>
        <p:spPr bwMode="auto">
          <a:xfrm>
            <a:off x="3960813" y="4570413"/>
            <a:ext cx="86756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95000"/>
              </a:lnSpc>
              <a:buFont typeface="Arial" pitchFamily="34" charset="0"/>
              <a:buNone/>
            </a:pPr>
            <a:r>
              <a:rPr lang="zh-CN" altLang="en-US" sz="3600" b="1">
                <a:solidFill>
                  <a:srgbClr val="000000"/>
                </a:solidFill>
                <a:latin typeface="黑体" pitchFamily="49" charset="-122"/>
                <a:ea typeface="黑体" pitchFamily="49" charset="-122"/>
              </a:rPr>
              <a:t>中国再度偏离全球化</a:t>
            </a:r>
            <a:endParaRPr lang="zh-CN" altLang="en-US" sz="3600" b="1">
              <a:latin typeface="黑体" pitchFamily="49" charset="-122"/>
              <a:ea typeface="黑体" pitchFamily="49" charset="-122"/>
            </a:endParaRPr>
          </a:p>
        </p:txBody>
      </p:sp>
      <p:sp>
        <p:nvSpPr>
          <p:cNvPr id="567301" name="矩形 567300"/>
          <p:cNvSpPr>
            <a:spLocks noChangeArrowheads="1"/>
          </p:cNvSpPr>
          <p:nvPr/>
        </p:nvSpPr>
        <p:spPr bwMode="auto">
          <a:xfrm>
            <a:off x="3960813" y="5594350"/>
            <a:ext cx="867568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95000"/>
              </a:lnSpc>
              <a:buFont typeface="Arial" pitchFamily="34" charset="0"/>
              <a:buNone/>
            </a:pPr>
            <a:r>
              <a:rPr lang="zh-CN" altLang="en-US" sz="3600" b="1">
                <a:solidFill>
                  <a:srgbClr val="000000"/>
                </a:solidFill>
                <a:latin typeface="黑体" pitchFamily="49" charset="-122"/>
                <a:ea typeface="黑体" pitchFamily="49" charset="-122"/>
              </a:rPr>
              <a:t>中国主动融入全球化</a:t>
            </a:r>
            <a:endParaRPr lang="zh-CN" altLang="en-US" sz="3600" b="1">
              <a:latin typeface="黑体" pitchFamily="49" charset="-122"/>
              <a:ea typeface="黑体" pitchFamily="49" charset="-122"/>
            </a:endParaRPr>
          </a:p>
        </p:txBody>
      </p:sp>
      <p:sp>
        <p:nvSpPr>
          <p:cNvPr id="567302" name="矩形 567301"/>
          <p:cNvSpPr>
            <a:spLocks noChangeArrowheads="1"/>
          </p:cNvSpPr>
          <p:nvPr/>
        </p:nvSpPr>
        <p:spPr bwMode="auto">
          <a:xfrm>
            <a:off x="684213" y="2371725"/>
            <a:ext cx="66960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Arial" pitchFamily="34" charset="0"/>
              <a:buNone/>
            </a:pPr>
            <a:r>
              <a:rPr lang="en-US" altLang="zh-CN" sz="3600" b="1">
                <a:solidFill>
                  <a:srgbClr val="0000FF"/>
                </a:solidFill>
                <a:latin typeface="黑体" pitchFamily="49" charset="-122"/>
                <a:ea typeface="黑体" pitchFamily="49" charset="-122"/>
              </a:rPr>
              <a:t>17-19</a:t>
            </a:r>
            <a:r>
              <a:rPr lang="zh-CN" altLang="en-US" sz="3600" b="1">
                <a:solidFill>
                  <a:srgbClr val="0000FF"/>
                </a:solidFill>
                <a:latin typeface="黑体" pitchFamily="49" charset="-122"/>
                <a:ea typeface="黑体" pitchFamily="49" charset="-122"/>
              </a:rPr>
              <a:t>世纪中叶：</a:t>
            </a:r>
          </a:p>
          <a:p>
            <a:pPr>
              <a:buFont typeface="Arial" pitchFamily="34" charset="0"/>
              <a:buNone/>
            </a:pPr>
            <a:endParaRPr lang="zh-CN" altLang="en-US" sz="3600" b="1">
              <a:solidFill>
                <a:srgbClr val="0000FF"/>
              </a:solidFill>
              <a:latin typeface="黑体" pitchFamily="49" charset="-122"/>
              <a:ea typeface="黑体" pitchFamily="49" charset="-122"/>
            </a:endParaRPr>
          </a:p>
          <a:p>
            <a:pPr>
              <a:buFont typeface="Arial" pitchFamily="34" charset="0"/>
              <a:buNone/>
            </a:pPr>
            <a:r>
              <a:rPr lang="en-US" altLang="zh-CN" sz="3600" b="1">
                <a:solidFill>
                  <a:srgbClr val="0000FF"/>
                </a:solidFill>
                <a:latin typeface="黑体" pitchFamily="49" charset="-122"/>
                <a:ea typeface="黑体" pitchFamily="49" charset="-122"/>
              </a:rPr>
              <a:t>1840</a:t>
            </a:r>
            <a:r>
              <a:rPr lang="en-US" altLang="zh-CN" sz="3600" b="1">
                <a:solidFill>
                  <a:srgbClr val="0000FF"/>
                </a:solidFill>
                <a:latin typeface="宋体" pitchFamily="2" charset="-122"/>
                <a:ea typeface="黑体" pitchFamily="49" charset="-122"/>
              </a:rPr>
              <a:t>—</a:t>
            </a:r>
            <a:r>
              <a:rPr lang="en-US" altLang="zh-CN" sz="3600" b="1">
                <a:solidFill>
                  <a:srgbClr val="0000FF"/>
                </a:solidFill>
                <a:latin typeface="黑体" pitchFamily="49" charset="-122"/>
                <a:ea typeface="黑体" pitchFamily="49" charset="-122"/>
              </a:rPr>
              <a:t>1949</a:t>
            </a:r>
            <a:r>
              <a:rPr lang="zh-CN" altLang="en-US" sz="3600" b="1">
                <a:solidFill>
                  <a:srgbClr val="0000FF"/>
                </a:solidFill>
                <a:latin typeface="黑体" pitchFamily="49" charset="-122"/>
                <a:ea typeface="黑体" pitchFamily="49" charset="-122"/>
              </a:rPr>
              <a:t>：</a:t>
            </a:r>
          </a:p>
          <a:p>
            <a:pPr>
              <a:buFont typeface="Arial" pitchFamily="34" charset="0"/>
              <a:buNone/>
            </a:pPr>
            <a:endParaRPr lang="zh-CN" altLang="en-US" sz="3600" b="1">
              <a:solidFill>
                <a:srgbClr val="0000FF"/>
              </a:solidFill>
              <a:latin typeface="黑体" pitchFamily="49" charset="-122"/>
              <a:ea typeface="黑体" pitchFamily="49" charset="-122"/>
            </a:endParaRPr>
          </a:p>
          <a:p>
            <a:pPr>
              <a:buFont typeface="Arial" pitchFamily="34" charset="0"/>
              <a:buNone/>
            </a:pPr>
            <a:r>
              <a:rPr lang="en-US" altLang="zh-CN" sz="3600" b="1">
                <a:solidFill>
                  <a:srgbClr val="0000FF"/>
                </a:solidFill>
                <a:latin typeface="黑体" pitchFamily="49" charset="-122"/>
                <a:ea typeface="黑体" pitchFamily="49" charset="-122"/>
              </a:rPr>
              <a:t>1949</a:t>
            </a:r>
            <a:r>
              <a:rPr lang="en-US" altLang="zh-CN" sz="3600" b="1">
                <a:solidFill>
                  <a:srgbClr val="0000FF"/>
                </a:solidFill>
                <a:latin typeface="宋体" pitchFamily="2" charset="-122"/>
                <a:ea typeface="黑体" pitchFamily="49" charset="-122"/>
              </a:rPr>
              <a:t>—</a:t>
            </a:r>
            <a:r>
              <a:rPr lang="en-US" altLang="zh-CN" sz="3600" b="1">
                <a:solidFill>
                  <a:srgbClr val="0000FF"/>
                </a:solidFill>
                <a:latin typeface="黑体" pitchFamily="49" charset="-122"/>
                <a:ea typeface="黑体" pitchFamily="49" charset="-122"/>
              </a:rPr>
              <a:t>1978</a:t>
            </a:r>
            <a:r>
              <a:rPr lang="zh-CN" altLang="en-US" sz="3600" b="1">
                <a:solidFill>
                  <a:srgbClr val="0000FF"/>
                </a:solidFill>
                <a:latin typeface="黑体" pitchFamily="49" charset="-122"/>
                <a:ea typeface="黑体" pitchFamily="49" charset="-122"/>
              </a:rPr>
              <a:t>：</a:t>
            </a:r>
          </a:p>
          <a:p>
            <a:pPr>
              <a:buFont typeface="Arial" pitchFamily="34" charset="0"/>
              <a:buNone/>
            </a:pPr>
            <a:endParaRPr lang="zh-CN" altLang="en-US" sz="3600" b="1">
              <a:solidFill>
                <a:srgbClr val="0000FF"/>
              </a:solidFill>
              <a:latin typeface="黑体" pitchFamily="49" charset="-122"/>
              <a:ea typeface="黑体" pitchFamily="49" charset="-122"/>
            </a:endParaRPr>
          </a:p>
          <a:p>
            <a:pPr>
              <a:buFont typeface="Arial" pitchFamily="34" charset="0"/>
              <a:buNone/>
            </a:pPr>
            <a:r>
              <a:rPr lang="en-US" altLang="zh-CN" sz="3600" b="1">
                <a:solidFill>
                  <a:srgbClr val="0000FF"/>
                </a:solidFill>
                <a:latin typeface="黑体" pitchFamily="49" charset="-122"/>
                <a:ea typeface="黑体" pitchFamily="49" charset="-122"/>
              </a:rPr>
              <a:t>1978</a:t>
            </a:r>
            <a:r>
              <a:rPr lang="zh-CN" altLang="en-US" sz="3600" b="1">
                <a:solidFill>
                  <a:srgbClr val="0000FF"/>
                </a:solidFill>
                <a:latin typeface="黑体" pitchFamily="49" charset="-122"/>
                <a:ea typeface="黑体" pitchFamily="49" charset="-122"/>
              </a:rPr>
              <a:t>年以后：</a:t>
            </a:r>
          </a:p>
        </p:txBody>
      </p:sp>
      <p:sp>
        <p:nvSpPr>
          <p:cNvPr id="567303" name="矩形 567302"/>
          <p:cNvSpPr>
            <a:spLocks noChangeArrowheads="1"/>
          </p:cNvSpPr>
          <p:nvPr/>
        </p:nvSpPr>
        <p:spPr bwMode="auto">
          <a:xfrm>
            <a:off x="3960813" y="2416175"/>
            <a:ext cx="69008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buFont typeface="Arial" pitchFamily="34" charset="0"/>
              <a:buNone/>
            </a:pPr>
            <a:r>
              <a:rPr lang="zh-CN" altLang="en-US" sz="3600" b="1">
                <a:solidFill>
                  <a:srgbClr val="000000"/>
                </a:solidFill>
                <a:latin typeface="黑体" pitchFamily="49" charset="-122"/>
                <a:ea typeface="黑体" pitchFamily="49" charset="-122"/>
              </a:rPr>
              <a:t>中国全面抗拒全球化</a:t>
            </a:r>
          </a:p>
        </p:txBody>
      </p:sp>
      <p:sp>
        <p:nvSpPr>
          <p:cNvPr id="185351" name="矩形 567303"/>
          <p:cNvSpPr>
            <a:spLocks noChangeArrowheads="1"/>
          </p:cNvSpPr>
          <p:nvPr/>
        </p:nvSpPr>
        <p:spPr bwMode="auto">
          <a:xfrm>
            <a:off x="0" y="692150"/>
            <a:ext cx="9178925" cy="1203325"/>
          </a:xfrm>
          <a:prstGeom prst="rect">
            <a:avLst/>
          </a:prstGeom>
          <a:solidFill>
            <a:schemeClr val="bg1"/>
          </a:solidFill>
          <a:ln w="9525">
            <a:solidFill>
              <a:schemeClr val="tx1"/>
            </a:solidFill>
            <a:miter lim="800000"/>
            <a:headEnd/>
            <a:tailEnd/>
          </a:ln>
        </p:spPr>
        <p:txBody>
          <a:bodyPr>
            <a:spAutoFit/>
          </a:bodyPr>
          <a:lstStyle/>
          <a:p>
            <a:pPr>
              <a:lnSpc>
                <a:spcPct val="95000"/>
              </a:lnSpc>
              <a:buFont typeface="Arial" pitchFamily="34" charset="0"/>
              <a:buNone/>
            </a:pPr>
            <a:r>
              <a:rPr lang="zh-CN" altLang="en-US" sz="4000" b="1">
                <a:solidFill>
                  <a:srgbClr val="800000"/>
                </a:solidFill>
                <a:ea typeface="黑体" pitchFamily="49" charset="-122"/>
              </a:rPr>
              <a:t>从“被动全球化”到“主动全球化”</a:t>
            </a:r>
          </a:p>
          <a:p>
            <a:pPr>
              <a:lnSpc>
                <a:spcPct val="95000"/>
              </a:lnSpc>
              <a:buFont typeface="Arial" pitchFamily="34" charset="0"/>
              <a:buNone/>
            </a:pPr>
            <a:r>
              <a:rPr lang="zh-CN" altLang="en-US" sz="3200" b="1">
                <a:solidFill>
                  <a:srgbClr val="800000"/>
                </a:solidFill>
                <a:ea typeface="黑体" pitchFamily="49" charset="-122"/>
              </a:rPr>
              <a:t>             </a:t>
            </a:r>
            <a:r>
              <a:rPr lang="en-US" altLang="zh-CN" sz="3600" b="1">
                <a:solidFill>
                  <a:srgbClr val="800000"/>
                </a:solidFill>
                <a:ea typeface="黑体" pitchFamily="49" charset="-122"/>
              </a:rPr>
              <a:t>——</a:t>
            </a:r>
            <a:r>
              <a:rPr lang="zh-CN" altLang="en-US" sz="3600" b="1">
                <a:solidFill>
                  <a:srgbClr val="800000"/>
                </a:solidFill>
                <a:ea typeface="黑体" pitchFamily="49" charset="-122"/>
              </a:rPr>
              <a:t>全球化视野中的中国近现代史</a:t>
            </a:r>
          </a:p>
        </p:txBody>
      </p:sp>
      <p:sp>
        <p:nvSpPr>
          <p:cNvPr id="185352" name="日期占位符 1"/>
          <p:cNvSpPr>
            <a:spLocks noGrp="1" noChangeArrowheads="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endParaRPr lang="zh-CN" altLang="en-US" smtClean="0">
              <a:latin typeface="Arial" pitchFamily="34" charset="0"/>
            </a:endParaRPr>
          </a:p>
        </p:txBody>
      </p:sp>
    </p:spTree>
    <p:extLst>
      <p:ext uri="{BB962C8B-B14F-4D97-AF65-F5344CB8AC3E}">
        <p14:creationId xmlns:p14="http://schemas.microsoft.com/office/powerpoint/2010/main" val="1057023934"/>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7302"/>
                                        </p:tgtEl>
                                        <p:attrNameLst>
                                          <p:attrName>style.visibility</p:attrName>
                                        </p:attrNameLst>
                                      </p:cBhvr>
                                      <p:to>
                                        <p:strVal val="visible"/>
                                      </p:to>
                                    </p:set>
                                    <p:animEffect transition="in" filter="blinds(horizontal)">
                                      <p:cBhvr>
                                        <p:cTn id="7" dur="500"/>
                                        <p:tgtEl>
                                          <p:spTgt spid="567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67303"/>
                                        </p:tgtEl>
                                        <p:attrNameLst>
                                          <p:attrName>style.visibility</p:attrName>
                                        </p:attrNameLst>
                                      </p:cBhvr>
                                      <p:to>
                                        <p:strVal val="visible"/>
                                      </p:to>
                                    </p:set>
                                    <p:anim calcmode="lin" valueType="num">
                                      <p:cBhvr additive="base">
                                        <p:cTn id="12" dur="500" fill="hold"/>
                                        <p:tgtEl>
                                          <p:spTgt spid="567303"/>
                                        </p:tgtEl>
                                        <p:attrNameLst>
                                          <p:attrName>ppt_x</p:attrName>
                                        </p:attrNameLst>
                                      </p:cBhvr>
                                      <p:tavLst>
                                        <p:tav tm="0">
                                          <p:val>
                                            <p:strVal val="1+#ppt_w/2"/>
                                          </p:val>
                                        </p:tav>
                                        <p:tav tm="100000">
                                          <p:val>
                                            <p:strVal val="#ppt_x"/>
                                          </p:val>
                                        </p:tav>
                                      </p:tavLst>
                                    </p:anim>
                                    <p:anim calcmode="lin" valueType="num">
                                      <p:cBhvr additive="base">
                                        <p:cTn id="13" dur="500" fill="hold"/>
                                        <p:tgtEl>
                                          <p:spTgt spid="56730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67299"/>
                                        </p:tgtEl>
                                        <p:attrNameLst>
                                          <p:attrName>style.visibility</p:attrName>
                                        </p:attrNameLst>
                                      </p:cBhvr>
                                      <p:to>
                                        <p:strVal val="visible"/>
                                      </p:to>
                                    </p:set>
                                    <p:anim calcmode="lin" valueType="num">
                                      <p:cBhvr additive="base">
                                        <p:cTn id="18" dur="500" fill="hold"/>
                                        <p:tgtEl>
                                          <p:spTgt spid="567299"/>
                                        </p:tgtEl>
                                        <p:attrNameLst>
                                          <p:attrName>ppt_x</p:attrName>
                                        </p:attrNameLst>
                                      </p:cBhvr>
                                      <p:tavLst>
                                        <p:tav tm="0">
                                          <p:val>
                                            <p:strVal val="1+#ppt_w/2"/>
                                          </p:val>
                                        </p:tav>
                                        <p:tav tm="100000">
                                          <p:val>
                                            <p:strVal val="#ppt_x"/>
                                          </p:val>
                                        </p:tav>
                                      </p:tavLst>
                                    </p:anim>
                                    <p:anim calcmode="lin" valueType="num">
                                      <p:cBhvr additive="base">
                                        <p:cTn id="19" dur="500" fill="hold"/>
                                        <p:tgtEl>
                                          <p:spTgt spid="56729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67300"/>
                                        </p:tgtEl>
                                        <p:attrNameLst>
                                          <p:attrName>style.visibility</p:attrName>
                                        </p:attrNameLst>
                                      </p:cBhvr>
                                      <p:to>
                                        <p:strVal val="visible"/>
                                      </p:to>
                                    </p:set>
                                    <p:anim calcmode="lin" valueType="num">
                                      <p:cBhvr additive="base">
                                        <p:cTn id="24" dur="500" fill="hold"/>
                                        <p:tgtEl>
                                          <p:spTgt spid="567300"/>
                                        </p:tgtEl>
                                        <p:attrNameLst>
                                          <p:attrName>ppt_x</p:attrName>
                                        </p:attrNameLst>
                                      </p:cBhvr>
                                      <p:tavLst>
                                        <p:tav tm="0">
                                          <p:val>
                                            <p:strVal val="1+#ppt_w/2"/>
                                          </p:val>
                                        </p:tav>
                                        <p:tav tm="100000">
                                          <p:val>
                                            <p:strVal val="#ppt_x"/>
                                          </p:val>
                                        </p:tav>
                                      </p:tavLst>
                                    </p:anim>
                                    <p:anim calcmode="lin" valueType="num">
                                      <p:cBhvr additive="base">
                                        <p:cTn id="25" dur="500" fill="hold"/>
                                        <p:tgtEl>
                                          <p:spTgt spid="56730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67301"/>
                                        </p:tgtEl>
                                        <p:attrNameLst>
                                          <p:attrName>style.visibility</p:attrName>
                                        </p:attrNameLst>
                                      </p:cBhvr>
                                      <p:to>
                                        <p:strVal val="visible"/>
                                      </p:to>
                                    </p:set>
                                    <p:anim calcmode="lin" valueType="num">
                                      <p:cBhvr additive="base">
                                        <p:cTn id="30" dur="500" fill="hold"/>
                                        <p:tgtEl>
                                          <p:spTgt spid="567301"/>
                                        </p:tgtEl>
                                        <p:attrNameLst>
                                          <p:attrName>ppt_x</p:attrName>
                                        </p:attrNameLst>
                                      </p:cBhvr>
                                      <p:tavLst>
                                        <p:tav tm="0">
                                          <p:val>
                                            <p:strVal val="1+#ppt_w/2"/>
                                          </p:val>
                                        </p:tav>
                                        <p:tav tm="100000">
                                          <p:val>
                                            <p:strVal val="#ppt_x"/>
                                          </p:val>
                                        </p:tav>
                                      </p:tavLst>
                                    </p:anim>
                                    <p:anim calcmode="lin" valueType="num">
                                      <p:cBhvr additive="base">
                                        <p:cTn id="31" dur="500" fill="hold"/>
                                        <p:tgtEl>
                                          <p:spTgt spid="567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p:bldP spid="567300" grpId="0"/>
      <p:bldP spid="567301" grpId="0"/>
      <p:bldP spid="567302" grpId="0"/>
      <p:bldP spid="567303"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934902669"/>
              </p:ext>
            </p:extLst>
          </p:nvPr>
        </p:nvGraphicFramePr>
        <p:xfrm>
          <a:off x="179512" y="404664"/>
          <a:ext cx="8640958" cy="6130900"/>
        </p:xfrm>
        <a:graphic>
          <a:graphicData uri="http://schemas.openxmlformats.org/drawingml/2006/table">
            <a:tbl>
              <a:tblPr/>
              <a:tblGrid>
                <a:gridCol w="1032500"/>
                <a:gridCol w="1204584"/>
                <a:gridCol w="1978959"/>
                <a:gridCol w="1634793"/>
                <a:gridCol w="2790122"/>
              </a:tblGrid>
              <a:tr h="230347">
                <a:tc>
                  <a:txBody>
                    <a:bodyPr/>
                    <a:lstStyle/>
                    <a:p>
                      <a:pPr indent="304800" algn="just">
                        <a:lnSpc>
                          <a:spcPts val="2400"/>
                        </a:lnSpc>
                        <a:spcAft>
                          <a:spcPts val="0"/>
                        </a:spcAft>
                      </a:pPr>
                      <a:r>
                        <a:rPr lang="zh-CN" sz="1800" b="1" kern="0" spc="40" dirty="0">
                          <a:solidFill>
                            <a:srgbClr val="333333"/>
                          </a:solidFill>
                          <a:effectLst/>
                          <a:latin typeface="Calibri"/>
                          <a:ea typeface="楷体_GB2312"/>
                          <a:cs typeface="宋体"/>
                        </a:rPr>
                        <a:t>时期</a:t>
                      </a:r>
                      <a:endParaRPr lang="zh-CN" sz="1600" b="1" kern="100" dirty="0">
                        <a:effectLst/>
                        <a:latin typeface="Calibri"/>
                        <a:ea typeface="宋体"/>
                        <a:cs typeface="Times New Roman"/>
                      </a:endParaRPr>
                    </a:p>
                  </a:txBody>
                  <a:tcPr marL="50257" marR="50257" marT="698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制度</a:t>
                      </a:r>
                      <a:endParaRPr lang="zh-CN" sz="1600" b="1" kern="100">
                        <a:effectLst/>
                        <a:latin typeface="Calibri"/>
                        <a:ea typeface="宋体"/>
                        <a:cs typeface="Times New Roman"/>
                      </a:endParaRPr>
                    </a:p>
                  </a:txBody>
                  <a:tcPr marL="50257" marR="50257" marT="698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选拔方式</a:t>
                      </a:r>
                      <a:endParaRPr lang="zh-CN" sz="1600" b="1" kern="100">
                        <a:effectLst/>
                        <a:latin typeface="Calibri"/>
                        <a:ea typeface="宋体"/>
                        <a:cs typeface="Times New Roman"/>
                      </a:endParaRPr>
                    </a:p>
                  </a:txBody>
                  <a:tcPr marL="50257" marR="50257" marT="698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特点</a:t>
                      </a:r>
                      <a:endParaRPr lang="zh-CN" sz="1600" b="1" kern="100">
                        <a:effectLst/>
                        <a:latin typeface="Calibri"/>
                        <a:ea typeface="宋体"/>
                        <a:cs typeface="Times New Roman"/>
                      </a:endParaRPr>
                    </a:p>
                  </a:txBody>
                  <a:tcPr marL="50257" marR="50257" marT="698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作用或弊端</a:t>
                      </a:r>
                      <a:endParaRPr lang="zh-CN" sz="1600" b="1" kern="100">
                        <a:effectLst/>
                        <a:latin typeface="Calibri"/>
                        <a:ea typeface="宋体"/>
                        <a:cs typeface="Times New Roman"/>
                      </a:endParaRPr>
                    </a:p>
                  </a:txBody>
                  <a:tcPr marL="50257" marR="50257" marT="698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r>
              <a:tr h="677080">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先秦</a:t>
                      </a:r>
                      <a:endParaRPr lang="zh-CN" sz="1600" b="1" kern="100">
                        <a:effectLst/>
                        <a:latin typeface="Calibri"/>
                        <a:ea typeface="宋体"/>
                        <a:cs typeface="Times New Roman"/>
                      </a:endParaRPr>
                    </a:p>
                  </a:txBody>
                  <a:tcPr marL="50257" marR="50257" marT="698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dirty="0">
                          <a:solidFill>
                            <a:srgbClr val="333333"/>
                          </a:solidFill>
                          <a:effectLst/>
                          <a:latin typeface="Calibri"/>
                          <a:ea typeface="楷体_GB2312"/>
                          <a:cs typeface="宋体"/>
                        </a:rPr>
                        <a:t>世卿世禄制</a:t>
                      </a:r>
                      <a:endParaRPr lang="zh-CN" sz="1600" b="1" kern="100" dirty="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dirty="0">
                          <a:solidFill>
                            <a:srgbClr val="333333"/>
                          </a:solidFill>
                          <a:effectLst/>
                          <a:latin typeface="Calibri"/>
                          <a:ea typeface="楷体_GB2312"/>
                          <a:cs typeface="宋体"/>
                        </a:rPr>
                        <a:t>官位世袭，奴隶主贵族垄断官位</a:t>
                      </a:r>
                      <a:endParaRPr lang="zh-CN" sz="1600" b="1" kern="100" dirty="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与当时的分封制，宗法制相结合</a:t>
                      </a:r>
                      <a:endParaRPr lang="zh-CN" sz="1600" b="1" kern="10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不利于人才的选拔和统治基础的巩固，容易形成地方割据</a:t>
                      </a:r>
                      <a:endParaRPr lang="zh-CN" sz="1600" b="1" kern="10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r>
              <a:tr h="1206179">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战国</a:t>
                      </a:r>
                      <a:endParaRPr lang="zh-CN" sz="1600" b="1" kern="100">
                        <a:effectLst/>
                        <a:latin typeface="Calibri"/>
                        <a:ea typeface="宋体"/>
                        <a:cs typeface="Times New Roman"/>
                      </a:endParaRPr>
                    </a:p>
                  </a:txBody>
                  <a:tcPr marL="50257" marR="50257" marT="698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选贤任能，奖励军功</a:t>
                      </a:r>
                      <a:endParaRPr lang="zh-CN" sz="1600" b="1" kern="10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dirty="0">
                          <a:solidFill>
                            <a:srgbClr val="333333"/>
                          </a:solidFill>
                          <a:effectLst/>
                          <a:latin typeface="Calibri"/>
                          <a:ea typeface="楷体_GB2312"/>
                          <a:cs typeface="宋体"/>
                        </a:rPr>
                        <a:t>按军功的大小授予爵位，官吏从 有军 功爵的人中选用</a:t>
                      </a:r>
                      <a:endParaRPr lang="zh-CN" sz="1600" b="1" kern="100" dirty="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dirty="0">
                          <a:solidFill>
                            <a:srgbClr val="333333"/>
                          </a:solidFill>
                          <a:effectLst/>
                          <a:latin typeface="Calibri"/>
                          <a:ea typeface="楷体_GB2312"/>
                          <a:cs typeface="宋体"/>
                        </a:rPr>
                        <a:t>最直接触动 旧贵族利益，反映了新兴地主阶 级的要求</a:t>
                      </a:r>
                      <a:endParaRPr lang="zh-CN" sz="1600" b="1" kern="100" dirty="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marL="342900" lvl="0" indent="-342900" algn="just">
                        <a:lnSpc>
                          <a:spcPts val="2400"/>
                        </a:lnSpc>
                        <a:spcAft>
                          <a:spcPts val="0"/>
                        </a:spcAft>
                        <a:buFont typeface="+mj-ea"/>
                        <a:buAutoNum type="circleNumDbPlain"/>
                        <a:tabLst>
                          <a:tab pos="457200" algn="l"/>
                        </a:tabLst>
                      </a:pPr>
                      <a:r>
                        <a:rPr lang="zh-CN" sz="1800" b="1" kern="0" spc="40">
                          <a:solidFill>
                            <a:srgbClr val="333333"/>
                          </a:solidFill>
                          <a:effectLst/>
                          <a:latin typeface="Calibri"/>
                          <a:ea typeface="楷体_GB2312"/>
                          <a:cs typeface="宋体"/>
                        </a:rPr>
                        <a:t>提高了军队战斗力</a:t>
                      </a:r>
                      <a:endParaRPr lang="zh-CN" sz="1600" b="1" kern="100">
                        <a:effectLst/>
                        <a:latin typeface="Calibri"/>
                        <a:ea typeface="宋体"/>
                        <a:cs typeface="Times New Roman"/>
                      </a:endParaRPr>
                    </a:p>
                    <a:p>
                      <a:pPr marL="342900" lvl="0" indent="-342900" algn="just">
                        <a:lnSpc>
                          <a:spcPts val="2400"/>
                        </a:lnSpc>
                        <a:spcAft>
                          <a:spcPts val="0"/>
                        </a:spcAft>
                        <a:buFont typeface="+mj-ea"/>
                        <a:buAutoNum type="circleNumDbPlain"/>
                        <a:tabLst>
                          <a:tab pos="457200" algn="l"/>
                        </a:tabLst>
                      </a:pPr>
                      <a:r>
                        <a:rPr lang="zh-CN" sz="1800" b="1" kern="0" spc="40">
                          <a:solidFill>
                            <a:srgbClr val="333333"/>
                          </a:solidFill>
                          <a:effectLst/>
                          <a:latin typeface="Calibri"/>
                          <a:ea typeface="楷体_GB2312"/>
                          <a:cs typeface="宋体"/>
                        </a:rPr>
                        <a:t>为人们争取更高的社会地位提供了途径</a:t>
                      </a:r>
                      <a:endParaRPr lang="zh-CN" sz="1600" b="1" kern="100">
                        <a:effectLst/>
                        <a:latin typeface="Calibri"/>
                        <a:ea typeface="宋体"/>
                        <a:cs typeface="Times New Roman"/>
                      </a:endParaRPr>
                    </a:p>
                    <a:p>
                      <a:pPr marL="342900" lvl="0" indent="-342900" algn="just">
                        <a:lnSpc>
                          <a:spcPts val="2400"/>
                        </a:lnSpc>
                        <a:spcAft>
                          <a:spcPts val="0"/>
                        </a:spcAft>
                        <a:buFont typeface="+mj-ea"/>
                        <a:buAutoNum type="circleNumDbPlain"/>
                        <a:tabLst>
                          <a:tab pos="457200" algn="l"/>
                        </a:tabLst>
                      </a:pPr>
                      <a:r>
                        <a:rPr lang="zh-CN" sz="1800" b="1" kern="0" spc="40">
                          <a:solidFill>
                            <a:srgbClr val="333333"/>
                          </a:solidFill>
                          <a:effectLst/>
                          <a:latin typeface="Calibri"/>
                          <a:ea typeface="楷体_GB2312"/>
                          <a:cs typeface="宋体"/>
                        </a:rPr>
                        <a:t>推动新兴地主阶级掌权的进程</a:t>
                      </a:r>
                      <a:endParaRPr lang="zh-CN" sz="1600" b="1" kern="10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r>
              <a:tr h="1206179">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汉代</a:t>
                      </a:r>
                      <a:endParaRPr lang="zh-CN" sz="1600" b="1" kern="100">
                        <a:effectLst/>
                        <a:latin typeface="Calibri"/>
                        <a:ea typeface="宋体"/>
                        <a:cs typeface="Times New Roman"/>
                      </a:endParaRPr>
                    </a:p>
                  </a:txBody>
                  <a:tcPr marL="50257" marR="50257" marT="698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察举制</a:t>
                      </a:r>
                      <a:endParaRPr lang="zh-CN" sz="1600" b="1" kern="10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以才能和品德为依据，注重人才在地方上的声望；东汉后门第族望成为选举的主要依据</a:t>
                      </a:r>
                      <a:endParaRPr lang="zh-CN" sz="1600" b="1" kern="10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dirty="0">
                          <a:solidFill>
                            <a:srgbClr val="333333"/>
                          </a:solidFill>
                          <a:effectLst/>
                          <a:latin typeface="Calibri"/>
                          <a:ea typeface="楷体_GB2312"/>
                          <a:cs typeface="宋体"/>
                        </a:rPr>
                        <a:t>察举和皇帝征召相结合 </a:t>
                      </a:r>
                      <a:endParaRPr lang="zh-CN" sz="1600" b="1" kern="100" dirty="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dirty="0">
                          <a:solidFill>
                            <a:srgbClr val="333333"/>
                          </a:solidFill>
                          <a:effectLst/>
                          <a:latin typeface="Calibri"/>
                          <a:ea typeface="楷体_GB2312"/>
                          <a:cs typeface="宋体"/>
                        </a:rPr>
                        <a:t>初期有利于获得人民的支持， 但过于看中品德，忽视官员的实践能力；后期壮大了门阀贵族的势力，削弱了统治基础</a:t>
                      </a:r>
                      <a:endParaRPr lang="zh-CN" sz="1600" b="1" kern="100" dirty="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r>
              <a:tr h="1206179">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魏晋南北朝</a:t>
                      </a:r>
                      <a:endParaRPr lang="zh-CN" sz="1600" b="1" kern="100">
                        <a:effectLst/>
                        <a:latin typeface="Calibri"/>
                        <a:ea typeface="宋体"/>
                        <a:cs typeface="Times New Roman"/>
                      </a:endParaRPr>
                    </a:p>
                  </a:txBody>
                  <a:tcPr marL="50257" marR="50257" marT="698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九品中正制</a:t>
                      </a:r>
                      <a:endParaRPr lang="zh-CN" sz="1600" b="1" kern="10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以门第为标准，注重门第和家世，朝廷要职多由世 家大族担任</a:t>
                      </a:r>
                      <a:endParaRPr lang="zh-CN" sz="1600" b="1" kern="10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indent="304800" algn="just">
                        <a:lnSpc>
                          <a:spcPts val="2400"/>
                        </a:lnSpc>
                        <a:spcAft>
                          <a:spcPts val="0"/>
                        </a:spcAft>
                      </a:pPr>
                      <a:r>
                        <a:rPr lang="zh-CN" sz="1800" b="1" kern="0" spc="40">
                          <a:solidFill>
                            <a:srgbClr val="333333"/>
                          </a:solidFill>
                          <a:effectLst/>
                          <a:latin typeface="Calibri"/>
                          <a:ea typeface="楷体_GB2312"/>
                          <a:cs typeface="宋体"/>
                        </a:rPr>
                        <a:t>与当时的士族制度密切相关</a:t>
                      </a:r>
                      <a:endParaRPr lang="zh-CN" sz="1600" b="1" kern="10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marL="342900" lvl="0" indent="-342900" algn="just">
                        <a:lnSpc>
                          <a:spcPts val="2400"/>
                        </a:lnSpc>
                        <a:spcAft>
                          <a:spcPts val="0"/>
                        </a:spcAft>
                        <a:buFont typeface="+mj-ea"/>
                        <a:buAutoNum type="circleNumDbPlain"/>
                        <a:tabLst>
                          <a:tab pos="457200" algn="l"/>
                        </a:tabLst>
                      </a:pPr>
                      <a:r>
                        <a:rPr lang="zh-CN" sz="1800" b="1" kern="0" spc="40" dirty="0">
                          <a:solidFill>
                            <a:srgbClr val="333333"/>
                          </a:solidFill>
                          <a:effectLst/>
                          <a:latin typeface="Calibri"/>
                          <a:ea typeface="楷体_GB2312"/>
                          <a:cs typeface="宋体"/>
                        </a:rPr>
                        <a:t>易造成 官员素质低下</a:t>
                      </a:r>
                      <a:endParaRPr lang="zh-CN" sz="1600" b="1" kern="100" dirty="0">
                        <a:effectLst/>
                        <a:latin typeface="Calibri"/>
                        <a:ea typeface="宋体"/>
                        <a:cs typeface="Times New Roman"/>
                      </a:endParaRPr>
                    </a:p>
                    <a:p>
                      <a:pPr marL="342900" lvl="0" indent="-342900" algn="just">
                        <a:lnSpc>
                          <a:spcPts val="2400"/>
                        </a:lnSpc>
                        <a:spcAft>
                          <a:spcPts val="0"/>
                        </a:spcAft>
                        <a:buFont typeface="+mj-ea"/>
                        <a:buAutoNum type="circleNumDbPlain"/>
                        <a:tabLst>
                          <a:tab pos="457200" algn="l"/>
                        </a:tabLst>
                      </a:pPr>
                      <a:r>
                        <a:rPr lang="zh-CN" sz="1800" b="1" kern="0" spc="40" dirty="0">
                          <a:solidFill>
                            <a:srgbClr val="333333"/>
                          </a:solidFill>
                          <a:effectLst/>
                          <a:latin typeface="Calibri"/>
                          <a:ea typeface="楷体_GB2312"/>
                          <a:cs typeface="宋体"/>
                        </a:rPr>
                        <a:t>许多有真才实学的人惨遭埋没</a:t>
                      </a:r>
                      <a:endParaRPr lang="zh-CN" sz="1600" b="1" kern="100" dirty="0">
                        <a:effectLst/>
                        <a:latin typeface="Calibri"/>
                        <a:ea typeface="宋体"/>
                        <a:cs typeface="Times New Roman"/>
                      </a:endParaRPr>
                    </a:p>
                    <a:p>
                      <a:pPr marL="342900" lvl="0" indent="-342900" algn="just">
                        <a:lnSpc>
                          <a:spcPts val="2400"/>
                        </a:lnSpc>
                        <a:spcAft>
                          <a:spcPts val="0"/>
                        </a:spcAft>
                        <a:buFont typeface="+mj-ea"/>
                        <a:buAutoNum type="circleNumDbPlain"/>
                        <a:tabLst>
                          <a:tab pos="457200" algn="l"/>
                        </a:tabLst>
                      </a:pPr>
                      <a:r>
                        <a:rPr lang="zh-CN" sz="1800" b="1" kern="0" spc="40" dirty="0">
                          <a:solidFill>
                            <a:srgbClr val="333333"/>
                          </a:solidFill>
                          <a:effectLst/>
                          <a:latin typeface="Calibri"/>
                          <a:ea typeface="楷体_GB2312"/>
                          <a:cs typeface="宋体"/>
                        </a:rPr>
                        <a:t>不利于中央 集权的加强</a:t>
                      </a:r>
                      <a:endParaRPr lang="zh-CN" sz="1600" b="1" kern="100" dirty="0">
                        <a:effectLst/>
                        <a:latin typeface="Calibri"/>
                        <a:ea typeface="宋体"/>
                        <a:cs typeface="Times New Roman"/>
                      </a:endParaRPr>
                    </a:p>
                  </a:txBody>
                  <a:tcPr marL="50257" marR="50257" marT="698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348291251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827604712"/>
              </p:ext>
            </p:extLst>
          </p:nvPr>
        </p:nvGraphicFramePr>
        <p:xfrm>
          <a:off x="251520" y="332656"/>
          <a:ext cx="8568952" cy="6293124"/>
        </p:xfrm>
        <a:graphic>
          <a:graphicData uri="http://schemas.openxmlformats.org/drawingml/2006/table">
            <a:tbl>
              <a:tblPr/>
              <a:tblGrid>
                <a:gridCol w="621122"/>
                <a:gridCol w="621122"/>
                <a:gridCol w="5361934"/>
                <a:gridCol w="1964774"/>
              </a:tblGrid>
              <a:tr h="504056">
                <a:tc>
                  <a:txBody>
                    <a:bodyPr/>
                    <a:lstStyle/>
                    <a:p>
                      <a:pPr algn="ctr">
                        <a:spcAft>
                          <a:spcPts val="0"/>
                        </a:spcAft>
                      </a:pPr>
                      <a:r>
                        <a:rPr lang="zh-CN" sz="1800" b="1" kern="100">
                          <a:solidFill>
                            <a:srgbClr val="000000"/>
                          </a:solidFill>
                          <a:effectLst/>
                          <a:latin typeface="Calibri"/>
                          <a:ea typeface="宋体"/>
                          <a:cs typeface="Arial"/>
                        </a:rPr>
                        <a:t>时期</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algn="ctr">
                        <a:spcAft>
                          <a:spcPts val="0"/>
                        </a:spcAft>
                      </a:pPr>
                      <a:r>
                        <a:rPr lang="zh-CN" sz="1800" b="1" kern="100">
                          <a:solidFill>
                            <a:srgbClr val="000000"/>
                          </a:solidFill>
                          <a:effectLst/>
                          <a:latin typeface="Calibri"/>
                          <a:ea typeface="宋体"/>
                          <a:cs typeface="Arial"/>
                        </a:rPr>
                        <a:t>特点</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algn="ctr">
                        <a:spcAft>
                          <a:spcPts val="0"/>
                        </a:spcAft>
                      </a:pPr>
                      <a:r>
                        <a:rPr lang="zh-CN" sz="1800" b="1" kern="100">
                          <a:solidFill>
                            <a:srgbClr val="000000"/>
                          </a:solidFill>
                          <a:effectLst/>
                          <a:latin typeface="Calibri"/>
                          <a:ea typeface="宋体"/>
                          <a:cs typeface="Arial"/>
                        </a:rPr>
                        <a:t>表现</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algn="ctr">
                        <a:spcAft>
                          <a:spcPts val="0"/>
                        </a:spcAft>
                      </a:pPr>
                      <a:r>
                        <a:rPr lang="zh-CN" sz="1800" b="1" kern="100">
                          <a:solidFill>
                            <a:srgbClr val="000000"/>
                          </a:solidFill>
                          <a:effectLst/>
                          <a:latin typeface="Calibri"/>
                          <a:ea typeface="宋体"/>
                          <a:cs typeface="Arial"/>
                        </a:rPr>
                        <a:t>作用</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r>
              <a:tr h="415317">
                <a:tc>
                  <a:txBody>
                    <a:bodyPr/>
                    <a:lstStyle/>
                    <a:p>
                      <a:pPr algn="ctr">
                        <a:spcAft>
                          <a:spcPts val="0"/>
                        </a:spcAft>
                      </a:pPr>
                      <a:r>
                        <a:rPr lang="zh-CN" sz="1800" b="1" kern="100">
                          <a:solidFill>
                            <a:srgbClr val="000000"/>
                          </a:solidFill>
                          <a:effectLst/>
                          <a:latin typeface="Calibri"/>
                          <a:ea typeface="宋体"/>
                          <a:cs typeface="Arial"/>
                        </a:rPr>
                        <a:t>隋朝</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algn="ctr">
                        <a:spcAft>
                          <a:spcPts val="0"/>
                        </a:spcAft>
                      </a:pPr>
                      <a:r>
                        <a:rPr lang="zh-CN" sz="1800" b="1" kern="100">
                          <a:solidFill>
                            <a:srgbClr val="000000"/>
                          </a:solidFill>
                          <a:effectLst/>
                          <a:latin typeface="Calibri"/>
                          <a:ea typeface="宋体"/>
                          <a:cs typeface="Arial"/>
                        </a:rPr>
                        <a:t>形成</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隋文帝开始采用分科考试的方式选拔官员</a:t>
                      </a:r>
                      <a:endParaRPr lang="zh-CN" sz="1050" kern="100">
                        <a:effectLst/>
                        <a:latin typeface="Calibri"/>
                        <a:ea typeface="宋体"/>
                        <a:cs typeface="Times New Roman"/>
                      </a:endParaRPr>
                    </a:p>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隋炀帝始建进士科</a:t>
                      </a:r>
                      <a:r>
                        <a:rPr lang="zh-CN" sz="1800" b="1" kern="100">
                          <a:solidFill>
                            <a:srgbClr val="000000"/>
                          </a:solidFill>
                          <a:effectLst/>
                          <a:latin typeface="Calibri"/>
                          <a:ea typeface="宋体"/>
                          <a:cs typeface="Calibri"/>
                        </a:rPr>
                        <a:t> </a:t>
                      </a:r>
                      <a:r>
                        <a:rPr lang="zh-CN" sz="1800" b="1" kern="100">
                          <a:solidFill>
                            <a:srgbClr val="000000"/>
                          </a:solidFill>
                          <a:effectLst/>
                          <a:latin typeface="Calibri"/>
                          <a:ea typeface="宋体"/>
                          <a:cs typeface="Arial"/>
                        </a:rPr>
                        <a:t>，科举制正式形成</a:t>
                      </a:r>
                      <a:endParaRPr lang="zh-CN" sz="1050" kern="100">
                        <a:effectLst/>
                        <a:latin typeface="Calibri"/>
                        <a:ea typeface="宋体"/>
                        <a:cs typeface="Times New Roman"/>
                      </a:endParaRPr>
                    </a:p>
                  </a:txBody>
                  <a:tcPr marL="51029" marR="51029" marT="7087"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rowSpan="3">
                  <a:txBody>
                    <a:bodyPr/>
                    <a:lstStyle/>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冲破了世家大族垄断仕途的局面</a:t>
                      </a:r>
                      <a:endParaRPr lang="zh-CN" sz="1050" kern="100">
                        <a:effectLst/>
                        <a:latin typeface="Calibri"/>
                        <a:ea typeface="宋体"/>
                        <a:cs typeface="Times New Roman"/>
                      </a:endParaRPr>
                    </a:p>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提高了官员的文化素质</a:t>
                      </a:r>
                      <a:endParaRPr lang="zh-CN" sz="1050" kern="100">
                        <a:effectLst/>
                        <a:latin typeface="Calibri"/>
                        <a:ea typeface="宋体"/>
                        <a:cs typeface="Times New Roman"/>
                      </a:endParaRPr>
                    </a:p>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大大加强了中央集权，有利于政局的稳定</a:t>
                      </a:r>
                      <a:endParaRPr lang="zh-CN" sz="1050" kern="100">
                        <a:effectLst/>
                        <a:latin typeface="Calibri"/>
                        <a:ea typeface="宋体"/>
                        <a:cs typeface="Times New Roman"/>
                      </a:endParaRPr>
                    </a:p>
                  </a:txBody>
                  <a:tcPr marL="51029" marR="51029" marT="7087"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r>
              <a:tr h="1027661">
                <a:tc>
                  <a:txBody>
                    <a:bodyPr/>
                    <a:lstStyle/>
                    <a:p>
                      <a:pPr algn="ctr">
                        <a:spcAft>
                          <a:spcPts val="0"/>
                        </a:spcAft>
                      </a:pPr>
                      <a:r>
                        <a:rPr lang="zh-CN" sz="1800" b="1" kern="100">
                          <a:solidFill>
                            <a:srgbClr val="000000"/>
                          </a:solidFill>
                          <a:effectLst/>
                          <a:latin typeface="Calibri"/>
                          <a:ea typeface="宋体"/>
                          <a:cs typeface="Arial"/>
                        </a:rPr>
                        <a:t>唐朝</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algn="ctr">
                        <a:spcAft>
                          <a:spcPts val="0"/>
                        </a:spcAft>
                      </a:pPr>
                      <a:r>
                        <a:rPr lang="zh-CN" sz="1800" b="1" kern="100">
                          <a:solidFill>
                            <a:srgbClr val="000000"/>
                          </a:solidFill>
                          <a:effectLst/>
                          <a:latin typeface="Calibri"/>
                          <a:ea typeface="宋体"/>
                          <a:cs typeface="Arial"/>
                        </a:rPr>
                        <a:t>完善</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唐朝贞观时，增加考试科目</a:t>
                      </a:r>
                      <a:r>
                        <a:rPr lang="zh-CN" sz="1800" b="1" kern="100">
                          <a:solidFill>
                            <a:srgbClr val="000000"/>
                          </a:solidFill>
                          <a:effectLst/>
                          <a:latin typeface="Calibri"/>
                          <a:ea typeface="宋体"/>
                          <a:cs typeface="Calibri"/>
                        </a:rPr>
                        <a:t> </a:t>
                      </a:r>
                      <a:r>
                        <a:rPr lang="zh-CN" sz="1800" b="1" kern="100">
                          <a:solidFill>
                            <a:srgbClr val="000000"/>
                          </a:solidFill>
                          <a:effectLst/>
                          <a:latin typeface="Calibri"/>
                          <a:ea typeface="宋体"/>
                          <a:cs typeface="Arial"/>
                        </a:rPr>
                        <a:t>，以进士、明经两科为主</a:t>
                      </a:r>
                      <a:endParaRPr lang="zh-CN" sz="1050" kern="100">
                        <a:effectLst/>
                        <a:latin typeface="Calibri"/>
                        <a:ea typeface="宋体"/>
                        <a:cs typeface="Times New Roman"/>
                      </a:endParaRPr>
                    </a:p>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武则天时，创立武举和殿试</a:t>
                      </a:r>
                      <a:endParaRPr lang="zh-CN" sz="1050" kern="100">
                        <a:effectLst/>
                        <a:latin typeface="Calibri"/>
                        <a:ea typeface="宋体"/>
                        <a:cs typeface="Times New Roman"/>
                      </a:endParaRPr>
                    </a:p>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唐玄宗</a:t>
                      </a:r>
                      <a:r>
                        <a:rPr lang="zh-CN" sz="1800" b="1" kern="100">
                          <a:solidFill>
                            <a:srgbClr val="000000"/>
                          </a:solidFill>
                          <a:effectLst/>
                          <a:latin typeface="Calibri"/>
                          <a:ea typeface="宋体"/>
                          <a:cs typeface="Calibri"/>
                        </a:rPr>
                        <a:t> </a:t>
                      </a:r>
                      <a:r>
                        <a:rPr lang="zh-CN" sz="1800" b="1" kern="100">
                          <a:solidFill>
                            <a:srgbClr val="000000"/>
                          </a:solidFill>
                          <a:effectLst/>
                          <a:latin typeface="Calibri"/>
                          <a:ea typeface="宋体"/>
                          <a:cs typeface="Arial"/>
                        </a:rPr>
                        <a:t>任用高官主持考试，提高了科举考试的地位</a:t>
                      </a:r>
                      <a:endParaRPr lang="zh-CN" sz="1050" kern="100">
                        <a:effectLst/>
                        <a:latin typeface="Calibri"/>
                        <a:ea typeface="宋体"/>
                        <a:cs typeface="Times New Roman"/>
                      </a:endParaRPr>
                    </a:p>
                  </a:txBody>
                  <a:tcPr marL="51029" marR="51029" marT="7087"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vMerge="1">
                  <a:txBody>
                    <a:bodyPr/>
                    <a:lstStyle/>
                    <a:p>
                      <a:endParaRPr lang="zh-CN" altLang="en-US"/>
                    </a:p>
                  </a:txBody>
                  <a:tcPr/>
                </a:tc>
              </a:tr>
              <a:tr h="1027661">
                <a:tc>
                  <a:txBody>
                    <a:bodyPr/>
                    <a:lstStyle/>
                    <a:p>
                      <a:pPr algn="ctr">
                        <a:spcAft>
                          <a:spcPts val="0"/>
                        </a:spcAft>
                      </a:pPr>
                      <a:r>
                        <a:rPr lang="zh-CN" sz="1800" b="1" kern="100">
                          <a:solidFill>
                            <a:srgbClr val="000000"/>
                          </a:solidFill>
                          <a:effectLst/>
                          <a:latin typeface="Calibri"/>
                          <a:ea typeface="宋体"/>
                          <a:cs typeface="Arial"/>
                        </a:rPr>
                        <a:t>北宋</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algn="ctr">
                        <a:spcAft>
                          <a:spcPts val="0"/>
                        </a:spcAft>
                      </a:pPr>
                      <a:r>
                        <a:rPr lang="zh-CN" sz="1800" b="1" kern="100">
                          <a:solidFill>
                            <a:srgbClr val="000000"/>
                          </a:solidFill>
                          <a:effectLst/>
                          <a:latin typeface="Calibri"/>
                          <a:ea typeface="宋体"/>
                          <a:cs typeface="Arial"/>
                        </a:rPr>
                        <a:t>发展</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北宋考试分为乡试、省试、殿试三级，进士科成为主科</a:t>
                      </a:r>
                      <a:endParaRPr lang="zh-CN" sz="1050" kern="100">
                        <a:effectLst/>
                        <a:latin typeface="Calibri"/>
                        <a:ea typeface="宋体"/>
                        <a:cs typeface="Times New Roman"/>
                      </a:endParaRPr>
                    </a:p>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实行糊名法、誊录制，录取名额增加</a:t>
                      </a:r>
                      <a:endParaRPr lang="zh-CN" sz="1050" kern="100">
                        <a:effectLst/>
                        <a:latin typeface="Calibri"/>
                        <a:ea typeface="宋体"/>
                        <a:cs typeface="Times New Roman"/>
                      </a:endParaRPr>
                    </a:p>
                    <a:p>
                      <a:pPr marL="342900" lvl="0" indent="-342900" algn="just">
                        <a:spcAft>
                          <a:spcPts val="0"/>
                        </a:spcAft>
                        <a:buFont typeface="+mj-ea"/>
                        <a:buAutoNum type="circleNumDbPlain"/>
                        <a:tabLst>
                          <a:tab pos="228600" algn="l"/>
                          <a:tab pos="457200" algn="l"/>
                        </a:tabLst>
                      </a:pPr>
                      <a:r>
                        <a:rPr lang="zh-CN" sz="1800" b="1" kern="100">
                          <a:solidFill>
                            <a:srgbClr val="000000"/>
                          </a:solidFill>
                          <a:effectLst/>
                          <a:latin typeface="Calibri"/>
                          <a:ea typeface="宋体"/>
                          <a:cs typeface="Arial"/>
                        </a:rPr>
                        <a:t>王安石变法时，废除死记硬背的明</a:t>
                      </a:r>
                      <a:r>
                        <a:rPr lang="zh-CN" sz="1800" b="1" kern="100">
                          <a:solidFill>
                            <a:srgbClr val="000000"/>
                          </a:solidFill>
                          <a:effectLst/>
                          <a:latin typeface="Calibri"/>
                          <a:ea typeface="宋体"/>
                          <a:cs typeface="Calibri"/>
                        </a:rPr>
                        <a:t> </a:t>
                      </a:r>
                      <a:r>
                        <a:rPr lang="zh-CN" sz="1800" b="1" kern="100">
                          <a:solidFill>
                            <a:srgbClr val="000000"/>
                          </a:solidFill>
                          <a:effectLst/>
                          <a:latin typeface="Calibri"/>
                          <a:ea typeface="宋体"/>
                          <a:cs typeface="Arial"/>
                        </a:rPr>
                        <a:t>经诸科，专考经义和时务策；设明法科，专考律令、断案等</a:t>
                      </a:r>
                      <a:endParaRPr lang="zh-CN" sz="1050" kern="100">
                        <a:effectLst/>
                        <a:latin typeface="Calibri"/>
                        <a:ea typeface="宋体"/>
                        <a:cs typeface="Times New Roman"/>
                      </a:endParaRPr>
                    </a:p>
                  </a:txBody>
                  <a:tcPr marL="51029" marR="51029" marT="7087"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vMerge="1">
                  <a:txBody>
                    <a:bodyPr/>
                    <a:lstStyle/>
                    <a:p>
                      <a:endParaRPr lang="zh-CN" altLang="en-US"/>
                    </a:p>
                  </a:txBody>
                  <a:tcPr/>
                </a:tc>
              </a:tr>
              <a:tr h="415317">
                <a:tc>
                  <a:txBody>
                    <a:bodyPr/>
                    <a:lstStyle/>
                    <a:p>
                      <a:pPr algn="ctr">
                        <a:spcAft>
                          <a:spcPts val="0"/>
                        </a:spcAft>
                      </a:pPr>
                      <a:r>
                        <a:rPr lang="zh-CN" sz="1800" b="1" kern="100">
                          <a:solidFill>
                            <a:srgbClr val="000000"/>
                          </a:solidFill>
                          <a:effectLst/>
                          <a:latin typeface="Calibri"/>
                          <a:ea typeface="宋体"/>
                          <a:cs typeface="Arial"/>
                        </a:rPr>
                        <a:t>明清</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algn="ctr">
                        <a:spcAft>
                          <a:spcPts val="0"/>
                        </a:spcAft>
                      </a:pPr>
                      <a:r>
                        <a:rPr lang="zh-CN" sz="1800" b="1" kern="100">
                          <a:solidFill>
                            <a:srgbClr val="000000"/>
                          </a:solidFill>
                          <a:effectLst/>
                          <a:latin typeface="Calibri"/>
                          <a:ea typeface="宋体"/>
                          <a:cs typeface="Arial"/>
                        </a:rPr>
                        <a:t>腐朽</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algn="just">
                        <a:spcAft>
                          <a:spcPts val="0"/>
                        </a:spcAft>
                      </a:pPr>
                      <a:r>
                        <a:rPr lang="zh-CN" sz="1800" b="1" kern="100">
                          <a:solidFill>
                            <a:srgbClr val="000000"/>
                          </a:solidFill>
                          <a:effectLst/>
                          <a:latin typeface="Calibri"/>
                          <a:ea typeface="宋体"/>
                          <a:cs typeface="Arial"/>
                        </a:rPr>
                        <a:t>明朝实行八股取士，仅从四书五经中命题，不许发挥个人见解，清朝沿袭这一制度</a:t>
                      </a:r>
                      <a:endParaRPr lang="zh-CN" sz="1050" kern="100">
                        <a:effectLst/>
                        <a:latin typeface="Calibri"/>
                        <a:ea typeface="宋体"/>
                        <a:cs typeface="Times New Roman"/>
                      </a:endParaRPr>
                    </a:p>
                  </a:txBody>
                  <a:tcPr marL="51029" marR="51029" marT="7087"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rowSpan="2">
                  <a:txBody>
                    <a:bodyPr/>
                    <a:lstStyle/>
                    <a:p>
                      <a:pPr marL="342900" lvl="0" indent="-342900" algn="just">
                        <a:spcAft>
                          <a:spcPts val="0"/>
                        </a:spcAft>
                        <a:buFont typeface="+mj-ea"/>
                        <a:buAutoNum type="circleNumDbPlain"/>
                        <a:tabLst>
                          <a:tab pos="228600" algn="l"/>
                          <a:tab pos="457200" algn="l"/>
                        </a:tabLst>
                      </a:pPr>
                      <a:r>
                        <a:rPr lang="zh-CN" sz="1800" b="1" kern="100" dirty="0">
                          <a:solidFill>
                            <a:srgbClr val="000000"/>
                          </a:solidFill>
                          <a:effectLst/>
                          <a:latin typeface="Calibri"/>
                          <a:ea typeface="宋体"/>
                          <a:cs typeface="Arial"/>
                        </a:rPr>
                        <a:t>人民思想僵化，不能与时俱进</a:t>
                      </a:r>
                      <a:endParaRPr lang="zh-CN" sz="1050" kern="100" dirty="0">
                        <a:effectLst/>
                        <a:latin typeface="Calibri"/>
                        <a:ea typeface="宋体"/>
                        <a:cs typeface="Times New Roman"/>
                      </a:endParaRPr>
                    </a:p>
                    <a:p>
                      <a:pPr marL="342900" lvl="0" indent="-342900" algn="just">
                        <a:spcAft>
                          <a:spcPts val="0"/>
                        </a:spcAft>
                        <a:buFont typeface="+mj-ea"/>
                        <a:buAutoNum type="circleNumDbPlain"/>
                        <a:tabLst>
                          <a:tab pos="228600" algn="l"/>
                          <a:tab pos="457200" algn="l"/>
                        </a:tabLst>
                      </a:pPr>
                      <a:r>
                        <a:rPr lang="zh-CN" sz="1800" b="1" kern="100" dirty="0">
                          <a:solidFill>
                            <a:srgbClr val="000000"/>
                          </a:solidFill>
                          <a:effectLst/>
                          <a:latin typeface="Calibri"/>
                          <a:ea typeface="宋体"/>
                          <a:cs typeface="Arial"/>
                        </a:rPr>
                        <a:t>压制了民主思潮的发展，使中国落后于世界历史发展的潮</a:t>
                      </a:r>
                      <a:r>
                        <a:rPr lang="zh-CN" sz="1800" b="1" kern="100" dirty="0">
                          <a:solidFill>
                            <a:srgbClr val="000000"/>
                          </a:solidFill>
                          <a:effectLst/>
                          <a:latin typeface="Calibri"/>
                          <a:ea typeface="宋体"/>
                          <a:cs typeface="Calibri"/>
                        </a:rPr>
                        <a:t> </a:t>
                      </a:r>
                      <a:r>
                        <a:rPr lang="zh-CN" sz="1800" b="1" kern="100" dirty="0">
                          <a:solidFill>
                            <a:srgbClr val="000000"/>
                          </a:solidFill>
                          <a:effectLst/>
                          <a:latin typeface="Calibri"/>
                          <a:ea typeface="宋体"/>
                          <a:cs typeface="Arial"/>
                        </a:rPr>
                        <a:t>流</a:t>
                      </a:r>
                      <a:endParaRPr lang="zh-CN" sz="1050" kern="100" dirty="0">
                        <a:effectLst/>
                        <a:latin typeface="Calibri"/>
                        <a:ea typeface="宋体"/>
                        <a:cs typeface="Times New Roman"/>
                      </a:endParaRPr>
                    </a:p>
                    <a:p>
                      <a:pPr marL="342900" lvl="0" indent="-342900" algn="just">
                        <a:spcAft>
                          <a:spcPts val="0"/>
                        </a:spcAft>
                        <a:buFont typeface="+mj-ea"/>
                        <a:buAutoNum type="circleNumDbPlain"/>
                        <a:tabLst>
                          <a:tab pos="228600" algn="l"/>
                          <a:tab pos="457200" algn="l"/>
                        </a:tabLst>
                      </a:pPr>
                      <a:r>
                        <a:rPr lang="zh-CN" sz="1800" b="1" kern="100" dirty="0">
                          <a:solidFill>
                            <a:srgbClr val="000000"/>
                          </a:solidFill>
                          <a:effectLst/>
                          <a:latin typeface="Calibri"/>
                          <a:ea typeface="宋体"/>
                          <a:cs typeface="Arial"/>
                        </a:rPr>
                        <a:t>促使君权恶性膨胀</a:t>
                      </a:r>
                      <a:endParaRPr lang="zh-CN" sz="1050" kern="100" dirty="0">
                        <a:effectLst/>
                        <a:latin typeface="Calibri"/>
                        <a:ea typeface="宋体"/>
                        <a:cs typeface="Times New Roman"/>
                      </a:endParaRPr>
                    </a:p>
                  </a:txBody>
                  <a:tcPr marL="51029" marR="51029" marT="7087"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r>
              <a:tr h="1428804">
                <a:tc>
                  <a:txBody>
                    <a:bodyPr/>
                    <a:lstStyle/>
                    <a:p>
                      <a:pPr algn="ctr">
                        <a:spcAft>
                          <a:spcPts val="0"/>
                        </a:spcAft>
                      </a:pPr>
                      <a:r>
                        <a:rPr lang="zh-CN" sz="1800" b="1" kern="100">
                          <a:solidFill>
                            <a:srgbClr val="000000"/>
                          </a:solidFill>
                          <a:effectLst/>
                          <a:latin typeface="Calibri"/>
                          <a:ea typeface="宋体"/>
                          <a:cs typeface="Arial"/>
                        </a:rPr>
                        <a:t>晚清</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algn="ctr">
                        <a:spcAft>
                          <a:spcPts val="0"/>
                        </a:spcAft>
                      </a:pPr>
                      <a:r>
                        <a:rPr lang="zh-CN" sz="1800" b="1" kern="100">
                          <a:solidFill>
                            <a:srgbClr val="000000"/>
                          </a:solidFill>
                          <a:effectLst/>
                          <a:latin typeface="Calibri"/>
                          <a:ea typeface="宋体"/>
                          <a:cs typeface="Arial"/>
                        </a:rPr>
                        <a:t>废除</a:t>
                      </a:r>
                      <a:endParaRPr lang="zh-CN" sz="1050" kern="100">
                        <a:effectLst/>
                        <a:latin typeface="Calibri"/>
                        <a:ea typeface="宋体"/>
                        <a:cs typeface="Times New Roman"/>
                      </a:endParaRPr>
                    </a:p>
                  </a:txBody>
                  <a:tcPr marL="51029" marR="51029" marT="7087"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a:txBody>
                    <a:bodyPr/>
                    <a:lstStyle/>
                    <a:p>
                      <a:pPr marL="342900" lvl="0" indent="-342900" algn="just">
                        <a:spcAft>
                          <a:spcPts val="0"/>
                        </a:spcAft>
                        <a:buFont typeface="+mj-ea"/>
                        <a:buAutoNum type="circleNumDbPlain"/>
                        <a:tabLst>
                          <a:tab pos="228600" algn="l"/>
                          <a:tab pos="457200" algn="l"/>
                        </a:tabLst>
                      </a:pPr>
                      <a:r>
                        <a:rPr lang="zh-CN" sz="1800" b="1" kern="100" dirty="0">
                          <a:solidFill>
                            <a:srgbClr val="000000"/>
                          </a:solidFill>
                          <a:effectLst/>
                          <a:latin typeface="Calibri"/>
                          <a:ea typeface="宋体"/>
                          <a:cs typeface="Arial"/>
                        </a:rPr>
                        <a:t>戊戌变法诏令中明确规定废除八股，改试策论，开设经济特科</a:t>
                      </a:r>
                      <a:endParaRPr lang="zh-CN" sz="1050" kern="100" dirty="0">
                        <a:effectLst/>
                        <a:latin typeface="Calibri"/>
                        <a:ea typeface="宋体"/>
                        <a:cs typeface="Times New Roman"/>
                      </a:endParaRPr>
                    </a:p>
                    <a:p>
                      <a:pPr marL="342900" lvl="0" indent="-342900" algn="just">
                        <a:spcAft>
                          <a:spcPts val="0"/>
                        </a:spcAft>
                        <a:buFont typeface="+mj-ea"/>
                        <a:buAutoNum type="circleNumDbPlain"/>
                        <a:tabLst>
                          <a:tab pos="228600" algn="l"/>
                          <a:tab pos="457200" algn="l"/>
                        </a:tabLst>
                      </a:pPr>
                      <a:r>
                        <a:rPr lang="en-US" sz="1800" b="1" kern="100" dirty="0">
                          <a:solidFill>
                            <a:srgbClr val="000000"/>
                          </a:solidFill>
                          <a:effectLst/>
                          <a:latin typeface="Calibri"/>
                          <a:ea typeface="宋体"/>
                          <a:cs typeface="Calibri"/>
                        </a:rPr>
                        <a:t>1905</a:t>
                      </a:r>
                      <a:r>
                        <a:rPr lang="zh-CN" sz="1800" b="1" kern="100" dirty="0">
                          <a:solidFill>
                            <a:srgbClr val="000000"/>
                          </a:solidFill>
                          <a:effectLst/>
                          <a:latin typeface="Calibri"/>
                          <a:ea typeface="宋体"/>
                          <a:cs typeface="Arial"/>
                        </a:rPr>
                        <a:t>年，请政府被迫废除科举</a:t>
                      </a:r>
                      <a:endParaRPr lang="zh-CN" sz="1050" kern="100" dirty="0">
                        <a:effectLst/>
                        <a:latin typeface="Calibri"/>
                        <a:ea typeface="宋体"/>
                        <a:cs typeface="Times New Roman"/>
                      </a:endParaRPr>
                    </a:p>
                  </a:txBody>
                  <a:tcPr marL="51029" marR="51029" marT="7087"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9EDF4"/>
                    </a:solidFill>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36538166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矩形 1"/>
          <p:cNvSpPr>
            <a:spLocks noChangeArrowheads="1"/>
          </p:cNvSpPr>
          <p:nvPr/>
        </p:nvSpPr>
        <p:spPr bwMode="auto">
          <a:xfrm>
            <a:off x="598488" y="620713"/>
            <a:ext cx="84248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t>我国农业在隋唐时期、明清时期、鸦片战争后和</a:t>
            </a:r>
            <a:r>
              <a:rPr lang="en-US" altLang="zh-CN" sz="2800" b="1"/>
              <a:t>20</a:t>
            </a:r>
            <a:r>
              <a:rPr lang="zh-CN" altLang="zh-CN" sz="2800" b="1"/>
              <a:t>世纪改革开放以来的不同时期出现的新特点以及影响。</a:t>
            </a:r>
            <a:endParaRPr lang="zh-CN" altLang="zh-CN" sz="2800"/>
          </a:p>
          <a:p>
            <a:r>
              <a:rPr lang="zh-CN" altLang="zh-CN" sz="2800" b="1"/>
              <a:t>隋唐时期出现了农产品的商品化，促进隋唐时期经济的繁荣。（</a:t>
            </a:r>
            <a:r>
              <a:rPr lang="en-US" altLang="zh-CN" sz="2800" b="1"/>
              <a:t>2</a:t>
            </a:r>
            <a:r>
              <a:rPr lang="zh-CN" altLang="zh-CN" sz="2800" b="1"/>
              <a:t>分）明清时期进一步加强农产品的商品化，并且出现经济作物的专业化和区域化的势头，为资本主义萌芽的产生和发展提供了有利条件。（</a:t>
            </a:r>
            <a:r>
              <a:rPr lang="en-US" altLang="zh-CN" sz="2800" b="1"/>
              <a:t>2</a:t>
            </a:r>
            <a:r>
              <a:rPr lang="zh-CN" altLang="zh-CN" sz="2800" b="1"/>
              <a:t>分）鸦片战争后，农业生产出现了殖民地化和商品化，自然经济逐渐解体，成为资本主义世界经济的附庸；（</a:t>
            </a:r>
            <a:r>
              <a:rPr lang="en-US" altLang="zh-CN" sz="2800" b="1"/>
              <a:t>2</a:t>
            </a:r>
            <a:r>
              <a:rPr lang="zh-CN" altLang="zh-CN" sz="2800" b="1"/>
              <a:t>分）改革开放以来农业逐渐实现了社会化、专业化、商品化，促使农村经济结构发生变化，加快小康社会的步伐。（</a:t>
            </a:r>
            <a:r>
              <a:rPr lang="en-US" altLang="zh-CN" sz="2800" b="1"/>
              <a:t>3</a:t>
            </a:r>
            <a:r>
              <a:rPr lang="zh-CN" altLang="zh-CN" sz="2800" b="1"/>
              <a:t>分）</a:t>
            </a:r>
            <a:endParaRPr lang="zh-CN" altLang="zh-CN" sz="2800"/>
          </a:p>
        </p:txBody>
      </p:sp>
    </p:spTree>
    <p:extLst>
      <p:ext uri="{BB962C8B-B14F-4D97-AF65-F5344CB8AC3E}">
        <p14:creationId xmlns:p14="http://schemas.microsoft.com/office/powerpoint/2010/main" val="380771250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4"/>
          <p:cNvSpPr>
            <a:spLocks noChangeArrowheads="1"/>
          </p:cNvSpPr>
          <p:nvPr/>
        </p:nvSpPr>
        <p:spPr bwMode="auto">
          <a:xfrm>
            <a:off x="1057275" y="165100"/>
            <a:ext cx="7366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zh-CN" altLang="en-US" sz="4000" b="1">
                <a:solidFill>
                  <a:srgbClr val="CC0000"/>
                </a:solidFill>
                <a:latin typeface="黑体" pitchFamily="49" charset="-122"/>
                <a:ea typeface="黑体" pitchFamily="49" charset="-122"/>
              </a:rPr>
              <a:t>新中国农村生产关系的四次调整</a:t>
            </a:r>
          </a:p>
        </p:txBody>
      </p:sp>
      <p:graphicFrame>
        <p:nvGraphicFramePr>
          <p:cNvPr id="375811" name="Group 3"/>
          <p:cNvGraphicFramePr>
            <a:graphicFrameLocks noGrp="1"/>
          </p:cNvGraphicFramePr>
          <p:nvPr>
            <p:ph idx="4294967295"/>
          </p:nvPr>
        </p:nvGraphicFramePr>
        <p:xfrm>
          <a:off x="381000" y="1046163"/>
          <a:ext cx="8763000" cy="5353050"/>
        </p:xfrm>
        <a:graphic>
          <a:graphicData uri="http://schemas.openxmlformats.org/drawingml/2006/table">
            <a:tbl>
              <a:tblPr/>
              <a:tblGrid>
                <a:gridCol w="614363"/>
                <a:gridCol w="2076450"/>
                <a:gridCol w="1936750"/>
                <a:gridCol w="1812925"/>
                <a:gridCol w="2322512"/>
              </a:tblGrid>
              <a:tr h="57915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土地改革</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r>
                        <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1950-1952</a:t>
                      </a: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农业合作化</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r>
                        <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1953-1956</a:t>
                      </a: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人民公社化</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r>
                        <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1958-1983</a:t>
                      </a: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家庭联产承包责任制</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a:t>
                      </a:r>
                      <a:r>
                        <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1978—</a:t>
                      </a: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今）</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5642">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原因</a:t>
                      </a:r>
                      <a:endParaRPr kumimoji="0" lang="zh-CN" altLang="en-US" sz="1600" b="0" i="0" u="none" strike="noStrike" cap="none" normalizeH="0" baseline="0" dirty="0" smtClean="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封建地主土地所有</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制严重阻碍农村</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生产发展。</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小农经济难以满足</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社会主义工业发展</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需要；</a:t>
                      </a:r>
                      <a:r>
                        <a:rPr kumimoji="0" lang="zh-CN" altLang="en-US" sz="1600" b="0" i="0" u="none" strike="noStrike" cap="none" normalizeH="0" baseline="0" dirty="0" smtClean="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建立社会主</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义制度的要求。</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党的主要领导人认</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为农业合作化规模</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越大、公有化程度</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越高，就越能推动</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经济发展。</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人民公社体制严重</a:t>
                      </a:r>
                      <a:endPar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阻碍</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农村生产力发展</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0295">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内容</a:t>
                      </a:r>
                      <a:endParaRPr kumimoji="0" lang="zh-CN" altLang="en-US" sz="1600" b="0" i="0" u="none" strike="noStrike" cap="none" normalizeH="0" baseline="0" dirty="0" smtClean="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1950</a:t>
                      </a: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年</a:t>
                      </a:r>
                      <a:r>
                        <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中华人民共</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和国土地改革法</a:t>
                      </a:r>
                      <a:r>
                        <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废除地主阶级土地所</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有制，实行</a:t>
                      </a:r>
                      <a:r>
                        <a:rPr kumimoji="0" lang="zh-CN" altLang="en-US" sz="1600" b="0" i="0" u="none" strike="noStrike" cap="none" normalizeH="0" baseline="0" dirty="0" smtClean="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农民土地</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所有制。</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对农业的社会主义</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改造，走集体化道</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路，实现了把土地</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等生产资料由私有</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制变为</a:t>
                      </a:r>
                      <a:r>
                        <a:rPr kumimoji="0" lang="zh-CN" altLang="en-US" sz="1600" b="0" i="0" u="none" strike="noStrike" cap="none" normalizeH="0" baseline="0" dirty="0" smtClean="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社会主义公</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有制。</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一大二公为特点，</a:t>
                      </a:r>
                      <a:endPar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即合作社规模大，</a:t>
                      </a:r>
                      <a:endPar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公有化程度高。</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坚持土地公有制前提</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下，实行包产到户，分</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户经营，自负盈亏。</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1096">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土地</a:t>
                      </a:r>
                    </a:p>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性质</a:t>
                      </a:r>
                      <a:endParaRPr kumimoji="0" lang="zh-CN" altLang="en-US" sz="1600" b="0" i="0" u="none" strike="noStrike" cap="none" normalizeH="0" baseline="0" smtClean="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私有制</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公有制</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公有制</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     公有制</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6863">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66"/>
                          </a:solidFill>
                          <a:effectLst/>
                          <a:latin typeface="Times New Roman" panose="02020603050405020304" pitchFamily="18" charset="0"/>
                          <a:ea typeface="黑体" panose="02010600030101010101" pitchFamily="49" charset="-122"/>
                          <a:cs typeface="Times New Roman" panose="02020603050405020304" pitchFamily="18" charset="0"/>
                        </a:rPr>
                        <a:t>意义</a:t>
                      </a:r>
                      <a:endParaRPr kumimoji="0" lang="zh-CN" altLang="en-US" sz="1600" b="0" i="0" u="none" strike="noStrike" cap="none" normalizeH="0" baseline="0" smtClean="0">
                        <a:ln>
                          <a:noFill/>
                        </a:ln>
                        <a:solidFill>
                          <a:srgbClr val="000066"/>
                        </a:solidFill>
                        <a:effectLst/>
                        <a:latin typeface="Arial" panose="020B0604020202020204" pitchFamily="34" charset="0"/>
                        <a:ea typeface="黑体" panose="02010600030101010101" pitchFamily="49" charset="-122"/>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解放了农村生产力，</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为农业生产的发展和</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国家工业化开辟了道</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路。</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提高农村生产力，</a:t>
                      </a:r>
                      <a:endPar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推动社会主义</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工业化发展</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超越了农村生产力</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水平，挫伤农民</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生产积极性，</a:t>
                      </a:r>
                      <a:r>
                        <a:rPr kumimoji="0" lang="en-US" altLang="zh-CN" sz="1600" b="0" i="0" u="none" strike="noStrike" cap="none" normalizeH="0" baseline="0" dirty="0" smtClean="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1983</a:t>
                      </a: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黑体" panose="02010600030101010101" pitchFamily="49" charset="-122"/>
                          <a:ea typeface="黑体" panose="02010600030101010101" pitchFamily="49" charset="-122"/>
                          <a:cs typeface="Times New Roman" panose="02020603050405020304" pitchFamily="18" charset="0"/>
                        </a:rPr>
                        <a:t>年开始试点撤销。</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调动农民积极性</a:t>
                      </a:r>
                      <a:endPar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解放农村生产力</a:t>
                      </a:r>
                      <a:endParaRPr kumimoji="0" lang="en-US" altLang="zh-CN"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66"/>
                          </a:solidFill>
                          <a:effectLst/>
                          <a:latin typeface="黑体" panose="02010600030101010101" pitchFamily="49" charset="-122"/>
                          <a:ea typeface="黑体" panose="02010600030101010101" pitchFamily="49" charset="-122"/>
                          <a:cs typeface="Times New Roman" panose="02020603050405020304" pitchFamily="18" charset="0"/>
                        </a:rPr>
                        <a:t>推动农业发展</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9043592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466" name="Object 2"/>
          <p:cNvGraphicFramePr>
            <a:graphicFrameLocks noChangeAspect="1"/>
          </p:cNvGraphicFramePr>
          <p:nvPr/>
        </p:nvGraphicFramePr>
        <p:xfrm>
          <a:off x="144463" y="0"/>
          <a:ext cx="8820150" cy="6781800"/>
        </p:xfrm>
        <a:graphic>
          <a:graphicData uri="http://schemas.openxmlformats.org/presentationml/2006/ole">
            <mc:AlternateContent xmlns:mc="http://schemas.openxmlformats.org/markup-compatibility/2006">
              <mc:Choice xmlns:v="urn:schemas-microsoft-com:vml" Requires="v">
                <p:oleObj spid="_x0000_s140307" name="Worksheet" r:id="rId3" imgW="9393840" imgH="10833840" progId="Excel.Sheet.8">
                  <p:embed/>
                </p:oleObj>
              </mc:Choice>
              <mc:Fallback>
                <p:oleObj name="Worksheet" r:id="rId3" imgW="9393840" imgH="1083384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0"/>
                        <a:ext cx="88201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29813044"/>
      </p:ext>
    </p:extLst>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67948" y="2136338"/>
            <a:ext cx="5008101" cy="2585323"/>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中宋" pitchFamily="2" charset="-122"/>
                <a:ea typeface="华文中宋" pitchFamily="2" charset="-122"/>
              </a:rPr>
              <a:t>策略七</a:t>
            </a:r>
            <a:endParaRPr lang="en-US" altLang="zh-C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中宋" pitchFamily="2" charset="-122"/>
              <a:ea typeface="华文中宋" pitchFamily="2" charset="-122"/>
            </a:endParaRPr>
          </a:p>
          <a:p>
            <a:pPr algn="ctr">
              <a:defRPr/>
            </a:pPr>
            <a:r>
              <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中宋" pitchFamily="2" charset="-122"/>
                <a:ea typeface="华文中宋" pitchFamily="2" charset="-122"/>
              </a:rPr>
              <a:t> 借鉴高考试题</a:t>
            </a:r>
            <a:endParaRPr lang="en-US" altLang="zh-C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中宋" pitchFamily="2" charset="-122"/>
              <a:ea typeface="华文中宋" pitchFamily="2" charset="-122"/>
            </a:endParaRPr>
          </a:p>
          <a:p>
            <a:pPr algn="ctr">
              <a:defRPr/>
            </a:pPr>
            <a:r>
              <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中宋" pitchFamily="2" charset="-122"/>
                <a:ea typeface="华文中宋" pitchFamily="2" charset="-122"/>
              </a:rPr>
              <a:t>   细化能力培养</a:t>
            </a:r>
            <a:endPar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12959952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矩形 1"/>
          <p:cNvSpPr>
            <a:spLocks noChangeArrowheads="1"/>
          </p:cNvSpPr>
          <p:nvPr/>
        </p:nvSpPr>
        <p:spPr bwMode="auto">
          <a:xfrm>
            <a:off x="428625" y="549275"/>
            <a:ext cx="7416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t>认真研究高考：高考的动向是高三教学的指挥棒。首先认真研究了近三年的高考试卷，特别是今年的高考试卷与往年比“稳”了哪些，“变”了哪些，特别是“变”</a:t>
            </a:r>
            <a:r>
              <a:rPr lang="en-US" altLang="zh-CN" sz="4000" b="1"/>
              <a:t>(</a:t>
            </a:r>
            <a:r>
              <a:rPr lang="zh-CN" altLang="en-US" sz="4000" b="1"/>
              <a:t>所做的调整</a:t>
            </a:r>
            <a:r>
              <a:rPr lang="en-US" altLang="zh-CN" sz="4000" b="1"/>
              <a:t>)</a:t>
            </a:r>
            <a:r>
              <a:rPr lang="zh-CN" altLang="en-US" sz="4000" b="1"/>
              <a:t>对我们的复习有关键的指导意义</a:t>
            </a:r>
          </a:p>
        </p:txBody>
      </p:sp>
    </p:spTree>
    <p:extLst>
      <p:ext uri="{BB962C8B-B14F-4D97-AF65-F5344CB8AC3E}">
        <p14:creationId xmlns:p14="http://schemas.microsoft.com/office/powerpoint/2010/main" val="3564031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586" y="218577"/>
            <a:ext cx="8496944" cy="5693866"/>
          </a:xfrm>
          <a:prstGeom prst="rect">
            <a:avLst/>
          </a:prstGeom>
        </p:spPr>
        <p:txBody>
          <a:bodyPr wrap="square">
            <a:spAutoFit/>
          </a:bodyPr>
          <a:lstStyle/>
          <a:p>
            <a:r>
              <a:rPr lang="zh-CN" altLang="zh-CN" sz="2800" b="1" dirty="0"/>
              <a:t>总之，本大题契合了我国现代化发展的需要和世界文明多元化的社会热点，以达到以史为鉴和以史论今的目的。涵盖了时空观念、历史解释、史料实证等基本学科素养。同时考查考生提取材料信息，综合运用所学知识解决历史问题的能力，以及透过现象分析问题的能力。说明了今后历史高考题非常重视多层次、多角度地引导学生适应时代发展的要求。紧扣问题，逐句分析材料，调动相关历史知识体系是解题关键。这就要求高三考生明确命题方向，着重对历史事件的诠释</a:t>
            </a:r>
            <a:r>
              <a:rPr lang="en-US" altLang="zh-CN" sz="2800" b="1" dirty="0"/>
              <a:t>,</a:t>
            </a:r>
            <a:r>
              <a:rPr lang="zh-CN" altLang="zh-CN" sz="2800" b="1" dirty="0"/>
              <a:t>注重基础知识的掌握，尤其重点关注与人类和社会发展相关的主干知识和阶段特征，注意知识之间的联系和比较，自我加强阅读理解分析能力和唯物史观的运用，培育历史思维能力，实现有效应对。</a:t>
            </a:r>
          </a:p>
        </p:txBody>
      </p:sp>
    </p:spTree>
    <p:extLst>
      <p:ext uri="{BB962C8B-B14F-4D97-AF65-F5344CB8AC3E}">
        <p14:creationId xmlns:p14="http://schemas.microsoft.com/office/powerpoint/2010/main" val="203085271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763713" y="5175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zh-CN">
              <a:latin typeface="Arial" pitchFamily="34" charset="0"/>
            </a:endParaRPr>
          </a:p>
        </p:txBody>
      </p:sp>
      <p:sp>
        <p:nvSpPr>
          <p:cNvPr id="193539" name="Rectangle 7"/>
          <p:cNvSpPr>
            <a:spLocks noChangeArrowheads="1"/>
          </p:cNvSpPr>
          <p:nvPr/>
        </p:nvSpPr>
        <p:spPr bwMode="auto">
          <a:xfrm>
            <a:off x="0" y="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zh-CN">
              <a:solidFill>
                <a:srgbClr val="FFFF00"/>
              </a:solidFill>
            </a:endParaRPr>
          </a:p>
        </p:txBody>
      </p:sp>
      <p:sp>
        <p:nvSpPr>
          <p:cNvPr id="632836" name="Text Box 4"/>
          <p:cNvSpPr txBox="1">
            <a:spLocks noChangeArrowheads="1"/>
          </p:cNvSpPr>
          <p:nvPr/>
        </p:nvSpPr>
        <p:spPr bwMode="auto">
          <a:xfrm>
            <a:off x="252413" y="1052513"/>
            <a:ext cx="84963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b="1">
                <a:solidFill>
                  <a:schemeClr val="hlink"/>
                </a:solidFill>
                <a:latin typeface="黑体" pitchFamily="49" charset="-122"/>
                <a:ea typeface="黑体" pitchFamily="49" charset="-122"/>
              </a:rPr>
              <a:t>   </a:t>
            </a:r>
            <a:r>
              <a:rPr lang="zh-CN" altLang="en-US" sz="3200" b="1">
                <a:latin typeface="黑体" pitchFamily="49" charset="-122"/>
                <a:ea typeface="黑体" pitchFamily="49" charset="-122"/>
              </a:rPr>
              <a:t>高考试题隐藏着最多的高考信息，研究高考试题能够起到事半功倍的效果。</a:t>
            </a:r>
          </a:p>
          <a:p>
            <a:pPr eaLnBrk="1" hangingPunct="1"/>
            <a:r>
              <a:rPr lang="zh-CN" altLang="en-US" b="1">
                <a:latin typeface="黑体" pitchFamily="49" charset="-122"/>
                <a:ea typeface="黑体" pitchFamily="49" charset="-122"/>
              </a:rPr>
              <a:t> </a:t>
            </a:r>
          </a:p>
          <a:p>
            <a:pPr eaLnBrk="1" hangingPunct="1"/>
            <a:r>
              <a:rPr lang="zh-CN" altLang="en-US" sz="3200" b="1">
                <a:latin typeface="黑体" pitchFamily="49" charset="-122"/>
                <a:ea typeface="黑体" pitchFamily="49" charset="-122"/>
              </a:rPr>
              <a:t>理由：</a:t>
            </a:r>
          </a:p>
          <a:p>
            <a:pPr eaLnBrk="1" hangingPunct="1"/>
            <a:r>
              <a:rPr lang="zh-CN" altLang="en-US" sz="3200" b="1">
                <a:latin typeface="黑体" pitchFamily="49" charset="-122"/>
                <a:ea typeface="黑体" pitchFamily="49" charset="-122"/>
              </a:rPr>
              <a:t>   （</a:t>
            </a:r>
            <a:r>
              <a:rPr lang="en-US" altLang="zh-CN" sz="3200" b="1">
                <a:latin typeface="黑体" pitchFamily="49" charset="-122"/>
                <a:ea typeface="黑体" pitchFamily="49" charset="-122"/>
              </a:rPr>
              <a:t>1</a:t>
            </a:r>
            <a:r>
              <a:rPr lang="zh-CN" altLang="en-US" sz="3200" b="1">
                <a:latin typeface="黑体" pitchFamily="49" charset="-122"/>
                <a:ea typeface="黑体" pitchFamily="49" charset="-122"/>
              </a:rPr>
              <a:t>）高考试题从来都具有导向、引领、指挥棒的作用；</a:t>
            </a:r>
          </a:p>
          <a:p>
            <a:pPr eaLnBrk="1" hangingPunct="1"/>
            <a:r>
              <a:rPr lang="zh-CN" altLang="en-US" sz="3200" b="1">
                <a:latin typeface="黑体" pitchFamily="49" charset="-122"/>
                <a:ea typeface="黑体" pitchFamily="49" charset="-122"/>
              </a:rPr>
              <a:t>   （</a:t>
            </a:r>
            <a:r>
              <a:rPr lang="en-US" altLang="zh-CN" sz="3200" b="1">
                <a:latin typeface="黑体" pitchFamily="49" charset="-122"/>
                <a:ea typeface="黑体" pitchFamily="49" charset="-122"/>
              </a:rPr>
              <a:t>2</a:t>
            </a:r>
            <a:r>
              <a:rPr lang="zh-CN" altLang="en-US" sz="3200" b="1">
                <a:latin typeface="黑体" pitchFamily="49" charset="-122"/>
                <a:ea typeface="黑体" pitchFamily="49" charset="-122"/>
              </a:rPr>
              <a:t>）高考试题和命题人员具有相对稳定性和继承性；</a:t>
            </a:r>
          </a:p>
          <a:p>
            <a:pPr eaLnBrk="1" hangingPunct="1"/>
            <a:r>
              <a:rPr lang="zh-CN" altLang="en-US" sz="3200" b="1">
                <a:latin typeface="黑体" pitchFamily="49" charset="-122"/>
                <a:ea typeface="黑体" pitchFamily="49" charset="-122"/>
              </a:rPr>
              <a:t>   （</a:t>
            </a:r>
            <a:r>
              <a:rPr lang="en-US" altLang="zh-CN" sz="3200" b="1">
                <a:latin typeface="黑体" pitchFamily="49" charset="-122"/>
                <a:ea typeface="黑体" pitchFamily="49" charset="-122"/>
              </a:rPr>
              <a:t>3</a:t>
            </a:r>
            <a:r>
              <a:rPr lang="zh-CN" altLang="en-US" sz="3200" b="1">
                <a:latin typeface="黑体" pitchFamily="49" charset="-122"/>
                <a:ea typeface="黑体" pitchFamily="49" charset="-122"/>
              </a:rPr>
              <a:t>）国家以高考试题推动课程改革的意图十分明显，且比较认可目前的命题趋势。</a:t>
            </a:r>
          </a:p>
        </p:txBody>
      </p:sp>
    </p:spTree>
    <p:extLst>
      <p:ext uri="{BB962C8B-B14F-4D97-AF65-F5344CB8AC3E}">
        <p14:creationId xmlns:p14="http://schemas.microsoft.com/office/powerpoint/2010/main" val="137895191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2836">
                                            <p:txEl>
                                              <p:pRg st="2" end="2"/>
                                            </p:txEl>
                                          </p:spTgt>
                                        </p:tgtEl>
                                        <p:attrNameLst>
                                          <p:attrName>style.visibility</p:attrName>
                                        </p:attrNameLst>
                                      </p:cBhvr>
                                      <p:to>
                                        <p:strVal val="visible"/>
                                      </p:to>
                                    </p:set>
                                    <p:animEffect transition="in" filter="blinds(horizontal)">
                                      <p:cBhvr>
                                        <p:cTn id="7" dur="500"/>
                                        <p:tgtEl>
                                          <p:spTgt spid="63283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32836">
                                            <p:txEl>
                                              <p:pRg st="3" end="3"/>
                                            </p:txEl>
                                          </p:spTgt>
                                        </p:tgtEl>
                                        <p:attrNameLst>
                                          <p:attrName>style.visibility</p:attrName>
                                        </p:attrNameLst>
                                      </p:cBhvr>
                                      <p:to>
                                        <p:strVal val="visible"/>
                                      </p:to>
                                    </p:set>
                                    <p:animEffect transition="in" filter="blinds(horizontal)">
                                      <p:cBhvr>
                                        <p:cTn id="10" dur="500"/>
                                        <p:tgtEl>
                                          <p:spTgt spid="632836">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32836">
                                            <p:txEl>
                                              <p:pRg st="4" end="4"/>
                                            </p:txEl>
                                          </p:spTgt>
                                        </p:tgtEl>
                                        <p:attrNameLst>
                                          <p:attrName>style.visibility</p:attrName>
                                        </p:attrNameLst>
                                      </p:cBhvr>
                                      <p:to>
                                        <p:strVal val="visible"/>
                                      </p:to>
                                    </p:set>
                                    <p:animEffect transition="in" filter="blinds(horizontal)">
                                      <p:cBhvr>
                                        <p:cTn id="13" dur="500"/>
                                        <p:tgtEl>
                                          <p:spTgt spid="632836">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32836">
                                            <p:txEl>
                                              <p:pRg st="5" end="5"/>
                                            </p:txEl>
                                          </p:spTgt>
                                        </p:tgtEl>
                                        <p:attrNameLst>
                                          <p:attrName>style.visibility</p:attrName>
                                        </p:attrNameLst>
                                      </p:cBhvr>
                                      <p:to>
                                        <p:strVal val="visible"/>
                                      </p:to>
                                    </p:set>
                                    <p:animEffect transition="in" filter="blinds(horizontal)">
                                      <p:cBhvr>
                                        <p:cTn id="16" dur="500"/>
                                        <p:tgtEl>
                                          <p:spTgt spid="6328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矩形 1"/>
          <p:cNvSpPr>
            <a:spLocks noChangeArrowheads="1"/>
          </p:cNvSpPr>
          <p:nvPr/>
        </p:nvSpPr>
        <p:spPr bwMode="auto">
          <a:xfrm>
            <a:off x="539750" y="333375"/>
            <a:ext cx="8353425"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t>借鉴高考命题思路，进一步细化对能力的培养。梳理历史发展的基本脉络外，设置好的问题是关键，高考题设问和答案设置的思路和角度值得我们去借鉴、学习。思路决定出路，我们可以借助高考命题思路和学术思维进行教学，在日常教学中，以教材主干知识点为基点，选取典型史料拓展教材边界，以问题探究形式，有利于培养学生推理、论证以及准确的表述等多层次、全方位的历史思维能力</a:t>
            </a:r>
          </a:p>
        </p:txBody>
      </p:sp>
    </p:spTree>
    <p:extLst>
      <p:ext uri="{BB962C8B-B14F-4D97-AF65-F5344CB8AC3E}">
        <p14:creationId xmlns:p14="http://schemas.microsoft.com/office/powerpoint/2010/main" val="428006835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533400" y="1752600"/>
            <a:ext cx="1066800" cy="24812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buFont typeface="Arial" pitchFamily="34" charset="0"/>
              <a:buNone/>
            </a:pPr>
            <a:r>
              <a:rPr lang="zh-CN" altLang="en-US" sz="2800" b="1">
                <a:latin typeface="Arial" pitchFamily="34" charset="0"/>
                <a:ea typeface="黑体" pitchFamily="49" charset="-122"/>
              </a:rPr>
              <a:t>背景</a:t>
            </a:r>
          </a:p>
          <a:p>
            <a:pPr eaLnBrk="1" hangingPunct="1">
              <a:spcBef>
                <a:spcPct val="50000"/>
              </a:spcBef>
              <a:buFont typeface="Arial" pitchFamily="34" charset="0"/>
              <a:buNone/>
            </a:pPr>
            <a:r>
              <a:rPr lang="zh-CN" altLang="en-US" sz="2800" b="1">
                <a:latin typeface="Arial" pitchFamily="34" charset="0"/>
                <a:ea typeface="黑体" pitchFamily="49" charset="-122"/>
              </a:rPr>
              <a:t>条件</a:t>
            </a:r>
          </a:p>
          <a:p>
            <a:pPr eaLnBrk="1" hangingPunct="1">
              <a:spcBef>
                <a:spcPct val="50000"/>
              </a:spcBef>
              <a:buFont typeface="Arial" pitchFamily="34" charset="0"/>
              <a:buNone/>
            </a:pPr>
            <a:r>
              <a:rPr lang="zh-CN" altLang="en-US" sz="2800" b="1">
                <a:latin typeface="Arial" pitchFamily="34" charset="0"/>
                <a:ea typeface="黑体" pitchFamily="49" charset="-122"/>
              </a:rPr>
              <a:t>原因</a:t>
            </a:r>
          </a:p>
          <a:p>
            <a:pPr eaLnBrk="1" hangingPunct="1">
              <a:spcBef>
                <a:spcPct val="50000"/>
              </a:spcBef>
              <a:buFont typeface="Arial" pitchFamily="34" charset="0"/>
              <a:buNone/>
            </a:pPr>
            <a:r>
              <a:rPr lang="zh-CN" altLang="en-US" sz="2800" b="1">
                <a:latin typeface="Arial" pitchFamily="34" charset="0"/>
                <a:ea typeface="黑体" pitchFamily="49" charset="-122"/>
              </a:rPr>
              <a:t>目的</a:t>
            </a:r>
          </a:p>
        </p:txBody>
      </p:sp>
      <p:sp>
        <p:nvSpPr>
          <p:cNvPr id="203779" name="AutoShape 3"/>
          <p:cNvSpPr>
            <a:spLocks noChangeArrowheads="1"/>
          </p:cNvSpPr>
          <p:nvPr/>
        </p:nvSpPr>
        <p:spPr bwMode="auto">
          <a:xfrm rot="10800000">
            <a:off x="1752600" y="2590800"/>
            <a:ext cx="762000" cy="650875"/>
          </a:xfrm>
          <a:prstGeom prst="rightArrow">
            <a:avLst>
              <a:gd name="adj1" fmla="val 50000"/>
              <a:gd name="adj2" fmla="val 29268"/>
            </a:avLst>
          </a:prstGeom>
          <a:solidFill>
            <a:srgbClr val="FF3300"/>
          </a:solidFill>
          <a:ln w="9525">
            <a:solidFill>
              <a:srgbClr val="0000FF"/>
            </a:solidFill>
            <a:miter lim="800000"/>
            <a:headEnd/>
            <a:tailEnd/>
          </a:ln>
        </p:spPr>
        <p:txBody>
          <a:bodyPr rot="10800000" anchor="ctr">
            <a:spAutoFit/>
          </a:bodyPr>
          <a:lstStyle/>
          <a:p>
            <a:pPr algn="ctr">
              <a:spcBef>
                <a:spcPct val="50000"/>
              </a:spcBef>
              <a:buFont typeface="Arial" pitchFamily="34" charset="0"/>
              <a:buNone/>
            </a:pPr>
            <a:endParaRPr lang="zh-CN" altLang="zh-CN"/>
          </a:p>
        </p:txBody>
      </p:sp>
      <p:sp>
        <p:nvSpPr>
          <p:cNvPr id="203780" name="Text Box 4"/>
          <p:cNvSpPr txBox="1">
            <a:spLocks noChangeArrowheads="1"/>
          </p:cNvSpPr>
          <p:nvPr/>
        </p:nvSpPr>
        <p:spPr bwMode="auto">
          <a:xfrm>
            <a:off x="7315200" y="1676400"/>
            <a:ext cx="1066800" cy="24812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buFont typeface="Arial" pitchFamily="34" charset="0"/>
              <a:buNone/>
            </a:pPr>
            <a:r>
              <a:rPr lang="zh-CN" altLang="en-US" sz="2800" b="1">
                <a:latin typeface="Arial" pitchFamily="34" charset="0"/>
                <a:ea typeface="黑体" pitchFamily="49" charset="-122"/>
              </a:rPr>
              <a:t>结果</a:t>
            </a:r>
          </a:p>
          <a:p>
            <a:pPr eaLnBrk="1" hangingPunct="1">
              <a:spcBef>
                <a:spcPct val="50000"/>
              </a:spcBef>
              <a:buFont typeface="Arial" pitchFamily="34" charset="0"/>
              <a:buNone/>
            </a:pPr>
            <a:r>
              <a:rPr lang="zh-CN" altLang="en-US" sz="2800" b="1">
                <a:latin typeface="Arial" pitchFamily="34" charset="0"/>
                <a:ea typeface="黑体" pitchFamily="49" charset="-122"/>
              </a:rPr>
              <a:t>影响</a:t>
            </a:r>
          </a:p>
          <a:p>
            <a:pPr eaLnBrk="1" hangingPunct="1">
              <a:spcBef>
                <a:spcPct val="50000"/>
              </a:spcBef>
              <a:buFont typeface="Arial" pitchFamily="34" charset="0"/>
              <a:buNone/>
            </a:pPr>
            <a:r>
              <a:rPr lang="zh-CN" altLang="en-US" sz="2800" b="1">
                <a:latin typeface="Arial" pitchFamily="34" charset="0"/>
                <a:ea typeface="黑体" pitchFamily="49" charset="-122"/>
              </a:rPr>
              <a:t>意义</a:t>
            </a:r>
          </a:p>
          <a:p>
            <a:pPr eaLnBrk="1" hangingPunct="1">
              <a:spcBef>
                <a:spcPct val="50000"/>
              </a:spcBef>
              <a:buFont typeface="Arial" pitchFamily="34" charset="0"/>
              <a:buNone/>
            </a:pPr>
            <a:r>
              <a:rPr lang="zh-CN" altLang="en-US" sz="2800" b="1">
                <a:latin typeface="Arial" pitchFamily="34" charset="0"/>
                <a:ea typeface="黑体" pitchFamily="49" charset="-122"/>
              </a:rPr>
              <a:t>评价</a:t>
            </a:r>
          </a:p>
        </p:txBody>
      </p:sp>
      <p:sp>
        <p:nvSpPr>
          <p:cNvPr id="203781" name="AutoShape 5"/>
          <p:cNvSpPr>
            <a:spLocks noChangeArrowheads="1"/>
          </p:cNvSpPr>
          <p:nvPr/>
        </p:nvSpPr>
        <p:spPr bwMode="auto">
          <a:xfrm>
            <a:off x="6372225" y="2633663"/>
            <a:ext cx="762000" cy="650875"/>
          </a:xfrm>
          <a:prstGeom prst="rightArrow">
            <a:avLst>
              <a:gd name="adj1" fmla="val 50000"/>
              <a:gd name="adj2" fmla="val 29268"/>
            </a:avLst>
          </a:prstGeom>
          <a:solidFill>
            <a:srgbClr val="FF3300"/>
          </a:solidFill>
          <a:ln w="9525">
            <a:solidFill>
              <a:srgbClr val="0000FF"/>
            </a:solidFill>
            <a:miter lim="800000"/>
            <a:headEnd/>
            <a:tailEnd/>
          </a:ln>
        </p:spPr>
        <p:txBody>
          <a:bodyPr anchor="ctr">
            <a:spAutoFit/>
          </a:bodyPr>
          <a:lstStyle/>
          <a:p>
            <a:pPr algn="ctr">
              <a:spcBef>
                <a:spcPct val="50000"/>
              </a:spcBef>
              <a:buFont typeface="Arial" pitchFamily="34" charset="0"/>
              <a:buNone/>
            </a:pPr>
            <a:endParaRPr lang="zh-CN" altLang="zh-CN"/>
          </a:p>
        </p:txBody>
      </p:sp>
      <p:sp>
        <p:nvSpPr>
          <p:cNvPr id="203782" name="Text Box 6"/>
          <p:cNvSpPr txBox="1">
            <a:spLocks noChangeArrowheads="1"/>
          </p:cNvSpPr>
          <p:nvPr/>
        </p:nvSpPr>
        <p:spPr bwMode="auto">
          <a:xfrm>
            <a:off x="179388" y="41275"/>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buFont typeface="Arial" pitchFamily="34" charset="0"/>
              <a:buNone/>
            </a:pPr>
            <a:r>
              <a:rPr lang="zh-CN" altLang="en-US" sz="3200" b="1">
                <a:solidFill>
                  <a:schemeClr val="hlink"/>
                </a:solidFill>
                <a:latin typeface="Arial" pitchFamily="34" charset="0"/>
                <a:ea typeface="黑体" pitchFamily="49" charset="-122"/>
              </a:rPr>
              <a:t>高考选择题的基本结构</a:t>
            </a:r>
          </a:p>
        </p:txBody>
      </p:sp>
      <p:sp>
        <p:nvSpPr>
          <p:cNvPr id="203783" name="Text Box 7"/>
          <p:cNvSpPr txBox="1">
            <a:spLocks noChangeArrowheads="1"/>
          </p:cNvSpPr>
          <p:nvPr/>
        </p:nvSpPr>
        <p:spPr bwMode="auto">
          <a:xfrm>
            <a:off x="468313" y="6381750"/>
            <a:ext cx="698341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buFont typeface="Arial" pitchFamily="34" charset="0"/>
              <a:buNone/>
            </a:pPr>
            <a:r>
              <a:rPr lang="zh-CN" altLang="en-US" sz="2400" b="1">
                <a:latin typeface="黑体" pitchFamily="49" charset="-122"/>
                <a:ea typeface="黑体" pitchFamily="49" charset="-122"/>
              </a:rPr>
              <a:t>（</a:t>
            </a:r>
            <a:r>
              <a:rPr lang="en-US" altLang="zh-CN" sz="2400" b="1">
                <a:latin typeface="黑体" pitchFamily="49" charset="-122"/>
                <a:ea typeface="黑体" pitchFamily="49" charset="-122"/>
              </a:rPr>
              <a:t>4</a:t>
            </a:r>
            <a:r>
              <a:rPr lang="zh-CN" altLang="en-US" sz="2400" b="1">
                <a:latin typeface="黑体" pitchFamily="49" charset="-122"/>
                <a:ea typeface="黑体" pitchFamily="49" charset="-122"/>
              </a:rPr>
              <a:t>）考查历史表象的本质或实质</a:t>
            </a:r>
          </a:p>
        </p:txBody>
      </p:sp>
      <p:sp>
        <p:nvSpPr>
          <p:cNvPr id="203784" name="Text Box 8"/>
          <p:cNvSpPr txBox="1">
            <a:spLocks noChangeArrowheads="1"/>
          </p:cNvSpPr>
          <p:nvPr/>
        </p:nvSpPr>
        <p:spPr bwMode="auto">
          <a:xfrm>
            <a:off x="457200" y="5084763"/>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buFont typeface="Arial" pitchFamily="34" charset="0"/>
              <a:buNone/>
            </a:pPr>
            <a:r>
              <a:rPr lang="zh-CN" altLang="en-US" sz="2400" b="1">
                <a:latin typeface="黑体" pitchFamily="49" charset="-122"/>
                <a:ea typeface="黑体" pitchFamily="49" charset="-122"/>
              </a:rPr>
              <a:t>（</a:t>
            </a:r>
            <a:r>
              <a:rPr lang="en-US" altLang="zh-CN" sz="2400" b="1">
                <a:latin typeface="黑体" pitchFamily="49" charset="-122"/>
                <a:ea typeface="黑体" pitchFamily="49" charset="-122"/>
              </a:rPr>
              <a:t>1</a:t>
            </a:r>
            <a:r>
              <a:rPr lang="zh-CN" altLang="en-US" sz="2400" b="1">
                <a:latin typeface="黑体" pitchFamily="49" charset="-122"/>
                <a:ea typeface="黑体" pitchFamily="49" charset="-122"/>
              </a:rPr>
              <a:t>）考查引发历史表象的原因、背景、条件和目的</a:t>
            </a:r>
          </a:p>
        </p:txBody>
      </p:sp>
      <p:sp>
        <p:nvSpPr>
          <p:cNvPr id="203785" name="Text Box 9"/>
          <p:cNvSpPr txBox="1">
            <a:spLocks noChangeArrowheads="1"/>
          </p:cNvSpPr>
          <p:nvPr/>
        </p:nvSpPr>
        <p:spPr bwMode="auto">
          <a:xfrm>
            <a:off x="457200" y="5541963"/>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buFont typeface="Arial" pitchFamily="34" charset="0"/>
              <a:buNone/>
            </a:pPr>
            <a:r>
              <a:rPr lang="zh-CN" altLang="en-US" sz="2400" b="1">
                <a:latin typeface="黑体" pitchFamily="49" charset="-122"/>
                <a:ea typeface="黑体" pitchFamily="49" charset="-122"/>
              </a:rPr>
              <a:t>（</a:t>
            </a:r>
            <a:r>
              <a:rPr lang="en-US" altLang="zh-CN" sz="2400" b="1">
                <a:latin typeface="黑体" pitchFamily="49" charset="-122"/>
                <a:ea typeface="黑体" pitchFamily="49" charset="-122"/>
              </a:rPr>
              <a:t>2</a:t>
            </a:r>
            <a:r>
              <a:rPr lang="zh-CN" altLang="en-US" sz="2400" b="1">
                <a:latin typeface="黑体" pitchFamily="49" charset="-122"/>
                <a:ea typeface="黑体" pitchFamily="49" charset="-122"/>
              </a:rPr>
              <a:t>）考查历史表象产生的结果、影响、意义和评价</a:t>
            </a:r>
          </a:p>
        </p:txBody>
      </p:sp>
      <p:sp>
        <p:nvSpPr>
          <p:cNvPr id="203786" name="Text Box 13" descr="80%"/>
          <p:cNvSpPr txBox="1">
            <a:spLocks noChangeArrowheads="1"/>
          </p:cNvSpPr>
          <p:nvPr/>
        </p:nvSpPr>
        <p:spPr bwMode="auto">
          <a:xfrm>
            <a:off x="2995613" y="4176713"/>
            <a:ext cx="2590800" cy="66992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buFont typeface="Arial" pitchFamily="34" charset="0"/>
              <a:buNone/>
            </a:pPr>
            <a:r>
              <a:rPr lang="zh-CN" altLang="en-US" sz="3600" b="1">
                <a:solidFill>
                  <a:srgbClr val="FF3300"/>
                </a:solidFill>
                <a:latin typeface="Arial" pitchFamily="34" charset="0"/>
                <a:ea typeface="华文行楷" pitchFamily="2" charset="-122"/>
              </a:rPr>
              <a:t>本质、实质</a:t>
            </a:r>
            <a:endParaRPr lang="en-US" sz="3600" b="1">
              <a:solidFill>
                <a:srgbClr val="FF3300"/>
              </a:solidFill>
              <a:latin typeface="Arial" pitchFamily="34" charset="0"/>
              <a:ea typeface="华文行楷" pitchFamily="2" charset="-122"/>
            </a:endParaRPr>
          </a:p>
        </p:txBody>
      </p:sp>
      <p:grpSp>
        <p:nvGrpSpPr>
          <p:cNvPr id="203787" name="Group 14"/>
          <p:cNvGrpSpPr>
            <a:grpSpLocks/>
          </p:cNvGrpSpPr>
          <p:nvPr/>
        </p:nvGrpSpPr>
        <p:grpSpPr bwMode="auto">
          <a:xfrm>
            <a:off x="2590800" y="2144713"/>
            <a:ext cx="3657600" cy="1436687"/>
            <a:chOff x="0" y="0"/>
            <a:chExt cx="2304" cy="905"/>
          </a:xfrm>
        </p:grpSpPr>
        <p:sp>
          <p:nvSpPr>
            <p:cNvPr id="203794" name="Text Box 15"/>
            <p:cNvSpPr txBox="1">
              <a:spLocks noChangeArrowheads="1"/>
            </p:cNvSpPr>
            <p:nvPr/>
          </p:nvSpPr>
          <p:spPr bwMode="auto">
            <a:xfrm>
              <a:off x="48" y="473"/>
              <a:ext cx="2208" cy="333"/>
            </a:xfrm>
            <a:prstGeom prst="rect">
              <a:avLst/>
            </a:prstGeom>
            <a:solidFill>
              <a:srgbClr val="FFFF99"/>
            </a:solidFill>
            <a:ln w="9525">
              <a:solidFill>
                <a:srgbClr val="0000CC"/>
              </a:solidFill>
              <a:miter lim="800000"/>
              <a:headEnd/>
              <a:tailEnd/>
            </a:ln>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buFont typeface="Arial" pitchFamily="34" charset="0"/>
                <a:buNone/>
              </a:pPr>
              <a:r>
                <a:rPr lang="zh-CN" altLang="en-US" sz="2800" b="1">
                  <a:solidFill>
                    <a:srgbClr val="FF3300"/>
                  </a:solidFill>
                  <a:latin typeface="Arial" pitchFamily="34" charset="0"/>
                  <a:ea typeface="黑体" pitchFamily="49" charset="-122"/>
                </a:rPr>
                <a:t>表象（具象、抽象）</a:t>
              </a:r>
            </a:p>
          </p:txBody>
        </p:sp>
        <p:sp>
          <p:nvSpPr>
            <p:cNvPr id="203795" name="Rectangle 16"/>
            <p:cNvSpPr>
              <a:spLocks noChangeArrowheads="1"/>
            </p:cNvSpPr>
            <p:nvPr/>
          </p:nvSpPr>
          <p:spPr bwMode="auto">
            <a:xfrm>
              <a:off x="0" y="0"/>
              <a:ext cx="2304" cy="90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buFont typeface="Arial" pitchFamily="34" charset="0"/>
                <a:buNone/>
              </a:pPr>
              <a:endParaRPr lang="zh-CN" altLang="zh-CN"/>
            </a:p>
          </p:txBody>
        </p:sp>
        <p:sp>
          <p:nvSpPr>
            <p:cNvPr id="203796" name="Text Box 17"/>
            <p:cNvSpPr txBox="1">
              <a:spLocks noChangeArrowheads="1"/>
            </p:cNvSpPr>
            <p:nvPr/>
          </p:nvSpPr>
          <p:spPr bwMode="auto">
            <a:xfrm>
              <a:off x="96" y="96"/>
              <a:ext cx="21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buFont typeface="Arial" pitchFamily="34" charset="0"/>
                <a:buNone/>
              </a:pPr>
              <a:r>
                <a:rPr lang="zh-CN" altLang="en-US" sz="2800" b="1">
                  <a:latin typeface="Arial" pitchFamily="34" charset="0"/>
                  <a:ea typeface="黑体" pitchFamily="49" charset="-122"/>
                </a:rPr>
                <a:t>新材料、新情景</a:t>
              </a:r>
            </a:p>
          </p:txBody>
        </p:sp>
      </p:grpSp>
      <p:sp>
        <p:nvSpPr>
          <p:cNvPr id="203788" name="AutoShape 18"/>
          <p:cNvSpPr>
            <a:spLocks noChangeArrowheads="1"/>
          </p:cNvSpPr>
          <p:nvPr/>
        </p:nvSpPr>
        <p:spPr bwMode="auto">
          <a:xfrm rot="5400000">
            <a:off x="4110038" y="3611562"/>
            <a:ext cx="508000" cy="650875"/>
          </a:xfrm>
          <a:prstGeom prst="rightArrow">
            <a:avLst>
              <a:gd name="adj1" fmla="val 50000"/>
              <a:gd name="adj2" fmla="val 25000"/>
            </a:avLst>
          </a:prstGeom>
          <a:solidFill>
            <a:srgbClr val="FF3300"/>
          </a:solidFill>
          <a:ln w="9525">
            <a:solidFill>
              <a:srgbClr val="0000FF"/>
            </a:solidFill>
            <a:miter lim="800000"/>
            <a:headEnd/>
            <a:tailEnd/>
          </a:ln>
        </p:spPr>
        <p:txBody>
          <a:bodyPr rot="10800000" vert="eaVert" anchor="ctr">
            <a:spAutoFit/>
          </a:bodyPr>
          <a:lstStyle/>
          <a:p>
            <a:pPr algn="ctr">
              <a:spcBef>
                <a:spcPct val="50000"/>
              </a:spcBef>
              <a:buFont typeface="Arial" pitchFamily="34" charset="0"/>
              <a:buNone/>
            </a:pPr>
            <a:endParaRPr lang="zh-CN" altLang="zh-CN"/>
          </a:p>
        </p:txBody>
      </p:sp>
      <p:sp>
        <p:nvSpPr>
          <p:cNvPr id="203789" name="AutoShape 19"/>
          <p:cNvSpPr>
            <a:spLocks noChangeArrowheads="1"/>
          </p:cNvSpPr>
          <p:nvPr/>
        </p:nvSpPr>
        <p:spPr bwMode="auto">
          <a:xfrm rot="-5400000">
            <a:off x="4110038" y="1485900"/>
            <a:ext cx="508000" cy="650875"/>
          </a:xfrm>
          <a:prstGeom prst="rightArrow">
            <a:avLst>
              <a:gd name="adj1" fmla="val 50000"/>
              <a:gd name="adj2" fmla="val 25000"/>
            </a:avLst>
          </a:prstGeom>
          <a:solidFill>
            <a:srgbClr val="FF3300"/>
          </a:solidFill>
          <a:ln w="9525">
            <a:solidFill>
              <a:srgbClr val="0000FF"/>
            </a:solidFill>
            <a:miter lim="800000"/>
            <a:headEnd/>
            <a:tailEnd/>
          </a:ln>
        </p:spPr>
        <p:txBody>
          <a:bodyPr rot="10800000" anchor="ctr">
            <a:spAutoFit/>
          </a:bodyPr>
          <a:lstStyle/>
          <a:p>
            <a:pPr algn="ctr">
              <a:spcBef>
                <a:spcPct val="50000"/>
              </a:spcBef>
              <a:buFont typeface="Arial" pitchFamily="34" charset="0"/>
              <a:buNone/>
            </a:pPr>
            <a:endParaRPr lang="zh-CN" altLang="zh-CN"/>
          </a:p>
        </p:txBody>
      </p:sp>
      <p:sp>
        <p:nvSpPr>
          <p:cNvPr id="203790" name="Text Box 20"/>
          <p:cNvSpPr txBox="1">
            <a:spLocks noChangeArrowheads="1"/>
          </p:cNvSpPr>
          <p:nvPr/>
        </p:nvSpPr>
        <p:spPr bwMode="auto">
          <a:xfrm>
            <a:off x="3200400" y="838200"/>
            <a:ext cx="2286000" cy="66992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buFont typeface="Arial" pitchFamily="34" charset="0"/>
              <a:buNone/>
            </a:pPr>
            <a:r>
              <a:rPr lang="zh-CN" altLang="en-US" sz="3600" b="1">
                <a:solidFill>
                  <a:srgbClr val="FF3300"/>
                </a:solidFill>
                <a:latin typeface="Arial" pitchFamily="34" charset="0"/>
                <a:ea typeface="华文行楷" pitchFamily="2" charset="-122"/>
              </a:rPr>
              <a:t>历史史实</a:t>
            </a:r>
          </a:p>
        </p:txBody>
      </p:sp>
      <p:sp>
        <p:nvSpPr>
          <p:cNvPr id="203791" name="Text Box 21"/>
          <p:cNvSpPr txBox="1">
            <a:spLocks noChangeArrowheads="1"/>
          </p:cNvSpPr>
          <p:nvPr/>
        </p:nvSpPr>
        <p:spPr bwMode="auto">
          <a:xfrm>
            <a:off x="457200" y="5949950"/>
            <a:ext cx="713898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buFont typeface="Arial" pitchFamily="34" charset="0"/>
              <a:buNone/>
            </a:pPr>
            <a:r>
              <a:rPr lang="zh-CN" altLang="en-US" sz="2400" b="1">
                <a:latin typeface="黑体" pitchFamily="49" charset="-122"/>
                <a:ea typeface="黑体" pitchFamily="49" charset="-122"/>
              </a:rPr>
              <a:t>（</a:t>
            </a:r>
            <a:r>
              <a:rPr lang="en-US" altLang="zh-CN" sz="2400" b="1">
                <a:latin typeface="黑体" pitchFamily="49" charset="-122"/>
                <a:ea typeface="黑体" pitchFamily="49" charset="-122"/>
              </a:rPr>
              <a:t>3</a:t>
            </a:r>
            <a:r>
              <a:rPr lang="zh-CN" altLang="en-US" sz="2400" b="1">
                <a:latin typeface="黑体" pitchFamily="49" charset="-122"/>
                <a:ea typeface="黑体" pitchFamily="49" charset="-122"/>
              </a:rPr>
              <a:t>）考查历史表象对应的史实</a:t>
            </a:r>
          </a:p>
        </p:txBody>
      </p:sp>
      <p:sp>
        <p:nvSpPr>
          <p:cNvPr id="11287" name="AutoShape 23"/>
          <p:cNvSpPr>
            <a:spLocks noChangeArrowheads="1"/>
          </p:cNvSpPr>
          <p:nvPr/>
        </p:nvSpPr>
        <p:spPr bwMode="auto">
          <a:xfrm>
            <a:off x="6400800" y="4267200"/>
            <a:ext cx="2590800" cy="685800"/>
          </a:xfrm>
          <a:prstGeom prst="wedgeEllipseCallout">
            <a:avLst>
              <a:gd name="adj1" fmla="val -79167"/>
              <a:gd name="adj2" fmla="val 2315"/>
            </a:avLst>
          </a:prstGeom>
          <a:solidFill>
            <a:srgbClr val="FFFF99"/>
          </a:solidFill>
          <a:ln w="9525">
            <a:solidFill>
              <a:srgbClr val="0000FF"/>
            </a:solidFill>
            <a:miter lim="800000"/>
            <a:headEnd/>
            <a:tailEnd/>
          </a:ln>
        </p:spPr>
        <p:txBody>
          <a:bodyPr/>
          <a:lstStyle/>
          <a:p>
            <a:pPr algn="ctr">
              <a:spcBef>
                <a:spcPct val="50000"/>
              </a:spcBef>
              <a:buFont typeface="Arial" pitchFamily="34" charset="0"/>
              <a:buNone/>
            </a:pPr>
            <a:r>
              <a:rPr lang="zh-CN" altLang="en-US" sz="3200" b="1">
                <a:solidFill>
                  <a:srgbClr val="FF0000"/>
                </a:solidFill>
                <a:ea typeface="华文行楷" pitchFamily="2" charset="-122"/>
              </a:rPr>
              <a:t>难度最大</a:t>
            </a:r>
          </a:p>
        </p:txBody>
      </p:sp>
      <p:sp>
        <p:nvSpPr>
          <p:cNvPr id="11288" name="AutoShape 24"/>
          <p:cNvSpPr>
            <a:spLocks noChangeArrowheads="1"/>
          </p:cNvSpPr>
          <p:nvPr/>
        </p:nvSpPr>
        <p:spPr bwMode="auto">
          <a:xfrm>
            <a:off x="6400800" y="685800"/>
            <a:ext cx="2743200" cy="685800"/>
          </a:xfrm>
          <a:prstGeom prst="wedgeEllipseCallout">
            <a:avLst>
              <a:gd name="adj1" fmla="val -87500"/>
              <a:gd name="adj2" fmla="val 12037"/>
            </a:avLst>
          </a:prstGeom>
          <a:solidFill>
            <a:srgbClr val="A6E8F8"/>
          </a:solidFill>
          <a:ln w="9525">
            <a:solidFill>
              <a:srgbClr val="FF3300"/>
            </a:solidFill>
            <a:miter lim="800000"/>
            <a:headEnd/>
            <a:tailEnd/>
          </a:ln>
        </p:spPr>
        <p:txBody>
          <a:bodyPr/>
          <a:lstStyle/>
          <a:p>
            <a:pPr algn="ctr">
              <a:spcBef>
                <a:spcPct val="50000"/>
              </a:spcBef>
              <a:buFont typeface="Arial" pitchFamily="34" charset="0"/>
              <a:buNone/>
            </a:pPr>
            <a:r>
              <a:rPr lang="zh-CN" altLang="en-US" sz="3200" b="1">
                <a:ea typeface="华文行楷" pitchFamily="2" charset="-122"/>
              </a:rPr>
              <a:t>难度最小</a:t>
            </a:r>
          </a:p>
        </p:txBody>
      </p:sp>
    </p:spTree>
    <p:extLst>
      <p:ext uri="{BB962C8B-B14F-4D97-AF65-F5344CB8AC3E}">
        <p14:creationId xmlns:p14="http://schemas.microsoft.com/office/powerpoint/2010/main" val="393016781"/>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88"/>
                                        </p:tgtEl>
                                        <p:attrNameLst>
                                          <p:attrName>style.visibility</p:attrName>
                                        </p:attrNameLst>
                                      </p:cBhvr>
                                      <p:to>
                                        <p:strVal val="visible"/>
                                      </p:to>
                                    </p:set>
                                    <p:animEffect transition="in" filter="diamond(in)">
                                      <p:cBhvr>
                                        <p:cTn id="7" dur="1000"/>
                                        <p:tgtEl>
                                          <p:spTgt spid="112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11287"/>
                                        </p:tgtEl>
                                        <p:attrNameLst>
                                          <p:attrName>style.visibility</p:attrName>
                                        </p:attrNameLst>
                                      </p:cBhvr>
                                      <p:to>
                                        <p:strVal val="visible"/>
                                      </p:to>
                                    </p:set>
                                    <p:animEffect transition="in" filter="diamond(out)">
                                      <p:cBhvr>
                                        <p:cTn id="12" dur="10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animBg="1" autoUpdateAnimBg="0"/>
      <p:bldP spid="11288" grpId="0" animBg="1"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矩形 1"/>
          <p:cNvSpPr>
            <a:spLocks noChangeArrowheads="1"/>
          </p:cNvSpPr>
          <p:nvPr/>
        </p:nvSpPr>
        <p:spPr bwMode="auto">
          <a:xfrm>
            <a:off x="354013" y="1052513"/>
            <a:ext cx="8394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zh-CN" sz="2400" b="1" dirty="0">
                <a:latin typeface="黑体" pitchFamily="49" charset="-122"/>
                <a:ea typeface="黑体" pitchFamily="49" charset="-122"/>
              </a:rPr>
              <a:t>1</a:t>
            </a:r>
            <a:r>
              <a:rPr lang="zh-CN" altLang="en-US" sz="2400" b="1" dirty="0">
                <a:latin typeface="黑体" pitchFamily="49" charset="-122"/>
                <a:ea typeface="黑体" pitchFamily="49" charset="-122"/>
              </a:rPr>
              <a:t>．</a:t>
            </a:r>
            <a:r>
              <a:rPr lang="zh-CN" altLang="en-US" sz="2400" b="1" dirty="0">
                <a:solidFill>
                  <a:srgbClr val="FF0000"/>
                </a:solidFill>
                <a:latin typeface="黑体" pitchFamily="49" charset="-122"/>
                <a:ea typeface="黑体" pitchFamily="49" charset="-122"/>
              </a:rPr>
              <a:t>题干要三审：</a:t>
            </a:r>
            <a:r>
              <a:rPr lang="zh-CN" altLang="en-US" sz="2400" b="1" dirty="0">
                <a:latin typeface="黑体" pitchFamily="49" charset="-122"/>
                <a:ea typeface="黑体" pitchFamily="49" charset="-122"/>
              </a:rPr>
              <a:t>审时空；审正反；审答题方向（角度）。</a:t>
            </a:r>
          </a:p>
          <a:p>
            <a:pPr>
              <a:lnSpc>
                <a:spcPct val="90000"/>
              </a:lnSpc>
            </a:pPr>
            <a:r>
              <a:rPr lang="en-US" altLang="zh-CN" sz="2400" b="1" dirty="0">
                <a:latin typeface="黑体" pitchFamily="49" charset="-122"/>
                <a:ea typeface="黑体" pitchFamily="49" charset="-122"/>
              </a:rPr>
              <a:t>2</a:t>
            </a:r>
            <a:r>
              <a:rPr lang="zh-CN" altLang="en-US" sz="2400" b="1" dirty="0">
                <a:latin typeface="黑体" pitchFamily="49" charset="-122"/>
                <a:ea typeface="黑体" pitchFamily="49" charset="-122"/>
              </a:rPr>
              <a:t>．</a:t>
            </a:r>
            <a:r>
              <a:rPr lang="zh-CN" altLang="en-US" sz="2400" b="1" dirty="0">
                <a:solidFill>
                  <a:srgbClr val="FF0000"/>
                </a:solidFill>
                <a:latin typeface="黑体" pitchFamily="49" charset="-122"/>
                <a:ea typeface="黑体" pitchFamily="49" charset="-122"/>
              </a:rPr>
              <a:t>被选项要三思：</a:t>
            </a:r>
            <a:r>
              <a:rPr lang="zh-CN" altLang="en-US" sz="2400" b="1" dirty="0">
                <a:latin typeface="黑体" pitchFamily="49" charset="-122"/>
                <a:ea typeface="黑体" pitchFamily="49" charset="-122"/>
              </a:rPr>
              <a:t>是否符合史实；是否符合材料；是否与题干要求有必然的直接的逻辑联系。</a:t>
            </a:r>
          </a:p>
          <a:p>
            <a:pPr>
              <a:lnSpc>
                <a:spcPct val="90000"/>
              </a:lnSpc>
            </a:pPr>
            <a:r>
              <a:rPr lang="en-US" altLang="zh-CN" sz="2400" b="1" dirty="0">
                <a:latin typeface="黑体" pitchFamily="49" charset="-122"/>
                <a:ea typeface="黑体" pitchFamily="49" charset="-122"/>
              </a:rPr>
              <a:t>3.</a:t>
            </a:r>
            <a:r>
              <a:rPr lang="zh-CN" altLang="en-US" sz="2400" b="1" dirty="0">
                <a:solidFill>
                  <a:srgbClr val="FF0000"/>
                </a:solidFill>
                <a:latin typeface="黑体" pitchFamily="49" charset="-122"/>
                <a:ea typeface="黑体" pitchFamily="49" charset="-122"/>
              </a:rPr>
              <a:t>做题顺序：</a:t>
            </a:r>
          </a:p>
          <a:p>
            <a:pPr>
              <a:lnSpc>
                <a:spcPct val="90000"/>
              </a:lnSpc>
            </a:pPr>
            <a:r>
              <a:rPr lang="zh-CN" altLang="en-US" sz="2400" b="1" dirty="0">
                <a:latin typeface="黑体" pitchFamily="49" charset="-122"/>
                <a:ea typeface="黑体" pitchFamily="49" charset="-122"/>
              </a:rPr>
              <a:t>    化简材料提取大意，审定答题方向（角度）</a:t>
            </a:r>
            <a:r>
              <a:rPr lang="en-US" altLang="zh-CN" sz="2400" b="1" dirty="0">
                <a:latin typeface="黑体" pitchFamily="49" charset="-122"/>
                <a:ea typeface="黑体" pitchFamily="49" charset="-122"/>
              </a:rPr>
              <a:t>——</a:t>
            </a:r>
            <a:r>
              <a:rPr lang="zh-CN" altLang="en-US" sz="2400" b="1" dirty="0">
                <a:latin typeface="黑体" pitchFamily="49" charset="-122"/>
                <a:ea typeface="黑体" pitchFamily="49" charset="-122"/>
              </a:rPr>
              <a:t>排除干扰项</a:t>
            </a:r>
            <a:r>
              <a:rPr lang="en-US" altLang="zh-CN" sz="2400" b="1" dirty="0">
                <a:latin typeface="黑体" pitchFamily="49" charset="-122"/>
                <a:ea typeface="黑体" pitchFamily="49" charset="-122"/>
              </a:rPr>
              <a:t>——</a:t>
            </a:r>
            <a:r>
              <a:rPr lang="zh-CN" altLang="en-US" sz="2400" b="1" dirty="0">
                <a:latin typeface="黑体" pitchFamily="49" charset="-122"/>
                <a:ea typeface="黑体" pitchFamily="49" charset="-122"/>
              </a:rPr>
              <a:t>选定某一项</a:t>
            </a:r>
            <a:r>
              <a:rPr lang="en-US" altLang="zh-CN" sz="2400" b="1" dirty="0">
                <a:latin typeface="黑体" pitchFamily="49" charset="-122"/>
                <a:ea typeface="黑体" pitchFamily="49" charset="-122"/>
              </a:rPr>
              <a:t>——</a:t>
            </a:r>
            <a:r>
              <a:rPr lang="zh-CN" altLang="en-US" sz="2400" b="1" dirty="0">
                <a:latin typeface="黑体" pitchFamily="49" charset="-122"/>
                <a:ea typeface="黑体" pitchFamily="49" charset="-122"/>
              </a:rPr>
              <a:t>思考所需材料</a:t>
            </a:r>
            <a:r>
              <a:rPr lang="en-US" altLang="zh-CN" sz="2400" b="1" dirty="0">
                <a:latin typeface="黑体" pitchFamily="49" charset="-122"/>
                <a:ea typeface="黑体" pitchFamily="49" charset="-122"/>
              </a:rPr>
              <a:t>——</a:t>
            </a:r>
            <a:r>
              <a:rPr lang="zh-CN" altLang="en-US" sz="2400" b="1" dirty="0">
                <a:latin typeface="黑体" pitchFamily="49" charset="-122"/>
                <a:ea typeface="黑体" pitchFamily="49" charset="-122"/>
              </a:rPr>
              <a:t>回看材料</a:t>
            </a:r>
            <a:r>
              <a:rPr lang="en-US" altLang="zh-CN" sz="2400" b="1" dirty="0">
                <a:latin typeface="黑体" pitchFamily="49" charset="-122"/>
                <a:ea typeface="黑体" pitchFamily="49" charset="-122"/>
              </a:rPr>
              <a:t>——</a:t>
            </a:r>
            <a:r>
              <a:rPr lang="zh-CN" altLang="en-US" sz="2400" b="1" dirty="0">
                <a:latin typeface="黑体" pitchFamily="49" charset="-122"/>
                <a:ea typeface="黑体" pitchFamily="49" charset="-122"/>
              </a:rPr>
              <a:t>反复比较拿不定的选项与材料是否吻合。</a:t>
            </a:r>
          </a:p>
          <a:p>
            <a:pPr>
              <a:lnSpc>
                <a:spcPct val="90000"/>
              </a:lnSpc>
            </a:pPr>
            <a:r>
              <a:rPr lang="en-US" altLang="zh-CN" sz="2400" b="1" dirty="0">
                <a:latin typeface="黑体" pitchFamily="49" charset="-122"/>
                <a:ea typeface="黑体" pitchFamily="49" charset="-122"/>
              </a:rPr>
              <a:t>4.</a:t>
            </a:r>
            <a:r>
              <a:rPr lang="zh-CN" altLang="en-US" sz="2400" b="1" dirty="0">
                <a:solidFill>
                  <a:srgbClr val="0000FF"/>
                </a:solidFill>
                <a:latin typeface="黑体" pitchFamily="49" charset="-122"/>
                <a:ea typeface="黑体" pitchFamily="49" charset="-122"/>
              </a:rPr>
              <a:t>切忌</a:t>
            </a:r>
            <a:r>
              <a:rPr lang="zh-CN" altLang="en-US" sz="2400" b="1" dirty="0">
                <a:latin typeface="黑体" pitchFamily="49" charset="-122"/>
                <a:ea typeface="黑体" pitchFamily="49" charset="-122"/>
              </a:rPr>
              <a:t>以偏概全，没有全面依据材料；</a:t>
            </a:r>
          </a:p>
          <a:p>
            <a:pPr>
              <a:lnSpc>
                <a:spcPct val="90000"/>
              </a:lnSpc>
            </a:pPr>
            <a:r>
              <a:rPr lang="zh-CN" altLang="en-US" sz="2400" b="1" dirty="0">
                <a:solidFill>
                  <a:srgbClr val="0000FF"/>
                </a:solidFill>
                <a:latin typeface="黑体" pitchFamily="49" charset="-122"/>
                <a:ea typeface="黑体" pitchFamily="49" charset="-122"/>
              </a:rPr>
              <a:t>  切忌</a:t>
            </a:r>
            <a:r>
              <a:rPr lang="zh-CN" altLang="en-US" sz="2400" b="1" dirty="0">
                <a:latin typeface="黑体" pitchFamily="49" charset="-122"/>
                <a:ea typeface="黑体" pitchFamily="49" charset="-122"/>
              </a:rPr>
              <a:t>先入为主，贴上熟悉结论，陷入答非所问陷阱；</a:t>
            </a:r>
          </a:p>
          <a:p>
            <a:pPr>
              <a:lnSpc>
                <a:spcPct val="90000"/>
              </a:lnSpc>
            </a:pPr>
            <a:r>
              <a:rPr lang="zh-CN" altLang="en-US" sz="2400" b="1" dirty="0">
                <a:solidFill>
                  <a:srgbClr val="0000FF"/>
                </a:solidFill>
                <a:latin typeface="黑体" pitchFamily="49" charset="-122"/>
                <a:ea typeface="黑体" pitchFamily="49" charset="-122"/>
              </a:rPr>
              <a:t>  切忌</a:t>
            </a:r>
            <a:r>
              <a:rPr lang="zh-CN" altLang="en-US" sz="2400" b="1" dirty="0">
                <a:latin typeface="黑体" pitchFamily="49" charset="-122"/>
                <a:ea typeface="黑体" pitchFamily="49" charset="-122"/>
              </a:rPr>
              <a:t>过度解读，犯程度失当的错误；</a:t>
            </a:r>
          </a:p>
          <a:p>
            <a:pPr>
              <a:lnSpc>
                <a:spcPct val="90000"/>
              </a:lnSpc>
            </a:pPr>
            <a:r>
              <a:rPr lang="zh-CN" altLang="en-US" sz="2400" b="1" dirty="0">
                <a:solidFill>
                  <a:srgbClr val="0000FF"/>
                </a:solidFill>
                <a:latin typeface="黑体" pitchFamily="49" charset="-122"/>
                <a:ea typeface="黑体" pitchFamily="49" charset="-122"/>
              </a:rPr>
              <a:t>  切忌</a:t>
            </a:r>
            <a:r>
              <a:rPr lang="zh-CN" altLang="en-US" sz="2400" b="1" dirty="0">
                <a:latin typeface="黑体" pitchFamily="49" charset="-122"/>
                <a:ea typeface="黑体" pitchFamily="49" charset="-122"/>
              </a:rPr>
              <a:t>附加信息，增加岔路，犯想当然的错误。</a:t>
            </a:r>
          </a:p>
          <a:p>
            <a:pPr>
              <a:lnSpc>
                <a:spcPct val="90000"/>
              </a:lnSpc>
            </a:pPr>
            <a:r>
              <a:rPr lang="en-US" altLang="zh-CN" sz="2400" b="1" dirty="0">
                <a:latin typeface="黑体" pitchFamily="49" charset="-122"/>
                <a:ea typeface="黑体" pitchFamily="49" charset="-122"/>
              </a:rPr>
              <a:t>5.</a:t>
            </a:r>
            <a:r>
              <a:rPr lang="zh-CN" altLang="en-US" sz="2400" b="1" dirty="0">
                <a:solidFill>
                  <a:srgbClr val="0000FF"/>
                </a:solidFill>
                <a:latin typeface="黑体" pitchFamily="49" charset="-122"/>
                <a:ea typeface="黑体" pitchFamily="49" charset="-122"/>
              </a:rPr>
              <a:t>特殊选择题特殊对策</a:t>
            </a:r>
            <a:r>
              <a:rPr lang="zh-CN" altLang="en-US" sz="2400" b="1" dirty="0">
                <a:latin typeface="黑体" pitchFamily="49" charset="-122"/>
                <a:ea typeface="黑体" pitchFamily="49" charset="-122"/>
              </a:rPr>
              <a:t>：</a:t>
            </a:r>
          </a:p>
          <a:p>
            <a:pPr>
              <a:lnSpc>
                <a:spcPct val="90000"/>
              </a:lnSpc>
            </a:pPr>
            <a:r>
              <a:rPr lang="zh-CN" altLang="en-US" sz="2400" b="1" dirty="0">
                <a:latin typeface="黑体" pitchFamily="49" charset="-122"/>
                <a:ea typeface="黑体" pitchFamily="49" charset="-122"/>
              </a:rPr>
              <a:t>  图表类</a:t>
            </a:r>
            <a:r>
              <a:rPr lang="en-US" altLang="zh-CN" sz="2400" b="1" dirty="0">
                <a:latin typeface="黑体" pitchFamily="49" charset="-122"/>
                <a:ea typeface="黑体" pitchFamily="49" charset="-122"/>
              </a:rPr>
              <a:t>——</a:t>
            </a:r>
            <a:r>
              <a:rPr lang="zh-CN" altLang="en-US" sz="2400" b="1" dirty="0">
                <a:latin typeface="黑体" pitchFamily="49" charset="-122"/>
                <a:ea typeface="黑体" pitchFamily="49" charset="-122"/>
              </a:rPr>
              <a:t>信息提取法；  </a:t>
            </a:r>
          </a:p>
          <a:p>
            <a:pPr>
              <a:lnSpc>
                <a:spcPct val="90000"/>
              </a:lnSpc>
            </a:pPr>
            <a:r>
              <a:rPr lang="zh-CN" altLang="en-US" sz="2400" b="1" dirty="0">
                <a:latin typeface="黑体" pitchFamily="49" charset="-122"/>
                <a:ea typeface="黑体" pitchFamily="49" charset="-122"/>
              </a:rPr>
              <a:t>  结论类</a:t>
            </a:r>
            <a:r>
              <a:rPr lang="en-US" altLang="zh-CN" sz="2400" b="1" dirty="0">
                <a:latin typeface="黑体" pitchFamily="49" charset="-122"/>
                <a:ea typeface="黑体" pitchFamily="49" charset="-122"/>
              </a:rPr>
              <a:t>——</a:t>
            </a:r>
            <a:r>
              <a:rPr lang="zh-CN" altLang="en-US" sz="2400" b="1" dirty="0">
                <a:latin typeface="黑体" pitchFamily="49" charset="-122"/>
                <a:ea typeface="黑体" pitchFamily="49" charset="-122"/>
              </a:rPr>
              <a:t>史论结合；</a:t>
            </a:r>
          </a:p>
          <a:p>
            <a:pPr>
              <a:lnSpc>
                <a:spcPct val="90000"/>
              </a:lnSpc>
            </a:pPr>
            <a:r>
              <a:rPr lang="zh-CN" altLang="en-US" sz="2400" b="1" dirty="0">
                <a:latin typeface="黑体" pitchFamily="49" charset="-122"/>
                <a:ea typeface="黑体" pitchFamily="49" charset="-122"/>
              </a:rPr>
              <a:t>  程度（最佳）类</a:t>
            </a:r>
            <a:r>
              <a:rPr lang="en-US" altLang="zh-CN" sz="2400" b="1" dirty="0">
                <a:latin typeface="黑体" pitchFamily="49" charset="-122"/>
                <a:ea typeface="黑体" pitchFamily="49" charset="-122"/>
              </a:rPr>
              <a:t>——</a:t>
            </a:r>
            <a:r>
              <a:rPr lang="zh-CN" altLang="en-US" sz="2400" b="1" dirty="0">
                <a:latin typeface="黑体" pitchFamily="49" charset="-122"/>
                <a:ea typeface="黑体" pitchFamily="49" charset="-122"/>
              </a:rPr>
              <a:t>优选法；</a:t>
            </a:r>
          </a:p>
          <a:p>
            <a:pPr>
              <a:lnSpc>
                <a:spcPct val="90000"/>
              </a:lnSpc>
            </a:pPr>
            <a:r>
              <a:rPr lang="zh-CN" altLang="en-US" sz="2400" b="1" dirty="0">
                <a:latin typeface="黑体" pitchFamily="49" charset="-122"/>
                <a:ea typeface="黑体" pitchFamily="49" charset="-122"/>
              </a:rPr>
              <a:t>  实质本质类</a:t>
            </a:r>
            <a:r>
              <a:rPr lang="en-US" altLang="zh-CN" sz="2000" b="1" dirty="0">
                <a:latin typeface="黑体" pitchFamily="49" charset="-122"/>
                <a:ea typeface="黑体" pitchFamily="49" charset="-122"/>
              </a:rPr>
              <a:t>——</a:t>
            </a:r>
            <a:r>
              <a:rPr lang="zh-CN" altLang="en-US" sz="2400" b="1" dirty="0">
                <a:latin typeface="黑体" pitchFamily="49" charset="-122"/>
                <a:ea typeface="黑体" pitchFamily="49" charset="-122"/>
              </a:rPr>
              <a:t>较隐性抽象宏观。</a:t>
            </a:r>
          </a:p>
        </p:txBody>
      </p:sp>
      <p:sp>
        <p:nvSpPr>
          <p:cNvPr id="205827" name="WordArt 3"/>
          <p:cNvSpPr>
            <a:spLocks noChangeArrowheads="1" noChangeShapeType="1" noTextEdit="1"/>
          </p:cNvSpPr>
          <p:nvPr/>
        </p:nvSpPr>
        <p:spPr bwMode="auto">
          <a:xfrm>
            <a:off x="333375" y="269875"/>
            <a:ext cx="3889375" cy="504825"/>
          </a:xfrm>
          <a:prstGeom prst="rect">
            <a:avLst/>
          </a:prstGeom>
        </p:spPr>
        <p:txBody>
          <a:bodyPr wrap="none" fromWordArt="1">
            <a:prstTxWarp prst="textPlain">
              <a:avLst>
                <a:gd name="adj" fmla="val 50000"/>
              </a:avLst>
            </a:prstTxWarp>
          </a:bodyPr>
          <a:lstStyle/>
          <a:p>
            <a:pPr algn="ctr"/>
            <a:r>
              <a:rPr lang="zh-CN" altLang="en-US" sz="3600" b="1" kern="10">
                <a:ln w="12700" cap="sq">
                  <a:solidFill>
                    <a:schemeClr val="tx1"/>
                  </a:solidFill>
                  <a:round/>
                  <a:headEnd type="none" w="sm" len="sm"/>
                  <a:tailEnd type="none" w="sm" len="sm"/>
                </a:ln>
                <a:solidFill>
                  <a:srgbClr val="FF0000"/>
                </a:solidFill>
                <a:effectLst>
                  <a:outerShdw dist="35921" dir="2700000" algn="ctr" rotWithShape="0">
                    <a:srgbClr val="990000"/>
                  </a:outerShdw>
                </a:effectLst>
                <a:latin typeface="华文行楷"/>
                <a:ea typeface="华文行楷"/>
              </a:rPr>
              <a:t>选择题的解题技巧</a:t>
            </a:r>
          </a:p>
        </p:txBody>
      </p:sp>
    </p:spTree>
    <p:extLst>
      <p:ext uri="{BB962C8B-B14F-4D97-AF65-F5344CB8AC3E}">
        <p14:creationId xmlns:p14="http://schemas.microsoft.com/office/powerpoint/2010/main" val="394089039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矩形 1"/>
          <p:cNvSpPr>
            <a:spLocks noChangeArrowheads="1"/>
          </p:cNvSpPr>
          <p:nvPr/>
        </p:nvSpPr>
        <p:spPr bwMode="auto">
          <a:xfrm>
            <a:off x="212725" y="404813"/>
            <a:ext cx="86074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t>41</a:t>
            </a:r>
            <a:r>
              <a:rPr lang="zh-CN" altLang="en-US" sz="2400" b="1"/>
              <a:t>题考查创新能力、历史解释能力。注重训练学生调动和运用所学知识、方法独立解决问题、得出结论，并组织语言进行表述的能力。</a:t>
            </a:r>
          </a:p>
          <a:p>
            <a:r>
              <a:rPr lang="zh-CN" altLang="en-US" sz="2400" b="1"/>
              <a:t>针对</a:t>
            </a:r>
            <a:r>
              <a:rPr lang="en-US" altLang="zh-CN" sz="2400" b="1"/>
              <a:t>41</a:t>
            </a:r>
            <a:r>
              <a:rPr lang="zh-CN" altLang="en-US" sz="2400" b="1"/>
              <a:t>题：</a:t>
            </a:r>
          </a:p>
          <a:p>
            <a:r>
              <a:rPr lang="zh-CN" altLang="en-US" sz="2400" b="1"/>
              <a:t>    </a:t>
            </a:r>
            <a:r>
              <a:rPr lang="en-US" altLang="zh-CN" sz="2400" b="1"/>
              <a:t>1.</a:t>
            </a:r>
            <a:r>
              <a:rPr lang="zh-CN" altLang="en-US" sz="2400" b="1"/>
              <a:t>关注题型变化，做好能力提升训练。</a:t>
            </a:r>
          </a:p>
          <a:p>
            <a:r>
              <a:rPr lang="zh-CN" altLang="en-US" sz="2400" b="1"/>
              <a:t>历年全国卷都会出现一些新题型，每年的设问方式都不太一样，所以需将各种类型都做复习，锻炼各种设问的审题能力。</a:t>
            </a:r>
          </a:p>
          <a:p>
            <a:r>
              <a:rPr lang="zh-CN" altLang="en-US" sz="2400" b="1"/>
              <a:t>    </a:t>
            </a:r>
            <a:r>
              <a:rPr lang="en-US" altLang="zh-CN" sz="2400" b="1"/>
              <a:t>2.</a:t>
            </a:r>
            <a:r>
              <a:rPr lang="zh-CN" altLang="en-US" sz="2400" b="1"/>
              <a:t>学会写小论文</a:t>
            </a:r>
          </a:p>
          <a:p>
            <a:r>
              <a:rPr lang="zh-CN" altLang="en-US" sz="2400" b="1"/>
              <a:t>在平时的学习中要注重对于小论文写作的训练，用词要专业，分析要深入要注意列举具体的史实，如果是图片或者表格的材料，要注意对于图片和材料的提取和论述。论点一定要明确。针对论点在知识点中寻找可以支持你论点的论据，不要出现知识点上的错误；语言组织方面不要口语化，要用历史术语进行表述；最后要注意论点、论据、论述的分行表述。</a:t>
            </a:r>
          </a:p>
        </p:txBody>
      </p:sp>
    </p:spTree>
    <p:extLst>
      <p:ext uri="{BB962C8B-B14F-4D97-AF65-F5344CB8AC3E}">
        <p14:creationId xmlns:p14="http://schemas.microsoft.com/office/powerpoint/2010/main" val="352915543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Group 2"/>
          <p:cNvGraphicFramePr>
            <a:graphicFrameLocks noGrp="1"/>
          </p:cNvGraphicFramePr>
          <p:nvPr>
            <p:ph idx="4294967295"/>
          </p:nvPr>
        </p:nvGraphicFramePr>
        <p:xfrm>
          <a:off x="0" y="3860800"/>
          <a:ext cx="8359775" cy="2409826"/>
        </p:xfrm>
        <a:graphic>
          <a:graphicData uri="http://schemas.openxmlformats.org/drawingml/2006/table">
            <a:tbl>
              <a:tblPr/>
              <a:tblGrid>
                <a:gridCol w="2168525"/>
                <a:gridCol w="6191250"/>
              </a:tblGrid>
              <a:tr h="518132">
                <a:tc gridSpan="2">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zh-CN" altLang="zh-CN" sz="28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选修一应对策略</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ECFF"/>
                    </a:solidFill>
                  </a:tcPr>
                </a:tc>
                <a:tc hMerge="1">
                  <a:txBody>
                    <a:bodyPr/>
                    <a:lstStyle/>
                    <a:p>
                      <a:endParaRPr lang="zh-CN" altLang="en-US"/>
                    </a:p>
                  </a:txBody>
                  <a:tcPr/>
                </a:tc>
              </a:tr>
              <a:tr h="396748">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altLang="zh-CN" sz="2000" b="1" i="0" u="none" strike="noStrike" cap="none" normalizeH="0" baseline="0" smtClean="0">
                          <a:ln>
                            <a:noFill/>
                          </a:ln>
                          <a:solidFill>
                            <a:srgbClr val="0033CC"/>
                          </a:solidFill>
                          <a:effectLst/>
                          <a:latin typeface="黑体" panose="02010609060101010101" pitchFamily="49" charset="-122"/>
                          <a:ea typeface="黑体" panose="02010609060101010101" pitchFamily="49" charset="-122"/>
                        </a:rPr>
                        <a:t>1</a:t>
                      </a:r>
                      <a:r>
                        <a:rPr kumimoji="0" lang="zh-CN" altLang="en-US" sz="2000" b="1" i="0" u="none" strike="noStrike" cap="none" normalizeH="0" baseline="0" smtClean="0">
                          <a:ln>
                            <a:noFill/>
                          </a:ln>
                          <a:solidFill>
                            <a:srgbClr val="0033CC"/>
                          </a:solidFill>
                          <a:effectLst/>
                          <a:latin typeface="黑体" panose="02010609060101010101" pitchFamily="49" charset="-122"/>
                          <a:ea typeface="黑体" panose="02010609060101010101" pitchFamily="49" charset="-122"/>
                        </a:rPr>
                        <a:t>、真题训练法：</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zh-CN" altLang="zh-CN" sz="20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回眸历年真题，归纳总结规</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r>
              <a:tr h="701450">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altLang="zh-CN" sz="2000" b="1" i="0" u="none" strike="noStrike" cap="none" normalizeH="0" baseline="0" smtClean="0">
                          <a:ln>
                            <a:noFill/>
                          </a:ln>
                          <a:solidFill>
                            <a:srgbClr val="0033CC"/>
                          </a:solidFill>
                          <a:effectLst/>
                          <a:latin typeface="黑体" panose="02010609060101010101" pitchFamily="49" charset="-122"/>
                          <a:ea typeface="黑体" panose="02010609060101010101" pitchFamily="49" charset="-122"/>
                        </a:rPr>
                        <a:t>2</a:t>
                      </a:r>
                      <a:r>
                        <a:rPr kumimoji="0" lang="zh-CN" altLang="en-US" sz="2000" b="1" i="0" u="none" strike="noStrike" cap="none" normalizeH="0" baseline="0" smtClean="0">
                          <a:ln>
                            <a:noFill/>
                          </a:ln>
                          <a:solidFill>
                            <a:srgbClr val="0033CC"/>
                          </a:solidFill>
                          <a:effectLst/>
                          <a:latin typeface="黑体" panose="02010609060101010101" pitchFamily="49" charset="-122"/>
                          <a:ea typeface="黑体" panose="02010609060101010101" pitchFamily="49" charset="-122"/>
                        </a:rPr>
                        <a:t>、思维建模法：</a:t>
                      </a:r>
                      <a:endParaRPr kumimoji="0" lang="zh-CN" altLang="en-US" sz="2000" b="1" i="0" u="none" strike="noStrike" cap="none" normalizeH="0" baseline="0" smtClean="0">
                        <a:ln>
                          <a:noFill/>
                        </a:ln>
                        <a:solidFill>
                          <a:srgbClr val="0033CC"/>
                        </a:solidFill>
                        <a:effectLst/>
                        <a:latin typeface="Arial" panose="020B0604020202020204" pitchFamily="34" charset="0"/>
                        <a:ea typeface="宋体" panose="02010600030101010101" pitchFamily="2" charset="-122"/>
                      </a:endParaRPr>
                    </a:p>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zh-CN" altLang="en-US" sz="2000" b="1" i="0" u="none" strike="noStrike" cap="none" normalizeH="0" baseline="0" smtClean="0">
                        <a:ln>
                          <a:noFill/>
                        </a:ln>
                        <a:solidFill>
                          <a:srgbClr val="0033CC"/>
                        </a:solidFill>
                        <a:effectLst/>
                        <a:latin typeface="Arial" panose="020B0604020202020204" pitchFamily="34" charset="0"/>
                        <a:ea typeface="宋体" panose="02010600030101010101" pitchFamily="2" charset="-122"/>
                      </a:endParaRP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FBFF"/>
                    </a:solidFill>
                  </a:tcPr>
                </a:tc>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zh-CN" altLang="zh-CN" sz="20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构建改革的类型、背景、成败因素、评价标准、启示等模型</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FBFF"/>
                    </a:solidFill>
                  </a:tcPr>
                </a:tc>
              </a:tr>
              <a:tr h="396748">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altLang="zh-CN" sz="2000" b="1" i="0" u="none" strike="noStrike" cap="none" normalizeH="0" baseline="0" smtClean="0">
                          <a:ln>
                            <a:noFill/>
                          </a:ln>
                          <a:solidFill>
                            <a:srgbClr val="0033CC"/>
                          </a:solidFill>
                          <a:effectLst/>
                          <a:latin typeface="黑体" panose="02010609060101010101" pitchFamily="49" charset="-122"/>
                          <a:ea typeface="黑体" panose="02010609060101010101" pitchFamily="49" charset="-122"/>
                        </a:rPr>
                        <a:t>3</a:t>
                      </a:r>
                      <a:r>
                        <a:rPr kumimoji="0" lang="zh-CN" altLang="en-US" sz="2000" b="1" i="0" u="none" strike="noStrike" cap="none" normalizeH="0" baseline="0" smtClean="0">
                          <a:ln>
                            <a:noFill/>
                          </a:ln>
                          <a:solidFill>
                            <a:srgbClr val="0033CC"/>
                          </a:solidFill>
                          <a:effectLst/>
                          <a:latin typeface="黑体" panose="02010609060101010101" pitchFamily="49" charset="-122"/>
                          <a:ea typeface="黑体" panose="02010609060101010101" pitchFamily="49" charset="-122"/>
                        </a:rPr>
                        <a:t>、史观引领法：</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zh-CN" altLang="zh-CN" sz="20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多元史观解读改革</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r>
              <a:tr h="396748">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altLang="zh-CN" sz="2000" b="1" i="0" u="none" strike="noStrike" cap="none" normalizeH="0" baseline="0" smtClean="0">
                          <a:ln>
                            <a:noFill/>
                          </a:ln>
                          <a:solidFill>
                            <a:srgbClr val="0033CC"/>
                          </a:solidFill>
                          <a:effectLst/>
                          <a:latin typeface="黑体" panose="02010609060101010101" pitchFamily="49" charset="-122"/>
                          <a:ea typeface="黑体" panose="02010609060101010101" pitchFamily="49" charset="-122"/>
                        </a:rPr>
                        <a:t>4</a:t>
                      </a:r>
                      <a:r>
                        <a:rPr kumimoji="0" lang="zh-CN" altLang="en-US" sz="2000" b="1" i="0" u="none" strike="noStrike" cap="none" normalizeH="0" baseline="0" smtClean="0">
                          <a:ln>
                            <a:noFill/>
                          </a:ln>
                          <a:solidFill>
                            <a:srgbClr val="0033CC"/>
                          </a:solidFill>
                          <a:effectLst/>
                          <a:latin typeface="黑体" panose="02010609060101010101" pitchFamily="49" charset="-122"/>
                          <a:ea typeface="黑体" panose="02010609060101010101" pitchFamily="49" charset="-122"/>
                        </a:rPr>
                        <a:t>、课外延伸法：</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FBFF"/>
                    </a:solidFill>
                  </a:tcPr>
                </a:tc>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zh-CN" altLang="zh-CN" sz="20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命题时重点关注中学选修教材中未涉及的改革</a:t>
                      </a:r>
                    </a:p>
                  </a:txBody>
                  <a:tcPr marT="45706" marB="4570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FBFF"/>
                    </a:solidFill>
                  </a:tcPr>
                </a:tc>
              </a:tr>
            </a:tbl>
          </a:graphicData>
        </a:graphic>
      </p:graphicFrame>
      <p:sp>
        <p:nvSpPr>
          <p:cNvPr id="217109" name="Rectangle 1"/>
          <p:cNvSpPr>
            <a:spLocks noChangeArrowheads="1"/>
          </p:cNvSpPr>
          <p:nvPr/>
        </p:nvSpPr>
        <p:spPr bwMode="auto">
          <a:xfrm>
            <a:off x="252413" y="1484313"/>
            <a:ext cx="8334375" cy="1922462"/>
          </a:xfrm>
          <a:prstGeom prst="rect">
            <a:avLst/>
          </a:prstGeom>
          <a:solidFill>
            <a:srgbClr val="F2F2F2"/>
          </a:solidFill>
          <a:ln w="28575">
            <a:solidFill>
              <a:srgbClr val="C00000"/>
            </a:solidFill>
            <a:miter lim="800000"/>
            <a:headEnd/>
            <a:tailEnd/>
          </a:ln>
        </p:spPr>
        <p:txBody>
          <a:bodyPr lIns="94796" tIns="47398" rIns="94796" bIns="47398" anchor="ctr">
            <a:spAutoFit/>
          </a:bodyPr>
          <a:lstStyle/>
          <a:p>
            <a:pPr indent="276225" defTabSz="947738">
              <a:buFont typeface="Arial" pitchFamily="34" charset="0"/>
              <a:buNone/>
            </a:pPr>
            <a:r>
              <a:rPr lang="en-US" altLang="zh-CN" sz="2000">
                <a:latin typeface="黑体" pitchFamily="49" charset="-122"/>
                <a:ea typeface="黑体" pitchFamily="49" charset="-122"/>
              </a:rPr>
              <a:t>1.</a:t>
            </a:r>
            <a:r>
              <a:rPr lang="zh-CN" altLang="en-US" sz="2000">
                <a:latin typeface="黑体" pitchFamily="49" charset="-122"/>
                <a:ea typeface="黑体" pitchFamily="49" charset="-122"/>
              </a:rPr>
              <a:t>从</a:t>
            </a:r>
            <a:r>
              <a:rPr lang="zh-CN" altLang="en-US" sz="2000">
                <a:solidFill>
                  <a:srgbClr val="FF0000"/>
                </a:solidFill>
                <a:latin typeface="黑体" pitchFamily="49" charset="-122"/>
                <a:ea typeface="黑体" pitchFamily="49" charset="-122"/>
              </a:rPr>
              <a:t>考查特点</a:t>
            </a:r>
            <a:r>
              <a:rPr lang="zh-CN" altLang="en-US" sz="2000">
                <a:latin typeface="黑体" pitchFamily="49" charset="-122"/>
                <a:ea typeface="黑体" pitchFamily="49" charset="-122"/>
              </a:rPr>
              <a:t>上看：命题依标不依本，不拘泥于教科书 ；</a:t>
            </a:r>
          </a:p>
          <a:p>
            <a:pPr indent="276225" defTabSz="947738">
              <a:buFont typeface="Arial" pitchFamily="34" charset="0"/>
              <a:buNone/>
            </a:pPr>
            <a:r>
              <a:rPr lang="en-US" altLang="zh-CN" sz="2000">
                <a:latin typeface="黑体" pitchFamily="49" charset="-122"/>
                <a:ea typeface="黑体" pitchFamily="49" charset="-122"/>
              </a:rPr>
              <a:t>2.</a:t>
            </a:r>
            <a:r>
              <a:rPr lang="zh-CN" altLang="en-US" sz="2000">
                <a:latin typeface="黑体" pitchFamily="49" charset="-122"/>
                <a:ea typeface="黑体" pitchFamily="49" charset="-122"/>
              </a:rPr>
              <a:t>从</a:t>
            </a:r>
            <a:r>
              <a:rPr lang="zh-CN" altLang="en-US" sz="2000">
                <a:solidFill>
                  <a:srgbClr val="FF0000"/>
                </a:solidFill>
                <a:latin typeface="黑体" pitchFamily="49" charset="-122"/>
                <a:ea typeface="黑体" pitchFamily="49" charset="-122"/>
              </a:rPr>
              <a:t>考查内容</a:t>
            </a:r>
            <a:r>
              <a:rPr lang="zh-CN" altLang="en-US" sz="2000">
                <a:latin typeface="黑体" pitchFamily="49" charset="-122"/>
                <a:ea typeface="黑体" pitchFamily="49" charset="-122"/>
              </a:rPr>
              <a:t>上看：以中国的改革尤其是中国古代改革为主；选修和必修相结合；</a:t>
            </a:r>
          </a:p>
          <a:p>
            <a:pPr indent="276225" defTabSz="947738">
              <a:buFont typeface="Arial" pitchFamily="34" charset="0"/>
              <a:buNone/>
            </a:pPr>
            <a:r>
              <a:rPr lang="en-US" altLang="zh-CN" sz="2000">
                <a:latin typeface="黑体" pitchFamily="49" charset="-122"/>
                <a:ea typeface="黑体" pitchFamily="49" charset="-122"/>
              </a:rPr>
              <a:t>3.</a:t>
            </a:r>
            <a:r>
              <a:rPr lang="zh-CN" altLang="en-US" sz="2000">
                <a:latin typeface="黑体" pitchFamily="49" charset="-122"/>
                <a:ea typeface="黑体" pitchFamily="49" charset="-122"/>
              </a:rPr>
              <a:t>从</a:t>
            </a:r>
            <a:r>
              <a:rPr lang="zh-CN" altLang="en-US" sz="2000">
                <a:solidFill>
                  <a:srgbClr val="FF0000"/>
                </a:solidFill>
                <a:latin typeface="黑体" pitchFamily="49" charset="-122"/>
                <a:ea typeface="黑体" pitchFamily="49" charset="-122"/>
              </a:rPr>
              <a:t>考查方式</a:t>
            </a:r>
            <a:r>
              <a:rPr lang="zh-CN" altLang="en-US" sz="2000">
                <a:latin typeface="黑体" pitchFamily="49" charset="-122"/>
                <a:ea typeface="黑体" pitchFamily="49" charset="-122"/>
              </a:rPr>
              <a:t>上看：以横向或纵向对比、类比为主。</a:t>
            </a:r>
          </a:p>
          <a:p>
            <a:pPr indent="276225" defTabSz="947738">
              <a:buFont typeface="Arial" pitchFamily="34" charset="0"/>
              <a:buNone/>
            </a:pPr>
            <a:r>
              <a:rPr lang="en-US" altLang="zh-CN" sz="2000">
                <a:latin typeface="黑体" pitchFamily="49" charset="-122"/>
                <a:ea typeface="黑体" pitchFamily="49" charset="-122"/>
              </a:rPr>
              <a:t>4.</a:t>
            </a:r>
            <a:r>
              <a:rPr lang="zh-CN" altLang="en-US" sz="2000">
                <a:latin typeface="黑体" pitchFamily="49" charset="-122"/>
                <a:ea typeface="黑体" pitchFamily="49" charset="-122"/>
              </a:rPr>
              <a:t>从</a:t>
            </a:r>
            <a:r>
              <a:rPr lang="zh-CN" altLang="en-US" sz="2000">
                <a:solidFill>
                  <a:srgbClr val="FF0000"/>
                </a:solidFill>
                <a:latin typeface="黑体" pitchFamily="49" charset="-122"/>
                <a:ea typeface="黑体" pitchFamily="49" charset="-122"/>
              </a:rPr>
              <a:t>设问方式</a:t>
            </a:r>
            <a:r>
              <a:rPr lang="zh-CN" altLang="en-US" sz="2000">
                <a:latin typeface="黑体" pitchFamily="49" charset="-122"/>
                <a:ea typeface="黑体" pitchFamily="49" charset="-122"/>
              </a:rPr>
              <a:t>上看：一般为两问（分值分配为</a:t>
            </a:r>
            <a:r>
              <a:rPr lang="en-US" altLang="zh-CN" sz="2000">
                <a:latin typeface="黑体" pitchFamily="49" charset="-122"/>
                <a:ea typeface="黑体" pitchFamily="49" charset="-122"/>
              </a:rPr>
              <a:t>8</a:t>
            </a:r>
            <a:r>
              <a:rPr lang="zh-CN" altLang="en-US" sz="2000">
                <a:latin typeface="黑体" pitchFamily="49" charset="-122"/>
                <a:ea typeface="黑体" pitchFamily="49" charset="-122"/>
              </a:rPr>
              <a:t>、</a:t>
            </a:r>
            <a:r>
              <a:rPr lang="en-US" altLang="zh-CN" sz="2000">
                <a:latin typeface="黑体" pitchFamily="49" charset="-122"/>
                <a:ea typeface="黑体" pitchFamily="49" charset="-122"/>
              </a:rPr>
              <a:t>7</a:t>
            </a:r>
            <a:r>
              <a:rPr lang="zh-CN" altLang="en-US" sz="2000">
                <a:latin typeface="黑体" pitchFamily="49" charset="-122"/>
                <a:ea typeface="黑体" pitchFamily="49" charset="-122"/>
              </a:rPr>
              <a:t>分或</a:t>
            </a:r>
            <a:r>
              <a:rPr lang="en-US" altLang="zh-CN" sz="2000">
                <a:latin typeface="黑体" pitchFamily="49" charset="-122"/>
                <a:ea typeface="黑体" pitchFamily="49" charset="-122"/>
              </a:rPr>
              <a:t>6</a:t>
            </a:r>
            <a:r>
              <a:rPr lang="zh-CN" altLang="en-US" sz="2000">
                <a:latin typeface="黑体" pitchFamily="49" charset="-122"/>
                <a:ea typeface="黑体" pitchFamily="49" charset="-122"/>
              </a:rPr>
              <a:t>、</a:t>
            </a:r>
            <a:r>
              <a:rPr lang="en-US" altLang="zh-CN" sz="2000">
                <a:latin typeface="黑体" pitchFamily="49" charset="-122"/>
                <a:ea typeface="黑体" pitchFamily="49" charset="-122"/>
              </a:rPr>
              <a:t>9</a:t>
            </a:r>
            <a:r>
              <a:rPr lang="zh-CN" altLang="en-US" sz="2000">
                <a:latin typeface="黑体" pitchFamily="49" charset="-122"/>
                <a:ea typeface="黑体" pitchFamily="49" charset="-122"/>
              </a:rPr>
              <a:t>分），主要以考查改革之背景（原因、目的）、特点、影响（作用）为主；</a:t>
            </a:r>
          </a:p>
        </p:txBody>
      </p:sp>
      <p:sp>
        <p:nvSpPr>
          <p:cNvPr id="217110" name="矩形 2"/>
          <p:cNvSpPr>
            <a:spLocks noChangeArrowheads="1"/>
          </p:cNvSpPr>
          <p:nvPr/>
        </p:nvSpPr>
        <p:spPr bwMode="auto">
          <a:xfrm>
            <a:off x="2051050" y="547688"/>
            <a:ext cx="33543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796" tIns="47398" rIns="94796" bIns="47398">
            <a:spAutoFit/>
          </a:bodyPr>
          <a:lstStyle/>
          <a:p>
            <a:pPr indent="276225">
              <a:buFont typeface="Arial" pitchFamily="34" charset="0"/>
              <a:buNone/>
            </a:pPr>
            <a:r>
              <a:rPr lang="zh-CN" altLang="en-US" sz="3200" b="1">
                <a:latin typeface="黑体" pitchFamily="49" charset="-122"/>
                <a:ea typeface="黑体" pitchFamily="49" charset="-122"/>
              </a:rPr>
              <a:t>选修一题型特点</a:t>
            </a:r>
            <a:endParaRPr lang="zh-CN" altLang="en-US" sz="3200" b="1">
              <a:ea typeface="黑体" pitchFamily="49" charset="-122"/>
            </a:endParaRPr>
          </a:p>
        </p:txBody>
      </p:sp>
    </p:spTree>
    <p:extLst>
      <p:ext uri="{BB962C8B-B14F-4D97-AF65-F5344CB8AC3E}">
        <p14:creationId xmlns:p14="http://schemas.microsoft.com/office/powerpoint/2010/main" val="2653861016"/>
      </p:ext>
    </p:extLst>
  </p:cSld>
  <p:clrMapOvr>
    <a:masterClrMapping/>
  </p:clrMapOvr>
  <p:transition spd="slow"/>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612775" y="1243013"/>
            <a:ext cx="7947025" cy="5265737"/>
          </a:xfrm>
          <a:prstGeom prst="rect">
            <a:avLst/>
          </a:prstGeom>
          <a:noFill/>
          <a:ln w="28575">
            <a:solidFill>
              <a:srgbClr val="95ADBC"/>
            </a:solidFill>
            <a:miter lim="800000"/>
            <a:headEnd/>
            <a:tailEnd/>
          </a:ln>
          <a:extLst>
            <a:ext uri="{909E8E84-426E-40DD-AFC4-6F175D3DCCD1}">
              <a14:hiddenFill xmlns:a14="http://schemas.microsoft.com/office/drawing/2010/main">
                <a:solidFill>
                  <a:srgbClr val="FFFFFF"/>
                </a:solidFill>
              </a14:hiddenFill>
            </a:ext>
          </a:extLst>
        </p:spPr>
        <p:txBody>
          <a:bodyPr lIns="94796" tIns="47398" rIns="94796" bIns="47398" anchor="ctr">
            <a:spAutoFit/>
          </a:bodyPr>
          <a:lstStyle/>
          <a:p>
            <a:pPr indent="276225" defTabSz="947738">
              <a:buFont typeface="Arial" pitchFamily="34" charset="0"/>
              <a:buNone/>
            </a:pPr>
            <a:r>
              <a:rPr lang="en-US" altLang="zh-CN" sz="2800" b="1">
                <a:latin typeface="黑体" pitchFamily="49" charset="-122"/>
                <a:ea typeface="黑体" pitchFamily="49" charset="-122"/>
              </a:rPr>
              <a:t>1</a:t>
            </a:r>
            <a:r>
              <a:rPr lang="zh-CN" altLang="en-US" sz="2800" b="1">
                <a:latin typeface="黑体" pitchFamily="49" charset="-122"/>
                <a:ea typeface="黑体" pitchFamily="49" charset="-122"/>
              </a:rPr>
              <a:t>、从</a:t>
            </a:r>
            <a:r>
              <a:rPr lang="zh-CN" altLang="en-US" sz="2800" b="1">
                <a:solidFill>
                  <a:srgbClr val="FF0000"/>
                </a:solidFill>
                <a:latin typeface="黑体" pitchFamily="49" charset="-122"/>
                <a:ea typeface="黑体" pitchFamily="49" charset="-122"/>
              </a:rPr>
              <a:t>命题特点</a:t>
            </a:r>
            <a:r>
              <a:rPr lang="zh-CN" altLang="en-US" sz="2800" b="1">
                <a:latin typeface="黑体" pitchFamily="49" charset="-122"/>
                <a:ea typeface="黑体" pitchFamily="49" charset="-122"/>
              </a:rPr>
              <a:t>看：命题依纲不依本，不拘泥于教科书 ；与时政联系密切，体现了鲜明的时代性和深切的现实关照；</a:t>
            </a:r>
            <a:endParaRPr lang="en-US" altLang="zh-CN" sz="2800" b="1">
              <a:latin typeface="黑体" pitchFamily="49" charset="-122"/>
              <a:ea typeface="黑体" pitchFamily="49" charset="-122"/>
            </a:endParaRPr>
          </a:p>
          <a:p>
            <a:pPr indent="276225" defTabSz="947738">
              <a:buFont typeface="Arial" pitchFamily="34" charset="0"/>
              <a:buNone/>
            </a:pPr>
            <a:r>
              <a:rPr lang="en-US" altLang="zh-CN" sz="2800" b="1">
                <a:latin typeface="黑体" pitchFamily="49" charset="-122"/>
                <a:ea typeface="黑体" pitchFamily="49" charset="-122"/>
              </a:rPr>
              <a:t>2</a:t>
            </a:r>
            <a:r>
              <a:rPr lang="zh-CN" altLang="en-US" sz="2800" b="1">
                <a:latin typeface="黑体" pitchFamily="49" charset="-122"/>
                <a:ea typeface="黑体" pitchFamily="49" charset="-122"/>
              </a:rPr>
              <a:t>、从</a:t>
            </a:r>
            <a:r>
              <a:rPr lang="zh-CN" altLang="en-US" sz="2800" b="1">
                <a:solidFill>
                  <a:srgbClr val="FF0000"/>
                </a:solidFill>
                <a:latin typeface="黑体" pitchFamily="49" charset="-122"/>
                <a:ea typeface="黑体" pitchFamily="49" charset="-122"/>
              </a:rPr>
              <a:t>考查内容</a:t>
            </a:r>
            <a:r>
              <a:rPr lang="zh-CN" altLang="en-US" sz="2800" b="1">
                <a:latin typeface="黑体" pitchFamily="49" charset="-122"/>
                <a:ea typeface="黑体" pitchFamily="49" charset="-122"/>
              </a:rPr>
              <a:t>看：以中国历史人物特别是古代和近代历史人物为主 ；人物往往是教材上不太重视但生活中耳闻能详的人）；</a:t>
            </a:r>
            <a:endParaRPr lang="en-US" altLang="zh-CN" sz="2800" b="1">
              <a:latin typeface="黑体" pitchFamily="49" charset="-122"/>
              <a:ea typeface="黑体" pitchFamily="49" charset="-122"/>
            </a:endParaRPr>
          </a:p>
          <a:p>
            <a:pPr indent="276225" defTabSz="947738">
              <a:buFont typeface="Arial" pitchFamily="34" charset="0"/>
              <a:buNone/>
            </a:pPr>
            <a:r>
              <a:rPr lang="en-US" altLang="zh-CN" sz="2800" b="1">
                <a:latin typeface="黑体" pitchFamily="49" charset="-122"/>
                <a:ea typeface="黑体" pitchFamily="49" charset="-122"/>
              </a:rPr>
              <a:t>3</a:t>
            </a:r>
            <a:r>
              <a:rPr lang="zh-CN" altLang="en-US" sz="2800" b="1">
                <a:latin typeface="黑体" pitchFamily="49" charset="-122"/>
                <a:ea typeface="黑体" pitchFamily="49" charset="-122"/>
              </a:rPr>
              <a:t>、从</a:t>
            </a:r>
            <a:r>
              <a:rPr lang="zh-CN" altLang="en-US" sz="2800" b="1">
                <a:solidFill>
                  <a:srgbClr val="FF0000"/>
                </a:solidFill>
                <a:latin typeface="黑体" pitchFamily="49" charset="-122"/>
                <a:ea typeface="黑体" pitchFamily="49" charset="-122"/>
              </a:rPr>
              <a:t>考查目标</a:t>
            </a:r>
            <a:r>
              <a:rPr lang="zh-CN" altLang="en-US" sz="2800" b="1">
                <a:latin typeface="黑体" pitchFamily="49" charset="-122"/>
                <a:ea typeface="黑体" pitchFamily="49" charset="-122"/>
              </a:rPr>
              <a:t>看：考查能力目标涉及较广泛，层次也较高一些。这一点可从设问的方式得出，如“概括”、 “指出”、“评价”、“简评”、“说明”等。</a:t>
            </a:r>
            <a:endParaRPr lang="en-US" altLang="zh-CN" sz="2800" b="1">
              <a:latin typeface="黑体" pitchFamily="49" charset="-122"/>
              <a:ea typeface="黑体" pitchFamily="49" charset="-122"/>
            </a:endParaRPr>
          </a:p>
          <a:p>
            <a:pPr indent="276225" defTabSz="947738">
              <a:buFont typeface="Arial" pitchFamily="34" charset="0"/>
              <a:buNone/>
            </a:pPr>
            <a:r>
              <a:rPr lang="en-US" altLang="zh-CN" sz="2800" b="1">
                <a:latin typeface="黑体" pitchFamily="49" charset="-122"/>
                <a:ea typeface="黑体" pitchFamily="49" charset="-122"/>
              </a:rPr>
              <a:t>4</a:t>
            </a:r>
            <a:r>
              <a:rPr lang="zh-CN" altLang="en-US" sz="2800" b="1">
                <a:latin typeface="黑体" pitchFamily="49" charset="-122"/>
                <a:ea typeface="黑体" pitchFamily="49" charset="-122"/>
              </a:rPr>
              <a:t>、从</a:t>
            </a:r>
            <a:r>
              <a:rPr lang="zh-CN" altLang="en-US" sz="2800" b="1">
                <a:solidFill>
                  <a:srgbClr val="FF0000"/>
                </a:solidFill>
                <a:latin typeface="黑体" pitchFamily="49" charset="-122"/>
                <a:ea typeface="黑体" pitchFamily="49" charset="-122"/>
              </a:rPr>
              <a:t>答案组织</a:t>
            </a:r>
            <a:r>
              <a:rPr lang="zh-CN" altLang="en-US" sz="2800" b="1">
                <a:latin typeface="黑体" pitchFamily="49" charset="-122"/>
                <a:ea typeface="黑体" pitchFamily="49" charset="-122"/>
              </a:rPr>
              <a:t>看：对学生提取材料有效信息的能力和概括、表达的能力要求较高。</a:t>
            </a:r>
          </a:p>
        </p:txBody>
      </p:sp>
      <p:sp>
        <p:nvSpPr>
          <p:cNvPr id="218115" name="Rectangle 1"/>
          <p:cNvSpPr>
            <a:spLocks noChangeArrowheads="1"/>
          </p:cNvSpPr>
          <p:nvPr/>
        </p:nvSpPr>
        <p:spPr bwMode="auto">
          <a:xfrm>
            <a:off x="2339975" y="476250"/>
            <a:ext cx="3448050" cy="587375"/>
          </a:xfrm>
          <a:prstGeom prst="rect">
            <a:avLst/>
          </a:prstGeom>
          <a:noFill/>
          <a:ln w="28575">
            <a:solidFill>
              <a:srgbClr val="95ADBC"/>
            </a:solidFill>
            <a:miter lim="800000"/>
            <a:headEnd/>
            <a:tailEnd/>
          </a:ln>
          <a:extLst>
            <a:ext uri="{909E8E84-426E-40DD-AFC4-6F175D3DCCD1}">
              <a14:hiddenFill xmlns:a14="http://schemas.microsoft.com/office/drawing/2010/main">
                <a:solidFill>
                  <a:srgbClr val="FFFFFF"/>
                </a:solidFill>
              </a14:hiddenFill>
            </a:ext>
          </a:extLst>
        </p:spPr>
        <p:txBody>
          <a:bodyPr wrap="none" lIns="94796" tIns="47398" rIns="94796" bIns="47398" anchor="ctr">
            <a:spAutoFit/>
          </a:bodyPr>
          <a:lstStyle/>
          <a:p>
            <a:pPr indent="369888" algn="ctr" defTabSz="947738">
              <a:buFont typeface="Arial" pitchFamily="34" charset="0"/>
              <a:buNone/>
            </a:pPr>
            <a:r>
              <a:rPr lang="zh-CN" altLang="en-US" sz="3200" b="1">
                <a:latin typeface="黑体" pitchFamily="49" charset="-122"/>
                <a:ea typeface="黑体" pitchFamily="49" charset="-122"/>
              </a:rPr>
              <a:t>选修四题型特点</a:t>
            </a:r>
            <a:endParaRPr lang="zh-CN" altLang="en-US" sz="3200" b="1">
              <a:ea typeface="黑体" pitchFamily="49" charset="-122"/>
            </a:endParaRPr>
          </a:p>
        </p:txBody>
      </p:sp>
    </p:spTree>
    <p:extLst>
      <p:ext uri="{BB962C8B-B14F-4D97-AF65-F5344CB8AC3E}">
        <p14:creationId xmlns:p14="http://schemas.microsoft.com/office/powerpoint/2010/main" val="1292039517"/>
      </p:ext>
    </p:extLst>
  </p:cSld>
  <p:clrMapOvr>
    <a:masterClrMapping/>
  </p:clrMapOvr>
  <p:transition spd="slow"/>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Group 2"/>
          <p:cNvGraphicFramePr>
            <a:graphicFrameLocks noGrp="1"/>
          </p:cNvGraphicFramePr>
          <p:nvPr>
            <p:ph idx="4294967295"/>
          </p:nvPr>
        </p:nvGraphicFramePr>
        <p:xfrm>
          <a:off x="0" y="981075"/>
          <a:ext cx="8069262" cy="4772026"/>
        </p:xfrm>
        <a:graphic>
          <a:graphicData uri="http://schemas.openxmlformats.org/drawingml/2006/table">
            <a:tbl>
              <a:tblPr/>
              <a:tblGrid>
                <a:gridCol w="2268538"/>
                <a:gridCol w="5800724"/>
              </a:tblGrid>
              <a:tr h="1083839">
                <a:tc gridSpan="2">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zh-CN" altLang="zh-CN" sz="28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选修四应对策略</a:t>
                      </a: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ECFF"/>
                    </a:solidFill>
                  </a:tcPr>
                </a:tc>
                <a:tc hMerge="1">
                  <a:txBody>
                    <a:bodyPr/>
                    <a:lstStyle/>
                    <a:p>
                      <a:endParaRPr lang="zh-CN" altLang="en-US"/>
                    </a:p>
                  </a:txBody>
                  <a:tcPr/>
                </a:tc>
              </a:tr>
              <a:tr h="944903">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altLang="zh-CN" sz="2800" b="1" i="0" u="none" strike="noStrike" cap="none" normalizeH="0" baseline="0" dirty="0" smtClean="0">
                          <a:ln>
                            <a:noFill/>
                          </a:ln>
                          <a:solidFill>
                            <a:srgbClr val="0033CC"/>
                          </a:solidFill>
                          <a:effectLst/>
                          <a:latin typeface="黑体" panose="02010609060101010101" pitchFamily="49" charset="-122"/>
                          <a:ea typeface="黑体" panose="02010609060101010101" pitchFamily="49" charset="-122"/>
                        </a:rPr>
                        <a:t>1</a:t>
                      </a:r>
                      <a:r>
                        <a:rPr kumimoji="0" lang="zh-CN" altLang="en-US" sz="2800" b="1" i="0" u="none" strike="noStrike" cap="none" normalizeH="0" baseline="0" dirty="0" smtClean="0">
                          <a:ln>
                            <a:noFill/>
                          </a:ln>
                          <a:solidFill>
                            <a:srgbClr val="0033CC"/>
                          </a:solidFill>
                          <a:effectLst/>
                          <a:latin typeface="黑体" panose="02010609060101010101" pitchFamily="49" charset="-122"/>
                          <a:ea typeface="黑体" panose="02010609060101010101" pitchFamily="49" charset="-122"/>
                        </a:rPr>
                        <a:t>、真题训练法：</a:t>
                      </a: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zh-CN" altLang="zh-CN" sz="2800" b="1" i="0" u="none" strike="noStrike" cap="none" normalizeH="0" baseline="0" dirty="0" smtClean="0">
                          <a:ln>
                            <a:noFill/>
                          </a:ln>
                          <a:solidFill>
                            <a:srgbClr val="0000FF"/>
                          </a:solidFill>
                          <a:effectLst/>
                          <a:latin typeface="Arial" panose="020B0604020202020204" pitchFamily="34" charset="0"/>
                          <a:ea typeface="宋体" panose="02010600030101010101" pitchFamily="2" charset="-122"/>
                        </a:rPr>
                        <a:t>回眸历年真题，归纳总结规律</a:t>
                      </a: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r>
              <a:tr h="1371642">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altLang="zh-CN" sz="2800" b="1" i="0" u="none" strike="noStrike" cap="none" normalizeH="0" baseline="0" dirty="0" smtClean="0">
                          <a:ln>
                            <a:noFill/>
                          </a:ln>
                          <a:solidFill>
                            <a:srgbClr val="0033CC"/>
                          </a:solidFill>
                          <a:effectLst/>
                          <a:latin typeface="黑体" panose="02010609060101010101" pitchFamily="49" charset="-122"/>
                          <a:ea typeface="黑体" panose="02010609060101010101" pitchFamily="49" charset="-122"/>
                        </a:rPr>
                        <a:t>2</a:t>
                      </a:r>
                      <a:r>
                        <a:rPr kumimoji="0" lang="zh-CN" altLang="en-US" sz="2800" b="1" i="0" u="none" strike="noStrike" cap="none" normalizeH="0" baseline="0" dirty="0" smtClean="0">
                          <a:ln>
                            <a:noFill/>
                          </a:ln>
                          <a:solidFill>
                            <a:srgbClr val="0033CC"/>
                          </a:solidFill>
                          <a:effectLst/>
                          <a:latin typeface="黑体" panose="02010609060101010101" pitchFamily="49" charset="-122"/>
                          <a:ea typeface="黑体" panose="02010609060101010101" pitchFamily="49" charset="-122"/>
                        </a:rPr>
                        <a:t>、思维建模法：</a:t>
                      </a: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endParaRPr>
                    </a:p>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zh-CN" altLang="en-US" sz="2800" b="1" i="0" u="none" strike="noStrike" cap="none" normalizeH="0" baseline="0" dirty="0" smtClean="0">
                        <a:ln>
                          <a:noFill/>
                        </a:ln>
                        <a:solidFill>
                          <a:srgbClr val="0033CC"/>
                        </a:solidFill>
                        <a:effectLst/>
                        <a:latin typeface="Arial" panose="020B0604020202020204" pitchFamily="34" charset="0"/>
                        <a:ea typeface="宋体" panose="02010600030101010101" pitchFamily="2" charset="-122"/>
                      </a:endParaRP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FBFF"/>
                    </a:solidFill>
                  </a:tcPr>
                </a:tc>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zh-CN" altLang="zh-CN" sz="2800" b="1" i="0" u="none" strike="noStrike" cap="none" normalizeH="0" baseline="0" dirty="0" smtClean="0">
                          <a:ln>
                            <a:noFill/>
                          </a:ln>
                          <a:solidFill>
                            <a:srgbClr val="0000FF"/>
                          </a:solidFill>
                          <a:effectLst/>
                          <a:latin typeface="Arial" panose="020B0604020202020204" pitchFamily="34" charset="0"/>
                          <a:ea typeface="宋体" panose="02010600030101010101" pitchFamily="2" charset="-122"/>
                        </a:rPr>
                        <a:t>构建人物评价的要求、原则、角度、方法、影响因素等模型</a:t>
                      </a: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FBFF"/>
                    </a:solidFill>
                  </a:tcPr>
                </a:tc>
              </a:tr>
              <a:tr h="1371642">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altLang="zh-CN" sz="2800" b="1" i="0" u="none" strike="noStrike" cap="none" normalizeH="0" baseline="0" smtClean="0">
                          <a:ln>
                            <a:noFill/>
                          </a:ln>
                          <a:solidFill>
                            <a:srgbClr val="0033CC"/>
                          </a:solidFill>
                          <a:effectLst/>
                          <a:latin typeface="黑体" panose="02010609060101010101" pitchFamily="49" charset="-122"/>
                          <a:ea typeface="黑体" panose="02010609060101010101" pitchFamily="49" charset="-122"/>
                        </a:rPr>
                        <a:t>3</a:t>
                      </a:r>
                      <a:r>
                        <a:rPr kumimoji="0" lang="zh-CN" altLang="en-US" sz="2800" b="1" i="0" u="none" strike="noStrike" cap="none" normalizeH="0" baseline="0" smtClean="0">
                          <a:ln>
                            <a:noFill/>
                          </a:ln>
                          <a:solidFill>
                            <a:srgbClr val="0033CC"/>
                          </a:solidFill>
                          <a:effectLst/>
                          <a:latin typeface="黑体" panose="02010609060101010101" pitchFamily="49" charset="-122"/>
                          <a:ea typeface="黑体" panose="02010609060101010101" pitchFamily="49" charset="-122"/>
                        </a:rPr>
                        <a:t>、课外延伸法：</a:t>
                      </a:r>
                      <a:endParaRPr kumimoji="0" lang="zh-CN" altLang="en-US" sz="2800" b="1" i="0" u="none" strike="noStrike" cap="none" normalizeH="0" baseline="0" smtClean="0">
                        <a:ln>
                          <a:noFill/>
                        </a:ln>
                        <a:solidFill>
                          <a:srgbClr val="0033CC"/>
                        </a:solidFill>
                        <a:effectLst/>
                        <a:latin typeface="Arial" panose="020B0604020202020204" pitchFamily="34" charset="0"/>
                        <a:ea typeface="宋体" panose="02010600030101010101" pitchFamily="2" charset="-122"/>
                      </a:endParaRPr>
                    </a:p>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zh-CN" altLang="en-US" sz="2800" b="1" i="0" u="none" strike="noStrike" cap="none" normalizeH="0" baseline="0" smtClean="0">
                        <a:ln>
                          <a:noFill/>
                        </a:ln>
                        <a:solidFill>
                          <a:srgbClr val="0033CC"/>
                        </a:solidFill>
                        <a:effectLst/>
                        <a:latin typeface="Arial" panose="020B0604020202020204" pitchFamily="34" charset="0"/>
                        <a:ea typeface="宋体" panose="02010600030101010101" pitchFamily="2" charset="-122"/>
                      </a:endParaRP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c>
                  <a:txBody>
                    <a:bodyPr/>
                    <a:lstStyle>
                      <a:lvl1pPr defTabSz="1028700" eaLnBrk="0" hangingPunct="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defTabSz="1028700" eaLnBrk="0" hangingPunct="0">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defTabSz="1028700" eaLnBrk="0" hangingPunct="0">
                        <a:spcBef>
                          <a:spcPct val="20000"/>
                        </a:spcBef>
                        <a:buClr>
                          <a:schemeClr va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defTabSz="1028700" eaLnBrk="0" hangingPunct="0">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defTabSz="10287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defTabSz="1028700"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10287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zh-CN" altLang="zh-CN" sz="2800" b="1" i="0" u="none" strike="noStrike" cap="none" normalizeH="0" baseline="0" dirty="0" smtClean="0">
                          <a:ln>
                            <a:noFill/>
                          </a:ln>
                          <a:solidFill>
                            <a:srgbClr val="0000FF"/>
                          </a:solidFill>
                          <a:effectLst/>
                          <a:latin typeface="Arial" panose="020B0604020202020204" pitchFamily="34" charset="0"/>
                          <a:ea typeface="宋体" panose="02010600030101010101" pitchFamily="2" charset="-122"/>
                        </a:rPr>
                        <a:t>命题时重点关注中国古代和近代史上中学教材上不太重视但生活中耳闻能详的人</a:t>
                      </a:r>
                    </a:p>
                  </a:txBody>
                  <a:tcPr marT="45712" marB="4571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F8FF"/>
                    </a:solidFill>
                  </a:tcPr>
                </a:tc>
              </a:tr>
            </a:tbl>
          </a:graphicData>
        </a:graphic>
      </p:graphicFrame>
    </p:spTree>
    <p:extLst>
      <p:ext uri="{BB962C8B-B14F-4D97-AF65-F5344CB8AC3E}">
        <p14:creationId xmlns:p14="http://schemas.microsoft.com/office/powerpoint/2010/main" val="1303954129"/>
      </p:ext>
    </p:extLst>
  </p:cSld>
  <p:clrMapOvr>
    <a:masterClrMapping/>
  </p:clrMapOvr>
  <p:transition spd="slow"/>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247800" y="1196752"/>
            <a:ext cx="6204520" cy="2810351"/>
          </a:xfrm>
          <a:prstGeom prst="trapezoid">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CN"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策略八</a:t>
            </a:r>
            <a:endParaRPr lang="en-US" altLang="zh-C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defRPr/>
            </a:pPr>
            <a:r>
              <a:rPr lang="zh-CN"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关注热点问题</a:t>
            </a:r>
            <a:endParaRPr lang="en-US" altLang="zh-C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defRPr/>
            </a:pPr>
            <a:r>
              <a:rPr lang="zh-CN"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重视核心素养</a:t>
            </a:r>
          </a:p>
        </p:txBody>
      </p:sp>
    </p:spTree>
    <p:extLst>
      <p:ext uri="{BB962C8B-B14F-4D97-AF65-F5344CB8AC3E}">
        <p14:creationId xmlns:p14="http://schemas.microsoft.com/office/powerpoint/2010/main" val="3488962359"/>
      </p:ext>
    </p:extLst>
  </p:cSld>
  <p:clrMapOvr>
    <a:masterClrMapping/>
  </p:clrMapOvr>
  <p:transition>
    <p:push/>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3"/>
          <p:cNvSpPr txBox="1">
            <a:spLocks noChangeArrowheads="1"/>
          </p:cNvSpPr>
          <p:nvPr/>
        </p:nvSpPr>
        <p:spPr bwMode="auto">
          <a:xfrm>
            <a:off x="323850" y="1052513"/>
            <a:ext cx="84248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b="1">
                <a:solidFill>
                  <a:srgbClr val="000000"/>
                </a:solidFill>
                <a:ea typeface="黑体" pitchFamily="49" charset="-122"/>
              </a:rPr>
              <a:t>      </a:t>
            </a:r>
            <a:r>
              <a:rPr lang="zh-CN" altLang="en-US" sz="3200" b="1">
                <a:solidFill>
                  <a:srgbClr val="000000"/>
                </a:solidFill>
                <a:ea typeface="黑体" pitchFamily="49" charset="-122"/>
              </a:rPr>
              <a:t>新课程高考以问题立意，从来不回避社会热点问题，充满时代气息。</a:t>
            </a:r>
          </a:p>
          <a:p>
            <a:pPr eaLnBrk="1" hangingPunct="1"/>
            <a:endParaRPr lang="zh-CN" altLang="en-US" sz="1600" b="1">
              <a:solidFill>
                <a:srgbClr val="000000"/>
              </a:solidFill>
              <a:ea typeface="黑体" pitchFamily="49" charset="-122"/>
            </a:endParaRPr>
          </a:p>
          <a:p>
            <a:pPr eaLnBrk="1" hangingPunct="1"/>
            <a:r>
              <a:rPr lang="zh-CN" altLang="en-US" sz="3200" b="1">
                <a:solidFill>
                  <a:srgbClr val="000000"/>
                </a:solidFill>
                <a:ea typeface="黑体" pitchFamily="49" charset="-122"/>
              </a:rPr>
              <a:t>      热点问题包括短效热点、周年次周年热点、长效热点、学术热点问题等。</a:t>
            </a:r>
          </a:p>
        </p:txBody>
      </p:sp>
      <p:sp>
        <p:nvSpPr>
          <p:cNvPr id="592900" name="Text Box 4"/>
          <p:cNvSpPr txBox="1">
            <a:spLocks noChangeArrowheads="1"/>
          </p:cNvSpPr>
          <p:nvPr/>
        </p:nvSpPr>
        <p:spPr bwMode="auto">
          <a:xfrm>
            <a:off x="323850" y="3860800"/>
            <a:ext cx="8497888" cy="2406650"/>
          </a:xfrm>
          <a:prstGeom prst="rect">
            <a:avLst/>
          </a:prstGeom>
          <a:noFill/>
          <a:ln w="9525" algn="ctr">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pPr>
            <a:r>
              <a:rPr lang="en-US" altLang="zh-CN" sz="2800" b="1">
                <a:solidFill>
                  <a:srgbClr val="0000FF"/>
                </a:solidFill>
                <a:ea typeface="楷体_GB2312" charset="-122"/>
              </a:rPr>
              <a:t>      </a:t>
            </a:r>
            <a:r>
              <a:rPr lang="zh-CN" altLang="en-US" sz="2800" b="1">
                <a:solidFill>
                  <a:srgbClr val="0000FF"/>
                </a:solidFill>
                <a:ea typeface="楷体_GB2312" charset="-122"/>
              </a:rPr>
              <a:t>热点问题如做集中的专题复习时间不宜超过一周，最好贯穿在平时的教学和考试中。不能脱离历史学科知识而盲目追“热”，应该寓热点问题于教材历史知识的复习之中，从现实追溯历史，从历史联系现实，对历史问题进行现实思考，对现实问题进行历史反思，两相呼应，有机渗透，才能达到理想的效果。</a:t>
            </a:r>
          </a:p>
        </p:txBody>
      </p:sp>
    </p:spTree>
    <p:extLst>
      <p:ext uri="{BB962C8B-B14F-4D97-AF65-F5344CB8AC3E}">
        <p14:creationId xmlns:p14="http://schemas.microsoft.com/office/powerpoint/2010/main" val="332298741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92900"/>
                                        </p:tgtEl>
                                        <p:attrNameLst>
                                          <p:attrName>style.visibility</p:attrName>
                                        </p:attrNameLst>
                                      </p:cBhvr>
                                      <p:to>
                                        <p:strVal val="visible"/>
                                      </p:to>
                                    </p:set>
                                    <p:anim calcmode="lin" valueType="num">
                                      <p:cBhvr>
                                        <p:cTn id="7" dur="1000" fill="hold"/>
                                        <p:tgtEl>
                                          <p:spTgt spid="592900"/>
                                        </p:tgtEl>
                                        <p:attrNameLst>
                                          <p:attrName>ppt_x</p:attrName>
                                        </p:attrNameLst>
                                      </p:cBhvr>
                                      <p:tavLst>
                                        <p:tav tm="0">
                                          <p:val>
                                            <p:strVal val="#ppt_x-.2"/>
                                          </p:val>
                                        </p:tav>
                                        <p:tav tm="100000">
                                          <p:val>
                                            <p:strVal val="#ppt_x"/>
                                          </p:val>
                                        </p:tav>
                                      </p:tavLst>
                                    </p:anim>
                                    <p:anim calcmode="lin" valueType="num">
                                      <p:cBhvr>
                                        <p:cTn id="8" dur="1000" fill="hold"/>
                                        <p:tgtEl>
                                          <p:spTgt spid="5929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2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133" y="1484784"/>
            <a:ext cx="8964488" cy="2123658"/>
          </a:xfrm>
          <a:prstGeom prst="rect">
            <a:avLst/>
          </a:prstGeom>
          <a:noFill/>
        </p:spPr>
        <p:txBody>
          <a:bodyPr wrap="square" rtlCol="0">
            <a:spAutoFit/>
          </a:bodyPr>
          <a:lstStyle/>
          <a:p>
            <a:r>
              <a:rPr lang="zh-CN" altLang="en-US" sz="6600" b="1" dirty="0" smtClean="0">
                <a:solidFill>
                  <a:srgbClr val="FF0000"/>
                </a:solidFill>
              </a:rPr>
              <a:t>一、</a:t>
            </a:r>
            <a:r>
              <a:rPr lang="en-US" altLang="zh-CN" sz="6600" b="1" dirty="0" smtClean="0">
                <a:solidFill>
                  <a:srgbClr val="FF0000"/>
                </a:solidFill>
              </a:rPr>
              <a:t>2018</a:t>
            </a:r>
            <a:r>
              <a:rPr lang="zh-CN" altLang="en-US" sz="6600" b="1" dirty="0" smtClean="0">
                <a:solidFill>
                  <a:srgbClr val="FF0000"/>
                </a:solidFill>
              </a:rPr>
              <a:t>年历史高考</a:t>
            </a:r>
            <a:r>
              <a:rPr lang="zh-CN" altLang="en-US" sz="6600" b="1" dirty="0" smtClean="0">
                <a:solidFill>
                  <a:srgbClr val="FF0000"/>
                </a:solidFill>
                <a:latin typeface="宋体"/>
                <a:ea typeface="宋体"/>
              </a:rPr>
              <a:t>的回顾和</a:t>
            </a:r>
            <a:r>
              <a:rPr lang="en-US" altLang="zh-CN" sz="6600" b="1" dirty="0" smtClean="0">
                <a:solidFill>
                  <a:srgbClr val="FF0000"/>
                </a:solidFill>
                <a:latin typeface="宋体"/>
                <a:ea typeface="宋体"/>
              </a:rPr>
              <a:t>2019</a:t>
            </a:r>
            <a:r>
              <a:rPr lang="zh-CN" altLang="en-US" sz="6600" b="1" dirty="0" smtClean="0">
                <a:solidFill>
                  <a:srgbClr val="FF0000"/>
                </a:solidFill>
                <a:latin typeface="宋体"/>
                <a:ea typeface="宋体"/>
              </a:rPr>
              <a:t>年的展望</a:t>
            </a:r>
            <a:endParaRPr lang="zh-CN" altLang="en-US" sz="6600" b="1" dirty="0">
              <a:solidFill>
                <a:srgbClr val="FF0000"/>
              </a:solidFill>
            </a:endParaRPr>
          </a:p>
        </p:txBody>
      </p:sp>
    </p:spTree>
    <p:extLst>
      <p:ext uri="{BB962C8B-B14F-4D97-AF65-F5344CB8AC3E}">
        <p14:creationId xmlns:p14="http://schemas.microsoft.com/office/powerpoint/2010/main" val="278174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8087" y="1052736"/>
            <a:ext cx="8640958" cy="5262979"/>
          </a:xfrm>
          <a:prstGeom prst="rect">
            <a:avLst/>
          </a:prstGeom>
        </p:spPr>
        <p:txBody>
          <a:bodyPr wrap="square">
            <a:spAutoFit/>
          </a:bodyPr>
          <a:lstStyle/>
          <a:p>
            <a:r>
              <a:rPr lang="zh-CN" altLang="zh-CN" sz="2800" b="1" dirty="0"/>
              <a:t>以材料形式的多样性考查思辨的灵活性</a:t>
            </a:r>
            <a:r>
              <a:rPr lang="zh-CN" altLang="zh-CN" sz="2800" b="1" dirty="0" smtClean="0"/>
              <a:t>。继续</a:t>
            </a:r>
            <a:r>
              <a:rPr lang="zh-CN" altLang="zh-CN" sz="2800" b="1" dirty="0"/>
              <a:t>充分利用非纯文字材料的多样性命题，以考查学生是否拥有面对多种类型材料的观察、发现、分析、思辨能力。</a:t>
            </a:r>
            <a:r>
              <a:rPr lang="en-US" altLang="zh-CN" sz="2800" b="1" dirty="0"/>
              <a:t>25</a:t>
            </a:r>
            <a:r>
              <a:rPr lang="zh-CN" altLang="zh-CN" sz="2800" b="1" dirty="0"/>
              <a:t>题对表格分类材料的角度分析</a:t>
            </a:r>
            <a:r>
              <a:rPr lang="en-US" altLang="zh-CN" sz="2800" b="1" dirty="0"/>
              <a:t>;27</a:t>
            </a:r>
            <a:r>
              <a:rPr lang="zh-CN" altLang="zh-CN" sz="2800" b="1" dirty="0"/>
              <a:t>题对历史图像的解读</a:t>
            </a:r>
            <a:r>
              <a:rPr lang="en-US" altLang="zh-CN" sz="2800" b="1" dirty="0"/>
              <a:t>;30</a:t>
            </a:r>
            <a:r>
              <a:rPr lang="zh-CN" altLang="zh-CN" sz="2800" b="1" dirty="0"/>
              <a:t>题对历史漫画的理解</a:t>
            </a:r>
            <a:r>
              <a:rPr lang="en-US" altLang="zh-CN" sz="2800" b="1" dirty="0"/>
              <a:t>;35</a:t>
            </a:r>
            <a:r>
              <a:rPr lang="zh-CN" altLang="zh-CN" sz="2800" b="1" dirty="0"/>
              <a:t>题对四个饼状图的探究，</a:t>
            </a:r>
            <a:r>
              <a:rPr lang="en-US" altLang="zh-CN" sz="2800" b="1" dirty="0"/>
              <a:t>12</a:t>
            </a:r>
            <a:r>
              <a:rPr lang="zh-CN" altLang="zh-CN" sz="2800" b="1" dirty="0"/>
              <a:t>道选择题，有多达</a:t>
            </a:r>
            <a:r>
              <a:rPr lang="en-US" altLang="zh-CN" sz="2800" b="1" dirty="0"/>
              <a:t>4</a:t>
            </a:r>
            <a:r>
              <a:rPr lang="zh-CN" altLang="zh-CN" sz="2800" b="1" dirty="0"/>
              <a:t>道图表材料题，这与</a:t>
            </a:r>
            <a:r>
              <a:rPr lang="en-US" altLang="zh-CN" sz="2800" b="1" dirty="0"/>
              <a:t>2017</a:t>
            </a:r>
            <a:r>
              <a:rPr lang="zh-CN" altLang="zh-CN" sz="2800" b="1" dirty="0"/>
              <a:t>年试卷的数量一样，比例高达三分之一</a:t>
            </a:r>
            <a:r>
              <a:rPr lang="zh-CN" altLang="zh-CN" sz="2800" b="1" dirty="0" smtClean="0"/>
              <a:t>。即使</a:t>
            </a:r>
            <a:r>
              <a:rPr lang="zh-CN" altLang="zh-CN" sz="2800" b="1" dirty="0"/>
              <a:t>是纯文字材料，也呈现出形式的多样性。</a:t>
            </a:r>
            <a:r>
              <a:rPr lang="en-US" altLang="zh-CN" sz="2800" b="1" dirty="0"/>
              <a:t>26</a:t>
            </a:r>
            <a:r>
              <a:rPr lang="zh-CN" altLang="zh-CN" sz="2800" b="1" dirty="0"/>
              <a:t>题对材料多种信息的尺度把握</a:t>
            </a:r>
            <a:r>
              <a:rPr lang="en-US" altLang="zh-CN" sz="2800" b="1" dirty="0"/>
              <a:t>;28</a:t>
            </a:r>
            <a:r>
              <a:rPr lang="zh-CN" altLang="zh-CN" sz="2800" b="1" dirty="0"/>
              <a:t>题对多方力量的综合观察</a:t>
            </a:r>
            <a:r>
              <a:rPr lang="en-US" altLang="zh-CN" sz="2800" b="1" dirty="0"/>
              <a:t>;32</a:t>
            </a:r>
            <a:r>
              <a:rPr lang="zh-CN" altLang="zh-CN" sz="2800" b="1" dirty="0"/>
              <a:t>题对希腊诗篇的深入理解</a:t>
            </a:r>
            <a:r>
              <a:rPr lang="en-US" altLang="zh-CN" sz="2800" b="1" dirty="0"/>
              <a:t>;34</a:t>
            </a:r>
            <a:r>
              <a:rPr lang="zh-CN" altLang="zh-CN" sz="2800" b="1" dirty="0"/>
              <a:t>题对历史方法本身的考查等等。都让我们看到试题中形式、内容、方法等方面的多样性，从而构成对学生的全面而灵活地考查。</a:t>
            </a:r>
          </a:p>
        </p:txBody>
      </p:sp>
      <p:sp>
        <p:nvSpPr>
          <p:cNvPr id="3" name="矩形 2"/>
          <p:cNvSpPr/>
          <p:nvPr/>
        </p:nvSpPr>
        <p:spPr>
          <a:xfrm>
            <a:off x="251522" y="36240"/>
            <a:ext cx="8496942" cy="1569660"/>
          </a:xfrm>
          <a:prstGeom prst="rect">
            <a:avLst/>
          </a:prstGeom>
        </p:spPr>
        <p:txBody>
          <a:bodyPr wrap="square">
            <a:spAutoFit/>
          </a:bodyPr>
          <a:lstStyle/>
          <a:p>
            <a:r>
              <a:rPr lang="zh-CN" altLang="en-US" sz="3200" b="1" dirty="0">
                <a:solidFill>
                  <a:srgbClr val="FF0000"/>
                </a:solidFill>
              </a:rPr>
              <a:t> </a:t>
            </a:r>
            <a:r>
              <a:rPr lang="en-US" altLang="zh-CN" sz="3200" b="1" dirty="0" smtClean="0">
                <a:solidFill>
                  <a:srgbClr val="FF0000"/>
                </a:solidFill>
              </a:rPr>
              <a:t>4</a:t>
            </a:r>
            <a:r>
              <a:rPr lang="zh-CN" altLang="en-US" sz="3200" b="1" dirty="0" smtClean="0">
                <a:solidFill>
                  <a:srgbClr val="FF0000"/>
                </a:solidFill>
              </a:rPr>
              <a:t>、</a:t>
            </a:r>
            <a:r>
              <a:rPr lang="zh-CN" altLang="en-US" sz="3200" b="1" dirty="0">
                <a:solidFill>
                  <a:srgbClr val="FF0000"/>
                </a:solidFill>
              </a:rPr>
              <a:t>创设新情境，提高学生对历史与现实的认识水平，</a:t>
            </a:r>
            <a:r>
              <a:rPr lang="zh-CN" altLang="zh-CN" sz="3200" b="1" dirty="0">
                <a:solidFill>
                  <a:srgbClr val="FF0000"/>
                </a:solidFill>
              </a:rPr>
              <a:t>历史作文创新不断</a:t>
            </a:r>
          </a:p>
          <a:p>
            <a:endParaRPr lang="zh-CN" altLang="en-US" sz="3200" dirty="0">
              <a:solidFill>
                <a:srgbClr val="FF0000"/>
              </a:solidFill>
            </a:endParaRPr>
          </a:p>
        </p:txBody>
      </p:sp>
    </p:spTree>
    <p:extLst>
      <p:ext uri="{BB962C8B-B14F-4D97-AF65-F5344CB8AC3E}">
        <p14:creationId xmlns:p14="http://schemas.microsoft.com/office/powerpoint/2010/main" val="393355836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8"/>
          <p:cNvSpPr>
            <a:spLocks noGrp="1" noChangeArrowheads="1"/>
          </p:cNvSpPr>
          <p:nvPr>
            <p:ph idx="1"/>
          </p:nvPr>
        </p:nvSpPr>
        <p:spPr>
          <a:xfrm>
            <a:off x="457200" y="1600200"/>
            <a:ext cx="8305800" cy="4419600"/>
          </a:xfrm>
          <a:ln w="25400">
            <a:solidFill>
              <a:srgbClr val="CC0000"/>
            </a:solidFill>
            <a:miter lim="800000"/>
            <a:headEnd/>
            <a:tailEnd/>
          </a:ln>
        </p:spPr>
        <p:txBody>
          <a:bodyPr/>
          <a:lstStyle/>
          <a:p>
            <a:pPr eaLnBrk="1" hangingPunct="1">
              <a:buFont typeface="Wingdings" pitchFamily="2" charset="2"/>
              <a:buNone/>
            </a:pPr>
            <a:r>
              <a:rPr lang="zh-CN" altLang="en-US" sz="2800" b="1" smtClean="0">
                <a:latin typeface="华文楷体" pitchFamily="2" charset="-122"/>
                <a:ea typeface="华文楷体" pitchFamily="2" charset="-122"/>
              </a:rPr>
              <a:t>一是既能体现当今社会战略性价值，又能符合人</a:t>
            </a:r>
            <a:br>
              <a:rPr lang="zh-CN" altLang="en-US" sz="2800" b="1" smtClean="0">
                <a:latin typeface="华文楷体" pitchFamily="2" charset="-122"/>
                <a:ea typeface="华文楷体" pitchFamily="2" charset="-122"/>
              </a:rPr>
            </a:br>
            <a:r>
              <a:rPr lang="zh-CN" altLang="en-US" sz="2800" b="1" smtClean="0">
                <a:latin typeface="华文楷体" pitchFamily="2" charset="-122"/>
                <a:ea typeface="华文楷体" pitchFamily="2" charset="-122"/>
              </a:rPr>
              <a:t>   类社会未来发展命运的热点问题；</a:t>
            </a:r>
            <a:br>
              <a:rPr lang="zh-CN" altLang="en-US" sz="2800" b="1" smtClean="0">
                <a:latin typeface="华文楷体" pitchFamily="2" charset="-122"/>
                <a:ea typeface="华文楷体" pitchFamily="2" charset="-122"/>
              </a:rPr>
            </a:br>
            <a:r>
              <a:rPr lang="zh-CN" altLang="en-US" sz="2800" b="1" smtClean="0">
                <a:latin typeface="华文楷体" pitchFamily="2" charset="-122"/>
                <a:ea typeface="华文楷体" pitchFamily="2" charset="-122"/>
              </a:rPr>
              <a:t>  （高考命题的前瞻性特点）</a:t>
            </a:r>
          </a:p>
          <a:p>
            <a:pPr eaLnBrk="1" hangingPunct="1">
              <a:buFont typeface="Wingdings" pitchFamily="2" charset="2"/>
              <a:buNone/>
            </a:pPr>
            <a:r>
              <a:rPr lang="zh-CN" altLang="en-US" sz="2800" b="1" smtClean="0">
                <a:latin typeface="华文楷体" pitchFamily="2" charset="-122"/>
                <a:ea typeface="华文楷体" pitchFamily="2" charset="-122"/>
              </a:rPr>
              <a:t>二是既能体现国家意志，又能关系到老百姓民生</a:t>
            </a:r>
            <a:br>
              <a:rPr lang="zh-CN" altLang="en-US" sz="2800" b="1" smtClean="0">
                <a:latin typeface="华文楷体" pitchFamily="2" charset="-122"/>
                <a:ea typeface="华文楷体" pitchFamily="2" charset="-122"/>
              </a:rPr>
            </a:br>
            <a:r>
              <a:rPr lang="zh-CN" altLang="en-US" sz="2800" b="1" smtClean="0">
                <a:latin typeface="华文楷体" pitchFamily="2" charset="-122"/>
                <a:ea typeface="华文楷体" pitchFamily="2" charset="-122"/>
              </a:rPr>
              <a:t>    的大事和热点问题；（高考命题的现实性特点）</a:t>
            </a:r>
          </a:p>
          <a:p>
            <a:pPr eaLnBrk="1" hangingPunct="1">
              <a:buFont typeface="Wingdings" pitchFamily="2" charset="2"/>
              <a:buNone/>
            </a:pPr>
            <a:r>
              <a:rPr lang="zh-CN" altLang="en-US" sz="2800" b="1" smtClean="0">
                <a:latin typeface="华文楷体" pitchFamily="2" charset="-122"/>
                <a:ea typeface="华文楷体" pitchFamily="2" charset="-122"/>
              </a:rPr>
              <a:t>三是历史教材中有关人文知识和体现学科素养的</a:t>
            </a:r>
            <a:br>
              <a:rPr lang="zh-CN" altLang="en-US" sz="2800" b="1" smtClean="0">
                <a:latin typeface="华文楷体" pitchFamily="2" charset="-122"/>
                <a:ea typeface="华文楷体" pitchFamily="2" charset="-122"/>
              </a:rPr>
            </a:br>
            <a:r>
              <a:rPr lang="zh-CN" altLang="en-US" sz="2800" b="1" smtClean="0">
                <a:latin typeface="华文楷体" pitchFamily="2" charset="-122"/>
                <a:ea typeface="华文楷体" pitchFamily="2" charset="-122"/>
              </a:rPr>
              <a:t>    知识点；（高考命题的人文性特点）</a:t>
            </a:r>
          </a:p>
          <a:p>
            <a:pPr eaLnBrk="1" hangingPunct="1">
              <a:buFont typeface="Wingdings" pitchFamily="2" charset="2"/>
              <a:buNone/>
            </a:pPr>
            <a:r>
              <a:rPr lang="zh-CN" altLang="en-US" sz="2800" b="1" smtClean="0">
                <a:latin typeface="华文楷体" pitchFamily="2" charset="-122"/>
                <a:ea typeface="华文楷体" pitchFamily="2" charset="-122"/>
              </a:rPr>
              <a:t>四是与现实热点问题相联系的隐性知识点；</a:t>
            </a:r>
            <a:br>
              <a:rPr lang="zh-CN" altLang="en-US" sz="2800" b="1" smtClean="0">
                <a:latin typeface="华文楷体" pitchFamily="2" charset="-122"/>
                <a:ea typeface="华文楷体" pitchFamily="2" charset="-122"/>
              </a:rPr>
            </a:br>
            <a:r>
              <a:rPr lang="zh-CN" altLang="en-US" sz="2800" b="1" smtClean="0">
                <a:latin typeface="华文楷体" pitchFamily="2" charset="-122"/>
                <a:ea typeface="华文楷体" pitchFamily="2" charset="-122"/>
              </a:rPr>
              <a:t>  （高考命题隐性介入的特点）</a:t>
            </a:r>
          </a:p>
        </p:txBody>
      </p:sp>
    </p:spTree>
    <p:extLst>
      <p:ext uri="{BB962C8B-B14F-4D97-AF65-F5344CB8AC3E}">
        <p14:creationId xmlns:p14="http://schemas.microsoft.com/office/powerpoint/2010/main" val="412439927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1905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5" name="Picture 1"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5775"/>
            <a:ext cx="1905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6" name="矩形 4"/>
          <p:cNvSpPr>
            <a:spLocks noChangeArrowheads="1"/>
          </p:cNvSpPr>
          <p:nvPr/>
        </p:nvSpPr>
        <p:spPr bwMode="auto">
          <a:xfrm>
            <a:off x="19050" y="260350"/>
            <a:ext cx="9124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t>阅读材料，完成下列要求。</a:t>
            </a:r>
          </a:p>
          <a:p>
            <a:r>
              <a:rPr lang="zh-CN" altLang="zh-CN" sz="2400" b="1"/>
              <a:t>材料一 工业化使人们不再相信中世纪神定的等级秩序，转而相信个人拥有天赋的追求自 由和幸福的权利，这种权利自由在民族或民族国家而非王朝国家内才能得到保障。</a:t>
            </a:r>
            <a:r>
              <a:rPr lang="en-US" altLang="zh-CN" sz="2400" b="1"/>
              <a:t>……</a:t>
            </a:r>
            <a:r>
              <a:rPr lang="zh-CN" altLang="zh-CN" sz="2400" b="1"/>
              <a:t>在经 济层面，民族国家可以提供没有关税和配额限制的、他们可以在其中自由贸易的自由大市场， 并因此提高他们的生活水准。在</a:t>
            </a:r>
            <a:r>
              <a:rPr lang="en-US" altLang="zh-CN" sz="2400" b="1"/>
              <a:t>19</a:t>
            </a:r>
            <a:r>
              <a:rPr lang="zh-CN" altLang="zh-CN" sz="2400" b="1"/>
              <a:t>世纪的西欧，民族主义之所以具有强大的吸引力，是因为在 当时西欧人普遍认为，只有民族国家才能够或似乎能够满足民族成员相对安全、自由的要求和 实现他们对未来的希望，扩充军备、对外殖民扩张、建立势力范围可以使民族国家更强大。民 族国家越强大，民族成员的生存条件就越好，民族世代存续也就更有保证。</a:t>
            </a:r>
          </a:p>
          <a:p>
            <a:r>
              <a:rPr lang="en-US" altLang="zh-CN" sz="2400" b="1"/>
              <a:t>——</a:t>
            </a:r>
            <a:r>
              <a:rPr lang="zh-CN" altLang="zh-CN" sz="2400" b="1"/>
              <a:t>摘自李肇忠《近代西欧民族主义》 </a:t>
            </a:r>
          </a:p>
        </p:txBody>
      </p:sp>
      <p:sp>
        <p:nvSpPr>
          <p:cNvPr id="223237" name="矩形 7"/>
          <p:cNvSpPr>
            <a:spLocks noChangeArrowheads="1"/>
          </p:cNvSpPr>
          <p:nvPr/>
        </p:nvSpPr>
        <p:spPr bwMode="auto">
          <a:xfrm>
            <a:off x="250825" y="4773613"/>
            <a:ext cx="889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t>（</a:t>
            </a:r>
            <a:r>
              <a:rPr lang="en-US" altLang="zh-CN" sz="2400" b="1"/>
              <a:t>1</a:t>
            </a:r>
            <a:r>
              <a:rPr lang="zh-CN" altLang="zh-CN" sz="2400" b="1"/>
              <a:t>）根据材料一，概述</a:t>
            </a:r>
            <a:r>
              <a:rPr lang="en-US" altLang="zh-CN" sz="2400" b="1"/>
              <a:t>19 </a:t>
            </a:r>
            <a:r>
              <a:rPr lang="zh-CN" altLang="zh-CN" sz="2400" b="1"/>
              <a:t>世纪西欧民族主义发展的原因。</a:t>
            </a:r>
          </a:p>
        </p:txBody>
      </p:sp>
      <p:pic>
        <p:nvPicPr>
          <p:cNvPr id="223238" name="Picture 6" descr="www.dearedu.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9" name="矩形 9"/>
          <p:cNvSpPr>
            <a:spLocks noChangeArrowheads="1"/>
          </p:cNvSpPr>
          <p:nvPr/>
        </p:nvSpPr>
        <p:spPr bwMode="auto">
          <a:xfrm>
            <a:off x="268288" y="5235575"/>
            <a:ext cx="840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t>原因：政治上，民族国家更有利于保障公民权利；经济上，民族国家有利于国 内市场的形成发展；国际上，民族国家 能满足资产阶级对外扩张需求，壮大国家实力。（</a:t>
            </a:r>
            <a:r>
              <a:rPr lang="en-US" altLang="zh-CN" sz="2400" b="1"/>
              <a:t>6 </a:t>
            </a:r>
            <a:r>
              <a:rPr lang="zh-CN" altLang="en-US" sz="2400" b="1"/>
              <a:t>分） </a:t>
            </a:r>
          </a:p>
        </p:txBody>
      </p:sp>
    </p:spTree>
    <p:extLst>
      <p:ext uri="{BB962C8B-B14F-4D97-AF65-F5344CB8AC3E}">
        <p14:creationId xmlns:p14="http://schemas.microsoft.com/office/powerpoint/2010/main" val="79365108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1905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59" name="Picture 1"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5775"/>
            <a:ext cx="1905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0" name="矩形 4"/>
          <p:cNvSpPr>
            <a:spLocks noChangeArrowheads="1"/>
          </p:cNvSpPr>
          <p:nvPr/>
        </p:nvSpPr>
        <p:spPr bwMode="auto">
          <a:xfrm>
            <a:off x="0" y="58738"/>
            <a:ext cx="86756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t>材料二 </a:t>
            </a:r>
            <a:r>
              <a:rPr lang="en-US" altLang="zh-CN" sz="2000" b="1"/>
              <a:t>19</a:t>
            </a:r>
            <a:r>
              <a:rPr lang="zh-CN" altLang="en-US" sz="2000" b="1"/>
              <a:t>世纪下半叶，一些先进中国人的现代民族意识开始逐渐觉醒了。沿海的改革者 属于近代中国人向民族主义转变的第一代，包括容阂、伍廷芳、王韬、郑观应等人。当殖民者夸 耀西方的文明和强盛、贬低中国文化传统时，个人和国家的羞耻感融为一体，成为民族主义激 情的丰富来源；同时他们认为国家强盛的关健在于统治者与人民之间有一种密切的信任关系， 而这种关系在西方受到代议制政治制度的推动。内地的改革者，如冯桂芬、郭嵩焘、薛福成等 人在普遍接受了变革之后，也明显向民族主义方向发展。冯桂芬向同胞力陈要以中国在第二 次鸦片战争中的失败为耻，以此唤起国人自强的心理。郭嵩焘通过中国文明与西方文明的比 较，形成了民族主义的思想 框架。薛福成则关注收回治外法权和提高关税等问题。到</a:t>
            </a:r>
            <a:r>
              <a:rPr lang="en-US" altLang="zh-CN" sz="2000" b="1"/>
              <a:t>20</a:t>
            </a:r>
            <a:r>
              <a:rPr lang="zh-CN" altLang="en-US" sz="2000" b="1"/>
              <a:t>世纪 第一年， “民族主义”的概念由梁启超引 入中国，在中国滋生蔓延半个世纪之久的民族主义意识第一次得到了正式、明确的表达。在这个过程中，华夏中心主义最终转化成民族主义。</a:t>
            </a:r>
            <a:r>
              <a:rPr lang="en-US" altLang="zh-CN" sz="2000" b="1"/>
              <a:t>——</a:t>
            </a:r>
            <a:r>
              <a:rPr lang="zh-CN" altLang="en-US" sz="2000" b="1"/>
              <a:t>摘自胡涤非</a:t>
            </a:r>
            <a:r>
              <a:rPr lang="en-US" altLang="zh-CN" sz="2000" b="1"/>
              <a:t>《</a:t>
            </a:r>
            <a:r>
              <a:rPr lang="zh-CN" altLang="en-US" sz="2000" b="1"/>
              <a:t>民族主义与近代中国政治变迁</a:t>
            </a:r>
            <a:r>
              <a:rPr lang="en-US" altLang="zh-CN" sz="2000" b="1"/>
              <a:t>》</a:t>
            </a:r>
          </a:p>
        </p:txBody>
      </p:sp>
      <p:sp>
        <p:nvSpPr>
          <p:cNvPr id="224261" name="矩形 6"/>
          <p:cNvSpPr>
            <a:spLocks noChangeArrowheads="1"/>
          </p:cNvSpPr>
          <p:nvPr/>
        </p:nvSpPr>
        <p:spPr bwMode="auto">
          <a:xfrm>
            <a:off x="80963" y="4365625"/>
            <a:ext cx="8513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t>（</a:t>
            </a:r>
            <a:r>
              <a:rPr lang="en-US" altLang="zh-CN" sz="2800" b="1"/>
              <a:t>2</a:t>
            </a:r>
            <a:r>
              <a:rPr lang="zh-CN" altLang="zh-CN" sz="2800" b="1"/>
              <a:t>）根据材料一、二，指出</a:t>
            </a:r>
            <a:r>
              <a:rPr lang="en-US" altLang="zh-CN" sz="2800" b="1"/>
              <a:t>19 </a:t>
            </a:r>
            <a:r>
              <a:rPr lang="zh-CN" altLang="zh-CN" sz="2800" b="1"/>
              <a:t>世纪西欧民族主义与近代中国民族主义内涵的不同。（</a:t>
            </a:r>
            <a:r>
              <a:rPr lang="en-US" altLang="zh-CN" sz="2800" b="1"/>
              <a:t>4 </a:t>
            </a:r>
            <a:r>
              <a:rPr lang="zh-CN" altLang="zh-CN" sz="2800" b="1"/>
              <a:t>分）</a:t>
            </a:r>
          </a:p>
        </p:txBody>
      </p:sp>
      <p:pic>
        <p:nvPicPr>
          <p:cNvPr id="224262" name="Picture 6" descr="www.dearedu.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矩形 10"/>
          <p:cNvSpPr>
            <a:spLocks noChangeArrowheads="1"/>
          </p:cNvSpPr>
          <p:nvPr/>
        </p:nvSpPr>
        <p:spPr bwMode="auto">
          <a:xfrm>
            <a:off x="34925" y="5373688"/>
            <a:ext cx="88931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t>（</a:t>
            </a:r>
            <a:r>
              <a:rPr lang="en-US" altLang="zh-CN" sz="2000" b="1"/>
              <a:t>2</a:t>
            </a:r>
            <a:r>
              <a:rPr lang="zh-CN" altLang="en-US" sz="2000" b="1"/>
              <a:t>）政治上，西欧民族主义重视殖民扩张，建立势力范围；中国则侧重反对列强侵略，建立平等关系；经济上，西欧民族主义主张自由贸易，扩大市场；中国则主张提高关税 ，保 护民族经济；文化上，西欧民族主义宣扬西方文化优越论；中国则主张学习西方先进文化的 同时，重视本民族传统文化。（</a:t>
            </a:r>
            <a:r>
              <a:rPr lang="en-US" altLang="zh-CN" sz="2000" b="1"/>
              <a:t>4 </a:t>
            </a:r>
            <a:r>
              <a:rPr lang="zh-CN" altLang="en-US" sz="2000" b="1"/>
              <a:t>分，任答两点即可）</a:t>
            </a:r>
          </a:p>
        </p:txBody>
      </p:sp>
    </p:spTree>
    <p:extLst>
      <p:ext uri="{BB962C8B-B14F-4D97-AF65-F5344CB8AC3E}">
        <p14:creationId xmlns:p14="http://schemas.microsoft.com/office/powerpoint/2010/main" val="115319871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矩形 1"/>
          <p:cNvSpPr>
            <a:spLocks noChangeArrowheads="1"/>
          </p:cNvSpPr>
          <p:nvPr/>
        </p:nvSpPr>
        <p:spPr bwMode="auto">
          <a:xfrm>
            <a:off x="611188" y="1858963"/>
            <a:ext cx="81375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t>西欧：促进欧洲民族国家的统一和资本主义经济的发展；推动西欧列强对外殖民 扩张，资本主义世界体系基本形成；促进亚洲拉国家的民族觉醒。（</a:t>
            </a:r>
            <a:r>
              <a:rPr lang="en-US" altLang="zh-CN" sz="2800" b="1"/>
              <a:t>4 </a:t>
            </a:r>
            <a:r>
              <a:rPr lang="zh-CN" altLang="zh-CN" sz="2800" b="1"/>
              <a:t>分，其它答案言之有 理也可酌情给分。）</a:t>
            </a:r>
          </a:p>
          <a:p>
            <a:r>
              <a:rPr lang="zh-CN" altLang="zh-CN" sz="2800" b="1"/>
              <a:t>中国：政治上，有利于科学的民主革命纲领的形成，推动近代中国的反帝斗争和民主革命；经济上，实业救国的思潮、提倡国货运动有利于中国民族资本主义的发展，推动经济的 近代化；文化上，有利于中华民族观念的形成，增强民族凝聚力和向心力。</a:t>
            </a:r>
            <a:endParaRPr lang="zh-CN" altLang="en-US" sz="2800" b="1"/>
          </a:p>
        </p:txBody>
      </p:sp>
      <p:sp>
        <p:nvSpPr>
          <p:cNvPr id="225283" name="矩形 2"/>
          <p:cNvSpPr>
            <a:spLocks noChangeArrowheads="1"/>
          </p:cNvSpPr>
          <p:nvPr/>
        </p:nvSpPr>
        <p:spPr bwMode="auto">
          <a:xfrm>
            <a:off x="395288" y="620713"/>
            <a:ext cx="8353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t>（</a:t>
            </a:r>
            <a:r>
              <a:rPr lang="en-US" altLang="zh-CN" sz="2400" b="1"/>
              <a:t>3</a:t>
            </a:r>
            <a:r>
              <a:rPr lang="zh-CN" altLang="zh-CN" sz="2400" b="1"/>
              <a:t>）根据材料并结合所学知识，分别分析</a:t>
            </a:r>
            <a:r>
              <a:rPr lang="en-US" altLang="zh-CN" sz="2400" b="1"/>
              <a:t>19 </a:t>
            </a:r>
            <a:r>
              <a:rPr lang="zh-CN" altLang="zh-CN" sz="2400" b="1"/>
              <a:t>世纪西欧民族主义与近代中国民族主义发展的影响。</a:t>
            </a:r>
            <a:endParaRPr lang="zh-CN" altLang="en-US" sz="2400" b="1"/>
          </a:p>
        </p:txBody>
      </p:sp>
    </p:spTree>
    <p:extLst>
      <p:ext uri="{BB962C8B-B14F-4D97-AF65-F5344CB8AC3E}">
        <p14:creationId xmlns:p14="http://schemas.microsoft.com/office/powerpoint/2010/main" val="348440369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1" name="文本占位符 91142"/>
          <p:cNvSpPr>
            <a:spLocks noGrp="1"/>
          </p:cNvSpPr>
          <p:nvPr>
            <p:ph type="body" idx="4294967295"/>
          </p:nvPr>
        </p:nvSpPr>
        <p:spPr>
          <a:xfrm>
            <a:off x="565150" y="430213"/>
            <a:ext cx="8578850" cy="4429125"/>
          </a:xfrm>
        </p:spPr>
        <p:txBody>
          <a:bodyPr anchor="t">
            <a:noAutofit/>
          </a:bodyPr>
          <a:lstStyle/>
          <a:p>
            <a:pPr indent="-340995" algn="l" eaLnBrk="1" hangingPunct="1">
              <a:defRPr/>
            </a:pPr>
            <a:r>
              <a:rPr lang="zh-CN" altLang="en-US" sz="2400" b="1" dirty="0" smtClean="0">
                <a:solidFill>
                  <a:schemeClr val="tx1"/>
                </a:solidFill>
              </a:rPr>
              <a:t>     </a:t>
            </a:r>
            <a:endParaRPr lang="zh-CN" altLang="en-US" sz="2400" b="1" dirty="0">
              <a:solidFill>
                <a:schemeClr val="tx1"/>
              </a:solidFill>
            </a:endParaRPr>
          </a:p>
          <a:p>
            <a:pPr indent="-340995" algn="l" eaLnBrk="1" hangingPunct="1">
              <a:defRPr/>
            </a:pPr>
            <a:r>
              <a:rPr lang="zh-CN" altLang="en-US" sz="2400" b="1" dirty="0" smtClean="0">
                <a:solidFill>
                  <a:schemeClr val="tx1"/>
                </a:solidFill>
                <a:ea typeface="黑体" panose="02010609060101010101" pitchFamily="49" charset="-122"/>
              </a:rPr>
              <a:t>城市</a:t>
            </a:r>
            <a:r>
              <a:rPr lang="zh-CN" altLang="en-US" sz="2400" b="1" dirty="0">
                <a:solidFill>
                  <a:schemeClr val="tx1"/>
                </a:solidFill>
                <a:ea typeface="黑体" panose="02010609060101010101" pitchFamily="49" charset="-122"/>
              </a:rPr>
              <a:t>之</a:t>
            </a:r>
            <a:r>
              <a:rPr lang="en-US" altLang="zh-CN" sz="2400" b="1" dirty="0">
                <a:solidFill>
                  <a:schemeClr val="tx1"/>
                </a:solidFill>
                <a:ea typeface="黑体" panose="02010609060101010101" pitchFamily="49" charset="-122"/>
              </a:rPr>
              <a:t>——</a:t>
            </a:r>
            <a:r>
              <a:rPr lang="zh-CN" altLang="en-US" sz="2400" b="1" dirty="0">
                <a:solidFill>
                  <a:schemeClr val="tx1"/>
                </a:solidFill>
                <a:ea typeface="黑体" panose="02010609060101010101" pitchFamily="49" charset="-122"/>
              </a:rPr>
              <a:t>国家级新区</a:t>
            </a:r>
          </a:p>
          <a:p>
            <a:pPr indent="-340995" algn="l" eaLnBrk="1" hangingPunct="1">
              <a:defRPr/>
            </a:pPr>
            <a:r>
              <a:rPr lang="en-US" altLang="zh-CN" sz="2400" b="1" dirty="0">
                <a:solidFill>
                  <a:schemeClr val="tx1"/>
                </a:solidFill>
              </a:rPr>
              <a:t>1</a:t>
            </a:r>
            <a:r>
              <a:rPr lang="zh-CN" altLang="en-US" sz="2400" b="1" dirty="0">
                <a:solidFill>
                  <a:schemeClr val="tx1"/>
                </a:solidFill>
              </a:rPr>
              <a:t>．深圳特区</a:t>
            </a:r>
            <a:r>
              <a:rPr lang="en-US" altLang="zh-CN" sz="2400" b="1" dirty="0">
                <a:solidFill>
                  <a:schemeClr val="tx1"/>
                </a:solidFill>
              </a:rPr>
              <a:t>:</a:t>
            </a:r>
            <a:r>
              <a:rPr lang="en-US" altLang="zh-CN" sz="2400" b="1" dirty="0">
                <a:solidFill>
                  <a:schemeClr val="tx1"/>
                </a:solidFill>
                <a:sym typeface="宋体" panose="02010600030101010101" pitchFamily="2" charset="-122"/>
              </a:rPr>
              <a:t>1996</a:t>
            </a:r>
            <a:r>
              <a:rPr lang="zh-CN" altLang="en-US" sz="2400" b="1" dirty="0">
                <a:solidFill>
                  <a:schemeClr val="tx1"/>
                </a:solidFill>
                <a:sym typeface="宋体" panose="02010600030101010101" pitchFamily="2" charset="-122"/>
              </a:rPr>
              <a:t>平方公里，浦东新区，</a:t>
            </a:r>
          </a:p>
          <a:p>
            <a:pPr indent="-340995" algn="l" eaLnBrk="1" hangingPunct="1">
              <a:defRPr/>
            </a:pPr>
            <a:r>
              <a:rPr lang="en-US" altLang="zh-CN" sz="2400" b="1" dirty="0">
                <a:solidFill>
                  <a:schemeClr val="tx1"/>
                </a:solidFill>
              </a:rPr>
              <a:t>2</a:t>
            </a:r>
            <a:r>
              <a:rPr lang="zh-CN" altLang="en-US" sz="2400" b="1" dirty="0">
                <a:solidFill>
                  <a:schemeClr val="tx1"/>
                </a:solidFill>
              </a:rPr>
              <a:t>．浦东开发区</a:t>
            </a:r>
            <a:r>
              <a:rPr lang="en-US" altLang="zh-CN" sz="2400" b="1" dirty="0">
                <a:solidFill>
                  <a:schemeClr val="tx1"/>
                </a:solidFill>
                <a:sym typeface="宋体" panose="02010600030101010101" pitchFamily="2" charset="-122"/>
              </a:rPr>
              <a:t>1210</a:t>
            </a:r>
            <a:r>
              <a:rPr lang="zh-CN" altLang="en-US" sz="2400" b="1" dirty="0">
                <a:solidFill>
                  <a:schemeClr val="tx1"/>
                </a:solidFill>
                <a:sym typeface="宋体" panose="02010600030101010101" pitchFamily="2" charset="-122"/>
              </a:rPr>
              <a:t>平方公里</a:t>
            </a:r>
            <a:endParaRPr lang="zh-CN" altLang="en-US" sz="2400" b="1" dirty="0">
              <a:solidFill>
                <a:schemeClr val="tx1"/>
              </a:solidFill>
            </a:endParaRPr>
          </a:p>
          <a:p>
            <a:pPr indent="-340995" algn="l" eaLnBrk="1" hangingPunct="1">
              <a:defRPr/>
            </a:pPr>
            <a:r>
              <a:rPr lang="zh-CN" altLang="en-US" sz="2400" b="1" dirty="0">
                <a:solidFill>
                  <a:schemeClr val="tx1"/>
                </a:solidFill>
                <a:sym typeface="宋体" panose="02010600030101010101" pitchFamily="2" charset="-122"/>
              </a:rPr>
              <a:t>3．河北雄安新区：规划为</a:t>
            </a:r>
            <a:r>
              <a:rPr lang="en-US" altLang="zh-CN" sz="2400" b="1" dirty="0">
                <a:solidFill>
                  <a:schemeClr val="tx1"/>
                </a:solidFill>
                <a:sym typeface="宋体" panose="02010600030101010101" pitchFamily="2" charset="-122"/>
              </a:rPr>
              <a:t>2000</a:t>
            </a:r>
            <a:r>
              <a:rPr lang="zh-CN" altLang="en-US" sz="2400" b="1" dirty="0">
                <a:solidFill>
                  <a:schemeClr val="tx1"/>
                </a:solidFill>
                <a:sym typeface="宋体" panose="02010600030101010101" pitchFamily="2" charset="-122"/>
              </a:rPr>
              <a:t>平方公里，</a:t>
            </a:r>
            <a:r>
              <a:rPr lang="zh-CN" altLang="en-US" sz="2400" b="1" u="sng" dirty="0">
                <a:solidFill>
                  <a:schemeClr val="tx1"/>
                </a:solidFill>
                <a:sym typeface="宋体" panose="02010600030101010101" pitchFamily="2" charset="-122"/>
              </a:rPr>
              <a:t>重大历史性战略选择</a:t>
            </a:r>
            <a:r>
              <a:rPr lang="zh-CN" altLang="en-US" sz="2400" b="1" dirty="0">
                <a:solidFill>
                  <a:schemeClr val="tx1"/>
                </a:solidFill>
                <a:sym typeface="宋体" panose="02010600030101010101" pitchFamily="2" charset="-122"/>
              </a:rPr>
              <a:t>。</a:t>
            </a:r>
            <a:r>
              <a:rPr lang="zh-CN" altLang="en-US" sz="2400" b="1" u="sng" dirty="0">
                <a:solidFill>
                  <a:schemeClr val="tx1"/>
                </a:solidFill>
                <a:sym typeface="宋体" panose="02010600030101010101" pitchFamily="2" charset="-122"/>
              </a:rPr>
              <a:t>千年大计、国家大事。</a:t>
            </a:r>
            <a:endParaRPr lang="zh-CN" altLang="en-US" sz="2400" b="1" dirty="0">
              <a:solidFill>
                <a:schemeClr val="tx1"/>
              </a:solidFill>
              <a:sym typeface="宋体" panose="02010600030101010101" pitchFamily="2" charset="-122"/>
            </a:endParaRPr>
          </a:p>
          <a:p>
            <a:pPr indent="-340995" algn="l" eaLnBrk="1" hangingPunct="1">
              <a:defRPr/>
            </a:pPr>
            <a:r>
              <a:rPr lang="zh-CN" altLang="en-US" sz="2400" b="1" dirty="0">
                <a:solidFill>
                  <a:schemeClr val="tx1"/>
                </a:solidFill>
                <a:sym typeface="宋体" panose="02010600030101010101" pitchFamily="2" charset="-122"/>
              </a:rPr>
              <a:t>（</a:t>
            </a:r>
            <a:r>
              <a:rPr lang="en-US" altLang="zh-CN" sz="2400" b="1" dirty="0">
                <a:solidFill>
                  <a:schemeClr val="tx1"/>
                </a:solidFill>
                <a:sym typeface="宋体" panose="02010600030101010101" pitchFamily="2" charset="-122"/>
              </a:rPr>
              <a:t>1</a:t>
            </a:r>
            <a:r>
              <a:rPr lang="zh-CN" altLang="en-US" sz="2400" b="1" dirty="0">
                <a:solidFill>
                  <a:schemeClr val="tx1"/>
                </a:solidFill>
                <a:sym typeface="宋体" panose="02010600030101010101" pitchFamily="2" charset="-122"/>
              </a:rPr>
              <a:t>）战略意义</a:t>
            </a:r>
            <a:endParaRPr lang="zh-CN" altLang="en-US" sz="2400" b="1" dirty="0">
              <a:solidFill>
                <a:schemeClr val="tx1"/>
              </a:solidFill>
            </a:endParaRPr>
          </a:p>
          <a:p>
            <a:pPr indent="-340995" algn="l" eaLnBrk="1" hangingPunct="1">
              <a:defRPr/>
            </a:pPr>
            <a:r>
              <a:rPr lang="zh-CN" altLang="en-US" sz="2400" b="1" dirty="0">
                <a:solidFill>
                  <a:schemeClr val="tx1"/>
                </a:solidFill>
                <a:sym typeface="宋体" panose="02010600030101010101" pitchFamily="2" charset="-122"/>
              </a:rPr>
              <a:t>如果说深圳与浦东都是依靠外联来解决发展问题的话，那么</a:t>
            </a:r>
            <a:r>
              <a:rPr lang="zh-CN" altLang="en-US" sz="2400" b="1" u="sng" dirty="0">
                <a:solidFill>
                  <a:schemeClr val="tx1"/>
                </a:solidFill>
                <a:sym typeface="宋体" panose="02010600030101010101" pitchFamily="2" charset="-122"/>
              </a:rPr>
              <a:t>雄安新区，就是第一个要完全以自身能力，自身创新，来实现高端发展的国家级新区。</a:t>
            </a:r>
            <a:r>
              <a:rPr lang="en-US" altLang="zh-CN" sz="2400" b="1" dirty="0">
                <a:solidFill>
                  <a:schemeClr val="tx1"/>
                </a:solidFill>
                <a:sym typeface="宋体" panose="02010600030101010101" pitchFamily="2" charset="-122"/>
              </a:rPr>
              <a:t>20</a:t>
            </a:r>
            <a:r>
              <a:rPr lang="zh-CN" altLang="en-US" sz="2400" b="1" dirty="0">
                <a:solidFill>
                  <a:schemeClr val="tx1"/>
                </a:solidFill>
                <a:sym typeface="宋体" panose="02010600030101010101" pitchFamily="2" charset="-122"/>
              </a:rPr>
              <a:t>世纪</a:t>
            </a:r>
            <a:r>
              <a:rPr lang="en-US" altLang="zh-CN" sz="2400" b="1" dirty="0">
                <a:solidFill>
                  <a:schemeClr val="tx1"/>
                </a:solidFill>
                <a:sym typeface="宋体" panose="02010600030101010101" pitchFamily="2" charset="-122"/>
              </a:rPr>
              <a:t>90</a:t>
            </a:r>
            <a:r>
              <a:rPr lang="zh-CN" altLang="en-US" sz="2400" b="1" dirty="0">
                <a:solidFill>
                  <a:schemeClr val="tx1"/>
                </a:solidFill>
                <a:sym typeface="宋体" panose="02010600030101010101" pitchFamily="2" charset="-122"/>
              </a:rPr>
              <a:t>年代以后，特别是近些年，我国南北差距凸显，打造全国区域协调发展新格局，必须在协同东中西部发展的同时，平衡好南北方的发展，雄安新区一个重要使命就是成为加快河北和北方发展的新引擎，</a:t>
            </a:r>
            <a:r>
              <a:rPr lang="zh-CN" altLang="en-US" sz="2400" b="1" u="sng" dirty="0">
                <a:solidFill>
                  <a:schemeClr val="tx1"/>
                </a:solidFill>
                <a:sym typeface="宋体" panose="02010600030101010101" pitchFamily="2" charset="-122"/>
              </a:rPr>
              <a:t>对平衡南北方具有重大意义。它还有利于提升中国在全球的竞争力。</a:t>
            </a:r>
            <a:r>
              <a:rPr lang="zh-CN" altLang="en-US" sz="2400" b="1" dirty="0">
                <a:solidFill>
                  <a:schemeClr val="tx1"/>
                </a:solidFill>
                <a:sym typeface="宋体" panose="02010600030101010101" pitchFamily="2" charset="-122"/>
              </a:rPr>
              <a:t>深圳是改革开放的试验田，浦东是带动长江经济带发展的新引擎，雄安新区将成为打造现代化新型首都圈、形成区域协调发展新格局、推进全面创新改革、加快创新驱动</a:t>
            </a:r>
            <a:r>
              <a:rPr lang="zh-CN" altLang="en-US" sz="2400" b="1" dirty="0">
                <a:solidFill>
                  <a:srgbClr val="FF0000"/>
                </a:solidFill>
                <a:sym typeface="宋体" panose="02010600030101010101" pitchFamily="2" charset="-122"/>
              </a:rPr>
              <a:t>发展的新的增长极。</a:t>
            </a:r>
          </a:p>
        </p:txBody>
      </p:sp>
    </p:spTree>
    <p:extLst>
      <p:ext uri="{BB962C8B-B14F-4D97-AF65-F5344CB8AC3E}">
        <p14:creationId xmlns:p14="http://schemas.microsoft.com/office/powerpoint/2010/main" val="399055098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矩形 1"/>
          <p:cNvSpPr>
            <a:spLocks noChangeArrowheads="1"/>
          </p:cNvSpPr>
          <p:nvPr/>
        </p:nvSpPr>
        <p:spPr bwMode="auto">
          <a:xfrm>
            <a:off x="395288" y="1628775"/>
            <a:ext cx="72723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t>雄安新区相比深圳和浦东定位有何不同？</a:t>
            </a:r>
          </a:p>
          <a:p>
            <a:r>
              <a:rPr lang="zh-CN" altLang="en-US" sz="2800" b="1"/>
              <a:t>深圳定位主要是对外开放功能，浦东是综合改革和金融功能。雄安是新兴产业创新的功能</a:t>
            </a:r>
            <a:r>
              <a:rPr lang="en-US" altLang="zh-CN" sz="2800" b="1"/>
              <a:t>,</a:t>
            </a:r>
            <a:r>
              <a:rPr lang="zh-CN" altLang="en-US" sz="2800" b="1"/>
              <a:t>绿色新城，发展的是绿色、高精尖的产业，这种产业对区域生态环境容量没有影响，同时也是对原有传统产业的替代。</a:t>
            </a:r>
          </a:p>
        </p:txBody>
      </p:sp>
    </p:spTree>
    <p:extLst>
      <p:ext uri="{BB962C8B-B14F-4D97-AF65-F5344CB8AC3E}">
        <p14:creationId xmlns:p14="http://schemas.microsoft.com/office/powerpoint/2010/main" val="352639236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Box 1"/>
          <p:cNvSpPr txBox="1">
            <a:spLocks noChangeArrowheads="1"/>
          </p:cNvSpPr>
          <p:nvPr/>
        </p:nvSpPr>
        <p:spPr bwMode="auto">
          <a:xfrm>
            <a:off x="2139950" y="936625"/>
            <a:ext cx="71294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b="1"/>
              <a:t>1949----1952</a:t>
            </a:r>
            <a:r>
              <a:rPr lang="zh-CN" altLang="en-US" sz="3200" b="1"/>
              <a:t>年</a:t>
            </a:r>
            <a:endParaRPr lang="en-US" altLang="zh-CN" sz="3200" b="1"/>
          </a:p>
          <a:p>
            <a:pPr eaLnBrk="1" hangingPunct="1"/>
            <a:r>
              <a:rPr lang="en-US" altLang="zh-CN" sz="3200" b="1"/>
              <a:t>1953---1956</a:t>
            </a:r>
            <a:r>
              <a:rPr lang="zh-CN" altLang="en-US" sz="3200" b="1"/>
              <a:t>年</a:t>
            </a:r>
          </a:p>
        </p:txBody>
      </p:sp>
      <p:sp>
        <p:nvSpPr>
          <p:cNvPr id="3" name="左大括号 2"/>
          <p:cNvSpPr/>
          <p:nvPr/>
        </p:nvSpPr>
        <p:spPr>
          <a:xfrm>
            <a:off x="1555750" y="1150938"/>
            <a:ext cx="609600" cy="649287"/>
          </a:xfrm>
          <a:prstGeom prst="leftBrace">
            <a:avLst>
              <a:gd name="adj1" fmla="val 0"/>
              <a:gd name="adj2" fmla="val 52240"/>
            </a:avLst>
          </a:prstGeom>
          <a:solidFill>
            <a:srgbClr val="00B0F0"/>
          </a:solidFill>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28356" name="矩形 3"/>
          <p:cNvSpPr>
            <a:spLocks noChangeArrowheads="1"/>
          </p:cNvSpPr>
          <p:nvPr/>
        </p:nvSpPr>
        <p:spPr bwMode="auto">
          <a:xfrm>
            <a:off x="1835150" y="260350"/>
            <a:ext cx="628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t>建国以来我国社会主义主要矛盾的变化</a:t>
            </a:r>
            <a:endParaRPr lang="en-US" altLang="zh-CN" sz="2800" b="1"/>
          </a:p>
        </p:txBody>
      </p:sp>
      <p:sp>
        <p:nvSpPr>
          <p:cNvPr id="5" name="矩形 4"/>
          <p:cNvSpPr/>
          <p:nvPr/>
        </p:nvSpPr>
        <p:spPr>
          <a:xfrm>
            <a:off x="360363" y="1150938"/>
            <a:ext cx="1368425"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FF0000"/>
                </a:solidFill>
              </a:rPr>
              <a:t>过渡时期</a:t>
            </a:r>
          </a:p>
        </p:txBody>
      </p:sp>
      <p:sp>
        <p:nvSpPr>
          <p:cNvPr id="6" name="矩形 5"/>
          <p:cNvSpPr/>
          <p:nvPr/>
        </p:nvSpPr>
        <p:spPr>
          <a:xfrm>
            <a:off x="227013" y="2241550"/>
            <a:ext cx="1871662" cy="93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0000"/>
                </a:solidFill>
              </a:rPr>
              <a:t>十年建设</a:t>
            </a:r>
            <a:endParaRPr lang="en-US" altLang="zh-CN" sz="2400" b="1" dirty="0">
              <a:solidFill>
                <a:srgbClr val="FF0000"/>
              </a:solidFill>
            </a:endParaRPr>
          </a:p>
          <a:p>
            <a:pPr algn="ctr">
              <a:defRPr/>
            </a:pPr>
            <a:r>
              <a:rPr lang="zh-CN" altLang="en-US" sz="2400" b="1" dirty="0">
                <a:solidFill>
                  <a:srgbClr val="FF0000"/>
                </a:solidFill>
              </a:rPr>
              <a:t>时期</a:t>
            </a:r>
          </a:p>
        </p:txBody>
      </p:sp>
      <p:sp>
        <p:nvSpPr>
          <p:cNvPr id="7" name="右箭头 6"/>
          <p:cNvSpPr/>
          <p:nvPr/>
        </p:nvSpPr>
        <p:spPr>
          <a:xfrm>
            <a:off x="2139950" y="2297113"/>
            <a:ext cx="3455988" cy="936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nvSpPr>
        <p:spPr>
          <a:xfrm>
            <a:off x="5707063" y="2081213"/>
            <a:ext cx="1568450"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rgbClr val="FF0000"/>
                </a:solidFill>
              </a:rPr>
              <a:t>中共八大</a:t>
            </a:r>
          </a:p>
        </p:txBody>
      </p:sp>
      <p:sp>
        <p:nvSpPr>
          <p:cNvPr id="9" name="矩形 8"/>
          <p:cNvSpPr/>
          <p:nvPr/>
        </p:nvSpPr>
        <p:spPr>
          <a:xfrm>
            <a:off x="341313" y="3449638"/>
            <a:ext cx="2046287"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t>文革时期</a:t>
            </a:r>
          </a:p>
        </p:txBody>
      </p:sp>
      <p:sp>
        <p:nvSpPr>
          <p:cNvPr id="10" name="矩形 9"/>
          <p:cNvSpPr/>
          <p:nvPr/>
        </p:nvSpPr>
        <p:spPr>
          <a:xfrm>
            <a:off x="330200" y="4508500"/>
            <a:ext cx="26638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t>社会主义建设</a:t>
            </a:r>
            <a:endParaRPr lang="en-US" altLang="zh-CN" sz="2400" b="1" dirty="0"/>
          </a:p>
          <a:p>
            <a:pPr algn="ctr">
              <a:defRPr/>
            </a:pPr>
            <a:r>
              <a:rPr lang="zh-CN" altLang="en-US" sz="2400" b="1" dirty="0"/>
              <a:t>新时期</a:t>
            </a:r>
          </a:p>
        </p:txBody>
      </p:sp>
      <p:sp>
        <p:nvSpPr>
          <p:cNvPr id="11" name="矩形 10"/>
          <p:cNvSpPr/>
          <p:nvPr/>
        </p:nvSpPr>
        <p:spPr>
          <a:xfrm>
            <a:off x="358775" y="5730875"/>
            <a:ext cx="2844800" cy="86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t>社会主义建设</a:t>
            </a:r>
            <a:endParaRPr lang="en-US" altLang="zh-CN" sz="2800" b="1" dirty="0"/>
          </a:p>
          <a:p>
            <a:pPr algn="ctr">
              <a:defRPr/>
            </a:pPr>
            <a:r>
              <a:rPr lang="zh-CN" altLang="en-US" sz="2800" b="1" dirty="0"/>
              <a:t>新时代</a:t>
            </a:r>
          </a:p>
        </p:txBody>
      </p:sp>
    </p:spTree>
    <p:extLst>
      <p:ext uri="{BB962C8B-B14F-4D97-AF65-F5344CB8AC3E}">
        <p14:creationId xmlns:p14="http://schemas.microsoft.com/office/powerpoint/2010/main" val="134930536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矩形 1"/>
          <p:cNvSpPr>
            <a:spLocks noChangeArrowheads="1"/>
          </p:cNvSpPr>
          <p:nvPr/>
        </p:nvSpPr>
        <p:spPr bwMode="auto">
          <a:xfrm>
            <a:off x="323850" y="188913"/>
            <a:ext cx="87122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t>        社会主义核心价值观体系的建立，不是无源之水、无本之木，它来自于中华民族数千年的历 史，凝聚了古先贤和当代精英的聪明才智。培育和践行社会的核心价值观，古称教化，这是历代统治者都 要强调的问题。教化的概念，古已有之。教化的意蕴在国家为立国之本，在社会为颂风尚，在个人为修德 行。教化的底蕴来自于一个民族深厚的精神积淀。中华民族</a:t>
            </a:r>
            <a:r>
              <a:rPr lang="en-US" altLang="zh-CN" sz="3200" b="1"/>
              <a:t>5000</a:t>
            </a:r>
            <a:r>
              <a:rPr lang="zh-CN" altLang="en-US" sz="3200" b="1"/>
              <a:t>年的文明史，为其后人留下了尚公、重 礼、贵和、知耻、崇义、厚德、图强和爱国等基本精神，这就为历代明君贤臣推行教化提供了充实的精神食 粮。历史发展，精神推衍，价值体系渐趋完善。</a:t>
            </a:r>
          </a:p>
        </p:txBody>
      </p:sp>
    </p:spTree>
    <p:extLst>
      <p:ext uri="{BB962C8B-B14F-4D97-AF65-F5344CB8AC3E}">
        <p14:creationId xmlns:p14="http://schemas.microsoft.com/office/powerpoint/2010/main" val="323781110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1"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9" name="矩形 3"/>
          <p:cNvSpPr>
            <a:spLocks noChangeArrowheads="1"/>
          </p:cNvSpPr>
          <p:nvPr/>
        </p:nvSpPr>
        <p:spPr bwMode="auto">
          <a:xfrm>
            <a:off x="539750" y="474663"/>
            <a:ext cx="84963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t>儒家思想的政治哲学解读 </a:t>
            </a:r>
          </a:p>
          <a:p>
            <a:r>
              <a:rPr lang="zh-CN" altLang="en-US" sz="2400" b="1"/>
              <a:t>儒家传统对今日中国之制度设计有哪些可资借鉴的思想资源？</a:t>
            </a:r>
          </a:p>
          <a:p>
            <a:r>
              <a:rPr lang="zh-CN" altLang="en-US" sz="2400" b="1"/>
              <a:t>知识链接：</a:t>
            </a:r>
            <a:endParaRPr lang="en-US" altLang="zh-CN" sz="2400" b="1"/>
          </a:p>
          <a:p>
            <a:r>
              <a:rPr lang="zh-CN" altLang="en-US" sz="2400" b="1"/>
              <a:t>⒈对儒家政治哲学的构建，这方面的研究主要围绕儒家政治哲学的特质、使命、概念和方法等主题展开。</a:t>
            </a:r>
          </a:p>
          <a:p>
            <a:r>
              <a:rPr lang="zh-CN" altLang="en-US" sz="2400" b="1"/>
              <a:t>⒉对儒家政治伦理思想的阐释，对儒家政治伦理化与伦理政治化的互动以及“民为邦本”“为政以德”“尊贤任能”“廉政勤政”等理念进行了深入探讨。</a:t>
            </a:r>
          </a:p>
          <a:p>
            <a:r>
              <a:rPr lang="zh-CN" altLang="en-US" sz="2400" b="1"/>
              <a:t>⒊对儒家经典进行政治哲学的诠释，这方面的研究主要集中在对</a:t>
            </a:r>
            <a:r>
              <a:rPr lang="en-US" altLang="zh-CN" sz="2400" b="1"/>
              <a:t>《</a:t>
            </a:r>
            <a:r>
              <a:rPr lang="zh-CN" altLang="en-US" sz="2400" b="1"/>
              <a:t>尚书</a:t>
            </a:r>
            <a:r>
              <a:rPr lang="en-US" altLang="zh-CN" sz="2400" b="1"/>
              <a:t>》《</a:t>
            </a:r>
            <a:r>
              <a:rPr lang="zh-CN" altLang="en-US" sz="2400" b="1"/>
              <a:t>春秋</a:t>
            </a:r>
            <a:r>
              <a:rPr lang="en-US" altLang="zh-CN" sz="2400" b="1"/>
              <a:t>》</a:t>
            </a:r>
            <a:r>
              <a:rPr lang="zh-CN" altLang="en-US" sz="2400" b="1"/>
              <a:t>等经典文本中的政治思想进行深度挖掘。</a:t>
            </a:r>
          </a:p>
          <a:p>
            <a:r>
              <a:rPr lang="zh-CN" altLang="en-US" sz="2400" b="1"/>
              <a:t>⒋对 历代思想家的学说、观点进行政治哲学的解析，这方面的研究主要是对孔子、孟子、荀子、董仲舒、二程、朱熹等人政治思想的关注和评析。</a:t>
            </a:r>
          </a:p>
          <a:p>
            <a:r>
              <a:rPr lang="zh-CN" altLang="en-US" sz="2400" b="1"/>
              <a:t>⒌对儒家思想与理想政治形态及社会治理关系的探讨，这方面的研究主要集中在儒家王道政治理想的现代意义、儒家思想与国际秩序的构建关系上。</a:t>
            </a:r>
          </a:p>
        </p:txBody>
      </p:sp>
    </p:spTree>
    <p:extLst>
      <p:ext uri="{BB962C8B-B14F-4D97-AF65-F5344CB8AC3E}">
        <p14:creationId xmlns:p14="http://schemas.microsoft.com/office/powerpoint/2010/main" val="48067974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971550" y="566738"/>
            <a:ext cx="72723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400" b="1"/>
              <a:t>边疆、海疆、海洋与国防建设问题：</a:t>
            </a:r>
            <a:endParaRPr lang="en-US" altLang="zh-CN" sz="2400" b="1"/>
          </a:p>
          <a:p>
            <a:r>
              <a:rPr lang="zh-CN" altLang="en-US" sz="2400" b="1"/>
              <a:t>（</a:t>
            </a:r>
            <a:r>
              <a:rPr lang="en-US" altLang="zh-CN" sz="2400" b="1"/>
              <a:t>1</a:t>
            </a:r>
            <a:r>
              <a:rPr lang="zh-CN" altLang="en-US" sz="2400" b="1"/>
              <a:t>）海洋有哪些可以利用的价值？围绕这些价值展开的海上争夺，其实质是什么？</a:t>
            </a:r>
          </a:p>
          <a:p>
            <a:r>
              <a:rPr lang="zh-CN" altLang="en-US" sz="2400" b="1"/>
              <a:t>（</a:t>
            </a:r>
            <a:r>
              <a:rPr lang="en-US" altLang="zh-CN" sz="2400" b="1"/>
              <a:t>2</a:t>
            </a:r>
            <a:r>
              <a:rPr lang="zh-CN" altLang="en-US" sz="2400" b="1"/>
              <a:t>）结合宋朝的有关事实说明“宋朝时的中国正朝着成为一个海上强国的方向发展”的历史趋势。为什么这一趋势在明清时没有得到继续发展。</a:t>
            </a:r>
            <a:endParaRPr lang="zh-CN" altLang="en-US" sz="2400"/>
          </a:p>
          <a:p>
            <a:r>
              <a:rPr lang="zh-CN" altLang="en-US" sz="2400" b="1"/>
              <a:t>（</a:t>
            </a:r>
            <a:r>
              <a:rPr lang="en-US" altLang="zh-CN" sz="2400" b="1"/>
              <a:t>3</a:t>
            </a:r>
            <a:r>
              <a:rPr lang="zh-CN" altLang="en-US" sz="2400" b="1"/>
              <a:t>）中日统治者在海军军费问题上的不同态度，带来了什么不同结果？</a:t>
            </a:r>
            <a:endParaRPr lang="zh-CN" altLang="en-US" sz="2400"/>
          </a:p>
          <a:p>
            <a:r>
              <a:rPr lang="zh-CN" altLang="en-US" sz="2400" b="1"/>
              <a:t>（</a:t>
            </a:r>
            <a:r>
              <a:rPr lang="en-US" altLang="zh-CN" sz="2400" b="1"/>
              <a:t>4</a:t>
            </a:r>
            <a:r>
              <a:rPr lang="zh-CN" altLang="en-US" sz="2400" b="1"/>
              <a:t>）近代史上，中国人为什么对海权意识如此强烈？他们的主张是否能够实现？</a:t>
            </a:r>
            <a:endParaRPr lang="zh-CN" altLang="en-US" sz="2400"/>
          </a:p>
          <a:p>
            <a:r>
              <a:rPr lang="zh-CN" altLang="en-US" sz="2400" b="1"/>
              <a:t>（</a:t>
            </a:r>
            <a:r>
              <a:rPr lang="en-US" altLang="zh-CN" sz="2400" b="1"/>
              <a:t>5</a:t>
            </a:r>
            <a:r>
              <a:rPr lang="zh-CN" altLang="en-US" sz="2400" b="1"/>
              <a:t>）结合历史评价中共领导人的观点。</a:t>
            </a:r>
            <a:endParaRPr lang="zh-CN" altLang="en-US" sz="2400"/>
          </a:p>
          <a:p>
            <a:r>
              <a:rPr lang="zh-CN" altLang="en-US" sz="2400" b="1"/>
              <a:t>（</a:t>
            </a:r>
            <a:r>
              <a:rPr lang="en-US" altLang="zh-CN" sz="2400" b="1"/>
              <a:t>6</a:t>
            </a:r>
            <a:r>
              <a:rPr lang="zh-CN" altLang="en-US" sz="2400" b="1"/>
              <a:t>）简述中国古代“海上丝绸之路”兴起、发展、衰落的过程以及特点和影响。</a:t>
            </a:r>
          </a:p>
          <a:p>
            <a:r>
              <a:rPr lang="zh-CN" altLang="en-US" sz="2400" b="1"/>
              <a:t>（</a:t>
            </a:r>
            <a:r>
              <a:rPr lang="en-US" altLang="zh-CN" sz="2400" b="1"/>
              <a:t>7</a:t>
            </a:r>
            <a:r>
              <a:rPr lang="zh-CN" altLang="en-US" sz="2400" b="1"/>
              <a:t>）对郑和下西洋和新航路的开辟的认识。</a:t>
            </a:r>
            <a:endParaRPr lang="en-US" altLang="zh-CN" sz="2400" b="1"/>
          </a:p>
          <a:p>
            <a:r>
              <a:rPr lang="zh-CN" altLang="en-US" sz="2400" b="1"/>
              <a:t>（</a:t>
            </a:r>
            <a:r>
              <a:rPr lang="en-US" altLang="zh-CN" sz="2400" b="1"/>
              <a:t>8</a:t>
            </a:r>
            <a:r>
              <a:rPr lang="zh-CN" altLang="en-US" sz="2400" b="1"/>
              <a:t>）古今中外的海洋建设</a:t>
            </a:r>
          </a:p>
        </p:txBody>
      </p:sp>
      <p:sp>
        <p:nvSpPr>
          <p:cNvPr id="236547" name="矩形 1"/>
          <p:cNvSpPr>
            <a:spLocks noChangeArrowheads="1"/>
          </p:cNvSpPr>
          <p:nvPr/>
        </p:nvSpPr>
        <p:spPr bwMode="auto">
          <a:xfrm>
            <a:off x="3163888" y="209550"/>
            <a:ext cx="3897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FF0000"/>
                </a:solidFill>
              </a:rPr>
              <a:t>南海问题与中国海洋战略；</a:t>
            </a:r>
            <a:endParaRPr lang="en-US" altLang="zh-CN" sz="2400" b="1">
              <a:solidFill>
                <a:srgbClr val="FF0000"/>
              </a:solidFill>
            </a:endParaRPr>
          </a:p>
        </p:txBody>
      </p:sp>
    </p:spTree>
    <p:extLst>
      <p:ext uri="{BB962C8B-B14F-4D97-AF65-F5344CB8AC3E}">
        <p14:creationId xmlns:p14="http://schemas.microsoft.com/office/powerpoint/2010/main" val="829918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568952" cy="303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descr="无意苦争春，只有香如故一一浅谈2018年高考全国一卷文科综合历史试题">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504" y="3062510"/>
            <a:ext cx="8856984" cy="3886200"/>
          </a:xfrm>
          <a:prstGeom prst="rect">
            <a:avLst/>
          </a:prstGeom>
          <a:noFill/>
          <a:ln>
            <a:noFill/>
          </a:ln>
        </p:spPr>
      </p:pic>
    </p:spTree>
    <p:extLst>
      <p:ext uri="{BB962C8B-B14F-4D97-AF65-F5344CB8AC3E}">
        <p14:creationId xmlns:p14="http://schemas.microsoft.com/office/powerpoint/2010/main" val="339829826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矩形 1"/>
          <p:cNvSpPr>
            <a:spLocks noChangeArrowheads="1"/>
          </p:cNvSpPr>
          <p:nvPr/>
        </p:nvSpPr>
        <p:spPr bwMode="auto">
          <a:xfrm>
            <a:off x="468313" y="601663"/>
            <a:ext cx="7559675"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t>1982</a:t>
            </a:r>
            <a:r>
              <a:rPr lang="zh-CN" altLang="en-US" sz="2400" b="1"/>
              <a:t>年</a:t>
            </a:r>
            <a:r>
              <a:rPr lang="en-US" altLang="zh-CN" sz="2400" b="1"/>
              <a:t>12</a:t>
            </a:r>
            <a:r>
              <a:rPr lang="zh-CN" altLang="en-US" sz="2400" b="1"/>
              <a:t>月</a:t>
            </a:r>
            <a:r>
              <a:rPr lang="en-US" altLang="zh-CN" sz="2400" b="1"/>
              <a:t>10</a:t>
            </a:r>
            <a:r>
              <a:rPr lang="zh-CN" altLang="en-US" sz="2400" b="1"/>
              <a:t>日，联合国第三次海洋法会议落下了帷幕。这次会议从</a:t>
            </a:r>
            <a:r>
              <a:rPr lang="en-US" altLang="zh-CN" sz="2400" b="1"/>
              <a:t>1973</a:t>
            </a:r>
            <a:r>
              <a:rPr lang="zh-CN" altLang="en-US" sz="2400" b="1"/>
              <a:t>年</a:t>
            </a:r>
            <a:r>
              <a:rPr lang="en-US" altLang="zh-CN" sz="2400" b="1"/>
              <a:t>12</a:t>
            </a:r>
            <a:r>
              <a:rPr lang="zh-CN" altLang="en-US" sz="2400" b="1"/>
              <a:t>月 </a:t>
            </a:r>
            <a:r>
              <a:rPr lang="en-US" altLang="zh-CN" sz="2400" b="1"/>
              <a:t>3</a:t>
            </a:r>
            <a:r>
              <a:rPr lang="zh-CN" altLang="en-US" sz="2400" b="1"/>
              <a:t>日开始，到</a:t>
            </a:r>
            <a:r>
              <a:rPr lang="en-US" altLang="zh-CN" sz="2400" b="1"/>
              <a:t>1982</a:t>
            </a:r>
            <a:r>
              <a:rPr lang="zh-CN" altLang="en-US" sz="2400" b="1"/>
              <a:t>年</a:t>
            </a:r>
            <a:r>
              <a:rPr lang="en-US" altLang="zh-CN" sz="2400" b="1"/>
              <a:t>12</a:t>
            </a:r>
            <a:r>
              <a:rPr lang="zh-CN" altLang="en-US" sz="2400" b="1"/>
              <a:t>月</a:t>
            </a:r>
            <a:r>
              <a:rPr lang="en-US" altLang="zh-CN" sz="2400" b="1"/>
              <a:t>10</a:t>
            </a:r>
            <a:r>
              <a:rPr lang="zh-CN" altLang="en-US" sz="2400" b="1"/>
              <a:t>日</a:t>
            </a:r>
            <a:r>
              <a:rPr lang="en-US" altLang="zh-CN" sz="2400" b="1"/>
              <a:t>《</a:t>
            </a:r>
            <a:r>
              <a:rPr lang="zh-CN" altLang="en-US" sz="2400" b="1"/>
              <a:t>联合国海洋法公约</a:t>
            </a:r>
            <a:r>
              <a:rPr lang="en-US" altLang="zh-CN" sz="2400" b="1"/>
              <a:t>》</a:t>
            </a:r>
            <a:r>
              <a:rPr lang="zh-CN" altLang="en-US" sz="2400" b="1"/>
              <a:t>在牙买加美丽的蒙特哥湾签字，持续了</a:t>
            </a:r>
            <a:r>
              <a:rPr lang="en-US" altLang="zh-CN" sz="2400" b="1"/>
              <a:t>10</a:t>
            </a:r>
            <a:r>
              <a:rPr lang="zh-CN" altLang="en-US" sz="2400" b="1"/>
              <a:t>年时间。联合国第</a:t>
            </a:r>
            <a:r>
              <a:rPr lang="en-US" altLang="zh-CN" sz="2400" b="1"/>
              <a:t>7</a:t>
            </a:r>
            <a:r>
              <a:rPr lang="zh-CN" altLang="en-US" sz="2400" b="1"/>
              <a:t>次海洋法会议，创造了国际法律史上的四个“最”，即：参加国最多，参加会议的有</a:t>
            </a:r>
            <a:r>
              <a:rPr lang="en-US" altLang="zh-CN" sz="2400" b="1"/>
              <a:t>167</a:t>
            </a:r>
            <a:r>
              <a:rPr lang="zh-CN" altLang="en-US" sz="2400" b="1"/>
              <a:t>个国家的代表团，此外还包括国际组织、民族解放组织、未独立领土在内的</a:t>
            </a:r>
            <a:r>
              <a:rPr lang="en-US" altLang="zh-CN" sz="2400" b="1"/>
              <a:t>50</a:t>
            </a:r>
            <a:r>
              <a:rPr lang="zh-CN" altLang="en-US" sz="2400" b="1"/>
              <a:t>多个组织和机构的代表作为观察员出席会议；会议是联大成立以来规模最大的国际会议之一；国际法编纂史上所拟公约条文最多；会议时间也最长，开会总天数近</a:t>
            </a:r>
            <a:r>
              <a:rPr lang="en-US" altLang="zh-CN" sz="2400" b="1"/>
              <a:t>600</a:t>
            </a:r>
            <a:r>
              <a:rPr lang="zh-CN" altLang="en-US" sz="2400" b="1"/>
              <a:t>天。</a:t>
            </a:r>
            <a:r>
              <a:rPr lang="en-US" altLang="zh-CN" sz="2400" b="1"/>
              <a:t>《</a:t>
            </a:r>
            <a:r>
              <a:rPr lang="zh-CN" altLang="en-US" sz="2400" b="1"/>
              <a:t>联合国海洋法公约</a:t>
            </a:r>
            <a:r>
              <a:rPr lang="en-US" altLang="zh-CN" sz="2400" b="1"/>
              <a:t>》</a:t>
            </a:r>
            <a:r>
              <a:rPr lang="zh-CN" altLang="en-US" sz="2400" b="1"/>
              <a:t>是人类历史上迄今为止最为全面、最为完整、也最有实践性的海洋法典。它的内涵非常丰富，涵盖的范围也非常广泛，包括诸如领海、毗连区、专属经济区、大陆架、国际海底（即区域）、公海、群岛制度、岛屿制度、海洋环境保护、海洋科学研究以及海洋争端解决的原则等等一系列有关海洋的法律制度。</a:t>
            </a:r>
          </a:p>
        </p:txBody>
      </p:sp>
    </p:spTree>
    <p:extLst>
      <p:ext uri="{BB962C8B-B14F-4D97-AF65-F5344CB8AC3E}">
        <p14:creationId xmlns:p14="http://schemas.microsoft.com/office/powerpoint/2010/main" val="255410294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矩形 1"/>
          <p:cNvSpPr>
            <a:spLocks noChangeArrowheads="1"/>
          </p:cNvSpPr>
          <p:nvPr/>
        </p:nvSpPr>
        <p:spPr bwMode="auto">
          <a:xfrm>
            <a:off x="107950" y="333375"/>
            <a:ext cx="87852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t>它在一定程度上反映了广大发展中国家的利益，也是当时各种力量相互较量、各种利益相互妥协、各种矛盾互相磨合的产物。这部国际海洋大法在相当大的程度上改变了传统国际法的面貌，使其游戏规则基本反映了多数国家的利益，少数海洋强国控制海洋的状况已经成为历史。这部法律也为长期以来众多海上争端的解决提供了法律依据。</a:t>
            </a:r>
            <a:endParaRPr lang="en-US" altLang="zh-CN" sz="2800" b="1"/>
          </a:p>
          <a:p>
            <a:r>
              <a:rPr lang="zh-CN" altLang="en-US" sz="2800" b="1"/>
              <a:t>按照</a:t>
            </a:r>
            <a:r>
              <a:rPr lang="en-US" altLang="zh-CN" sz="2800" b="1"/>
              <a:t>《</a:t>
            </a:r>
            <a:r>
              <a:rPr lang="zh-CN" altLang="en-US" sz="2800" b="1"/>
              <a:t>联合国海洋法公约</a:t>
            </a:r>
            <a:r>
              <a:rPr lang="en-US" altLang="zh-CN" sz="2800" b="1"/>
              <a:t>》</a:t>
            </a:r>
            <a:r>
              <a:rPr lang="zh-CN" altLang="en-US" sz="2800" b="1"/>
              <a:t>的规定，全世界要划出的海洋大陆架、专属经济区、领海的总面积达到</a:t>
            </a:r>
            <a:r>
              <a:rPr lang="en-US" altLang="zh-CN" sz="2800" b="1"/>
              <a:t>1.3</a:t>
            </a:r>
            <a:r>
              <a:rPr lang="zh-CN" altLang="en-US" sz="2800" b="1"/>
              <a:t>亿平方千米，占全球海洋总面积的</a:t>
            </a:r>
            <a:r>
              <a:rPr lang="en-US" altLang="zh-CN" sz="2800" b="1"/>
              <a:t>35.8%</a:t>
            </a:r>
            <a:r>
              <a:rPr lang="zh-CN" altLang="en-US" sz="2800" b="1"/>
              <a:t>，这个数字意味着：一是世界公海的范围进一步缩小；二是本来属于人类共有的海洋之上和海洋之下的有形资源，又要经历一次大规模的重新分割。联合国第三次海洋法会议后，从会议桌上发端的海洋权益大战序幕已经拉开。</a:t>
            </a:r>
          </a:p>
        </p:txBody>
      </p:sp>
    </p:spTree>
    <p:extLst>
      <p:ext uri="{BB962C8B-B14F-4D97-AF65-F5344CB8AC3E}">
        <p14:creationId xmlns:p14="http://schemas.microsoft.com/office/powerpoint/2010/main" val="300367398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文本框 3"/>
          <p:cNvSpPr txBox="1">
            <a:spLocks noChangeArrowheads="1"/>
          </p:cNvSpPr>
          <p:nvPr/>
        </p:nvSpPr>
        <p:spPr bwMode="auto">
          <a:xfrm>
            <a:off x="1223963" y="5805488"/>
            <a:ext cx="6635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b="1">
                <a:latin typeface="楷体" pitchFamily="49" charset="-122"/>
                <a:ea typeface="楷体" pitchFamily="49" charset="-122"/>
              </a:rPr>
              <a:t>   </a:t>
            </a:r>
            <a:endParaRPr lang="zh-CN" altLang="en-US" sz="2400" b="1">
              <a:latin typeface="楷体" pitchFamily="49" charset="-122"/>
              <a:ea typeface="楷体" pitchFamily="49" charset="-122"/>
            </a:endParaRPr>
          </a:p>
        </p:txBody>
      </p:sp>
      <p:sp>
        <p:nvSpPr>
          <p:cNvPr id="252931" name="矩形 35844"/>
          <p:cNvSpPr>
            <a:spLocks noChangeArrowheads="1"/>
          </p:cNvSpPr>
          <p:nvPr/>
        </p:nvSpPr>
        <p:spPr bwMode="auto">
          <a:xfrm>
            <a:off x="468313" y="4019550"/>
            <a:ext cx="8064500" cy="1816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latin typeface="楷体" pitchFamily="49" charset="-122"/>
                <a:ea typeface="楷体" pitchFamily="49" charset="-122"/>
                <a:sym typeface="Arial" pitchFamily="34" charset="0"/>
              </a:rPr>
              <a:t>中共十八届五中全会公告指出，推进“一带一路”建设</a:t>
            </a:r>
            <a:r>
              <a:rPr lang="en-US" altLang="zh-CN" sz="2800" b="1">
                <a:latin typeface="楷体" pitchFamily="49" charset="-122"/>
                <a:ea typeface="楷体" pitchFamily="49" charset="-122"/>
                <a:sym typeface="Arial" pitchFamily="34" charset="0"/>
              </a:rPr>
              <a:t>,</a:t>
            </a:r>
            <a:r>
              <a:rPr lang="zh-CN" altLang="en-US" sz="2800" b="1" u="sng">
                <a:latin typeface="楷体" pitchFamily="49" charset="-122"/>
                <a:ea typeface="楷体" pitchFamily="49" charset="-122"/>
                <a:sym typeface="Arial" pitchFamily="34" charset="0"/>
              </a:rPr>
              <a:t>推进同有关国家和地区多领域互利共赢的务实合作</a:t>
            </a:r>
            <a:r>
              <a:rPr lang="en-US" altLang="zh-CN" sz="2800" b="1">
                <a:latin typeface="楷体" pitchFamily="49" charset="-122"/>
                <a:ea typeface="楷体" pitchFamily="49" charset="-122"/>
                <a:sym typeface="Arial" pitchFamily="34" charset="0"/>
              </a:rPr>
              <a:t>,</a:t>
            </a:r>
            <a:r>
              <a:rPr lang="zh-CN" altLang="en-US" sz="2800" b="1">
                <a:latin typeface="楷体" pitchFamily="49" charset="-122"/>
                <a:ea typeface="楷体" pitchFamily="49" charset="-122"/>
                <a:sym typeface="Arial" pitchFamily="34" charset="0"/>
              </a:rPr>
              <a:t>推进国际产能和装备制造合作</a:t>
            </a:r>
            <a:r>
              <a:rPr lang="en-US" altLang="zh-CN" sz="2800" b="1">
                <a:latin typeface="楷体" pitchFamily="49" charset="-122"/>
                <a:ea typeface="楷体" pitchFamily="49" charset="-122"/>
                <a:sym typeface="Arial" pitchFamily="34" charset="0"/>
              </a:rPr>
              <a:t>,</a:t>
            </a:r>
            <a:r>
              <a:rPr lang="zh-CN" altLang="en-US" sz="2800" b="1">
                <a:latin typeface="楷体" pitchFamily="49" charset="-122"/>
                <a:ea typeface="楷体" pitchFamily="49" charset="-122"/>
                <a:sym typeface="Arial" pitchFamily="34" charset="0"/>
              </a:rPr>
              <a:t>打造陆海内外联动、东西双向开放的全面开放新格局。</a:t>
            </a:r>
          </a:p>
        </p:txBody>
      </p:sp>
      <p:sp>
        <p:nvSpPr>
          <p:cNvPr id="252932" name="文本框 99"/>
          <p:cNvSpPr txBox="1">
            <a:spLocks noChangeArrowheads="1"/>
          </p:cNvSpPr>
          <p:nvPr/>
        </p:nvSpPr>
        <p:spPr bwMode="auto">
          <a:xfrm>
            <a:off x="293688" y="0"/>
            <a:ext cx="84963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zh-CN" sz="2400" b="1" noProof="1">
                <a:solidFill>
                  <a:srgbClr val="0000FF"/>
                </a:solidFill>
                <a:latin typeface="黑体" pitchFamily="49" charset="-122"/>
                <a:ea typeface="黑体" pitchFamily="49" charset="-122"/>
                <a:cs typeface="宋体" pitchFamily="2" charset="-122"/>
              </a:rPr>
              <a:t>“</a:t>
            </a:r>
            <a:r>
              <a:rPr lang="zh-CN" altLang="en-US" sz="2400" b="1" noProof="1">
                <a:solidFill>
                  <a:srgbClr val="0000FF"/>
                </a:solidFill>
                <a:latin typeface="黑体" pitchFamily="49" charset="-122"/>
                <a:ea typeface="黑体" pitchFamily="49" charset="-122"/>
                <a:cs typeface="宋体" pitchFamily="2" charset="-122"/>
              </a:rPr>
              <a:t>一带一路战略</a:t>
            </a:r>
            <a:r>
              <a:rPr lang="zh-CN" altLang="zh-CN" sz="2400" b="1" noProof="1">
                <a:solidFill>
                  <a:srgbClr val="0000FF"/>
                </a:solidFill>
                <a:latin typeface="黑体" pitchFamily="49" charset="-122"/>
                <a:ea typeface="黑体" pitchFamily="49" charset="-122"/>
                <a:cs typeface="宋体" pitchFamily="2" charset="-122"/>
              </a:rPr>
              <a:t>”</a:t>
            </a:r>
            <a:r>
              <a:rPr lang="zh-CN" altLang="en-US" sz="2400" b="1" noProof="1">
                <a:solidFill>
                  <a:srgbClr val="0000FF"/>
                </a:solidFill>
                <a:latin typeface="黑体" pitchFamily="49" charset="-122"/>
                <a:ea typeface="黑体" pitchFamily="49" charset="-122"/>
                <a:cs typeface="宋体" pitchFamily="2" charset="-122"/>
              </a:rPr>
              <a:t>的提出</a:t>
            </a:r>
          </a:p>
          <a:p>
            <a:pPr eaLnBrk="1" hangingPunct="1"/>
            <a:endParaRPr lang="zh-CN" altLang="en-US" sz="2400" b="1" noProof="1">
              <a:solidFill>
                <a:srgbClr val="0000FF"/>
              </a:solidFill>
              <a:latin typeface="宋体" pitchFamily="2" charset="-122"/>
              <a:ea typeface="黑体" pitchFamily="49" charset="-122"/>
              <a:cs typeface="宋体" pitchFamily="2" charset="-122"/>
            </a:endParaRPr>
          </a:p>
          <a:p>
            <a:pPr eaLnBrk="1" hangingPunct="1"/>
            <a:r>
              <a:rPr lang="zh-CN" altLang="en-US" sz="2400" b="1" noProof="1">
                <a:solidFill>
                  <a:srgbClr val="0000FF"/>
                </a:solidFill>
                <a:latin typeface="Arial" pitchFamily="34" charset="0"/>
                <a:ea typeface="黑体" pitchFamily="49" charset="-122"/>
                <a:cs typeface="宋体" pitchFamily="2" charset="-122"/>
                <a:sym typeface="+mn-ea"/>
              </a:rPr>
              <a:t>背景：</a:t>
            </a:r>
            <a:r>
              <a:rPr lang="zh-CN" altLang="zh-CN" sz="2400" noProof="1">
                <a:solidFill>
                  <a:srgbClr val="000000"/>
                </a:solidFill>
                <a:latin typeface="Arial" pitchFamily="34" charset="0"/>
                <a:ea typeface="黑体" pitchFamily="49" charset="-122"/>
                <a:cs typeface="宋体" pitchFamily="2" charset="-122"/>
                <a:sym typeface="+mn-ea"/>
              </a:rPr>
              <a:t>顺应</a:t>
            </a:r>
            <a:r>
              <a:rPr lang="zh-CN" altLang="zh-CN" sz="2400" b="1" u="sng" noProof="1">
                <a:solidFill>
                  <a:srgbClr val="FF0000"/>
                </a:solidFill>
                <a:latin typeface="Arial" pitchFamily="34" charset="0"/>
                <a:ea typeface="黑体" pitchFamily="49" charset="-122"/>
                <a:cs typeface="宋体" pitchFamily="2" charset="-122"/>
                <a:sym typeface="+mn-ea"/>
              </a:rPr>
              <a:t>世界多极化</a:t>
            </a:r>
            <a:r>
              <a:rPr lang="zh-CN" altLang="zh-CN" sz="2400" noProof="1">
                <a:solidFill>
                  <a:srgbClr val="000000"/>
                </a:solidFill>
                <a:latin typeface="Arial" pitchFamily="34" charset="0"/>
                <a:ea typeface="黑体" pitchFamily="49" charset="-122"/>
                <a:cs typeface="宋体" pitchFamily="2" charset="-122"/>
                <a:sym typeface="+mn-ea"/>
              </a:rPr>
              <a:t>、</a:t>
            </a:r>
            <a:r>
              <a:rPr lang="zh-CN" altLang="zh-CN" sz="2400" b="1" u="sng" noProof="1">
                <a:solidFill>
                  <a:srgbClr val="FF0000"/>
                </a:solidFill>
                <a:latin typeface="Arial" pitchFamily="34" charset="0"/>
                <a:ea typeface="黑体" pitchFamily="49" charset="-122"/>
                <a:cs typeface="宋体" pitchFamily="2" charset="-122"/>
                <a:sym typeface="+mn-ea"/>
              </a:rPr>
              <a:t>经济全球化</a:t>
            </a:r>
            <a:r>
              <a:rPr lang="zh-CN" altLang="zh-CN" sz="2400" noProof="1">
                <a:solidFill>
                  <a:srgbClr val="000000"/>
                </a:solidFill>
                <a:latin typeface="Arial" pitchFamily="34" charset="0"/>
                <a:ea typeface="黑体" pitchFamily="49" charset="-122"/>
                <a:cs typeface="宋体" pitchFamily="2" charset="-122"/>
                <a:sym typeface="+mn-ea"/>
              </a:rPr>
              <a:t>、</a:t>
            </a:r>
            <a:r>
              <a:rPr lang="zh-CN" altLang="zh-CN" sz="2400" b="1" u="sng" noProof="1">
                <a:solidFill>
                  <a:srgbClr val="FF0000"/>
                </a:solidFill>
                <a:latin typeface="Arial" pitchFamily="34" charset="0"/>
                <a:ea typeface="黑体" pitchFamily="49" charset="-122"/>
                <a:cs typeface="宋体" pitchFamily="2" charset="-122"/>
                <a:sym typeface="+mn-ea"/>
              </a:rPr>
              <a:t>文化多样化</a:t>
            </a:r>
            <a:r>
              <a:rPr lang="zh-CN" altLang="zh-CN" sz="2400" noProof="1">
                <a:solidFill>
                  <a:srgbClr val="000000"/>
                </a:solidFill>
                <a:latin typeface="Arial" pitchFamily="34" charset="0"/>
                <a:ea typeface="黑体" pitchFamily="49" charset="-122"/>
                <a:cs typeface="宋体" pitchFamily="2" charset="-122"/>
                <a:sym typeface="+mn-ea"/>
              </a:rPr>
              <a:t>、</a:t>
            </a:r>
            <a:r>
              <a:rPr lang="zh-CN" altLang="zh-CN" sz="2400" b="1" u="sng" noProof="1">
                <a:solidFill>
                  <a:srgbClr val="FF0000"/>
                </a:solidFill>
                <a:latin typeface="Arial" pitchFamily="34" charset="0"/>
                <a:ea typeface="黑体" pitchFamily="49" charset="-122"/>
                <a:cs typeface="宋体" pitchFamily="2" charset="-122"/>
                <a:sym typeface="+mn-ea"/>
              </a:rPr>
              <a:t>社会信息化</a:t>
            </a:r>
            <a:r>
              <a:rPr lang="zh-CN" altLang="zh-CN" sz="2400" noProof="1">
                <a:solidFill>
                  <a:srgbClr val="000000"/>
                </a:solidFill>
                <a:latin typeface="Arial" pitchFamily="34" charset="0"/>
                <a:ea typeface="黑体" pitchFamily="49" charset="-122"/>
                <a:cs typeface="宋体" pitchFamily="2" charset="-122"/>
                <a:sym typeface="+mn-ea"/>
              </a:rPr>
              <a:t>的潮流，秉持开放的</a:t>
            </a:r>
            <a:r>
              <a:rPr lang="zh-CN" altLang="zh-CN" sz="2400" b="1" u="sng" noProof="1">
                <a:solidFill>
                  <a:srgbClr val="FF0000"/>
                </a:solidFill>
                <a:latin typeface="Arial" pitchFamily="34" charset="0"/>
                <a:ea typeface="黑体" pitchFamily="49" charset="-122"/>
                <a:cs typeface="宋体" pitchFamily="2" charset="-122"/>
                <a:sym typeface="+mn-ea"/>
              </a:rPr>
              <a:t>区域合作</a:t>
            </a:r>
            <a:r>
              <a:rPr lang="zh-CN" altLang="zh-CN" sz="2400" noProof="1">
                <a:solidFill>
                  <a:srgbClr val="000000"/>
                </a:solidFill>
                <a:latin typeface="Arial" pitchFamily="34" charset="0"/>
                <a:ea typeface="黑体" pitchFamily="49" charset="-122"/>
                <a:cs typeface="宋体" pitchFamily="2" charset="-122"/>
                <a:sym typeface="+mn-ea"/>
              </a:rPr>
              <a:t>精神，致力于维护全球自由贸易体系和开放型世界经济。</a:t>
            </a:r>
            <a:endParaRPr lang="zh-CN" altLang="zh-CN" sz="2400" noProof="1">
              <a:solidFill>
                <a:srgbClr val="000000"/>
              </a:solidFill>
              <a:ea typeface="黑体" pitchFamily="49" charset="-122"/>
              <a:cs typeface="宋体" pitchFamily="2" charset="-122"/>
              <a:sym typeface="+mn-ea"/>
            </a:endParaRPr>
          </a:p>
          <a:p>
            <a:pPr eaLnBrk="1" hangingPunct="1"/>
            <a:r>
              <a:rPr lang="zh-CN" altLang="en-US" sz="2400" b="1">
                <a:solidFill>
                  <a:srgbClr val="0000FF"/>
                </a:solidFill>
                <a:latin typeface="Arial" pitchFamily="34" charset="0"/>
                <a:ea typeface="微软雅黑" pitchFamily="34" charset="-122"/>
                <a:cs typeface="宋体" pitchFamily="2" charset="-122"/>
                <a:sym typeface="+mn-ea"/>
              </a:rPr>
              <a:t>意义    对中国：</a:t>
            </a:r>
            <a:r>
              <a:rPr lang="zh-CN" altLang="en-US" sz="2400">
                <a:solidFill>
                  <a:srgbClr val="000000"/>
                </a:solidFill>
                <a:latin typeface="Arial" pitchFamily="34" charset="0"/>
                <a:ea typeface="微软雅黑" pitchFamily="34" charset="-122"/>
                <a:cs typeface="宋体" pitchFamily="2" charset="-122"/>
                <a:sym typeface="+mn-ea"/>
              </a:rPr>
              <a:t>①有利于促进经济体制改革，完善市场经济体制。②有利于深化和扩大对外开放。</a:t>
            </a:r>
            <a:endParaRPr lang="zh-CN" altLang="en-US" sz="2400" noProof="1">
              <a:solidFill>
                <a:srgbClr val="000000"/>
              </a:solidFill>
              <a:ea typeface="微软雅黑" pitchFamily="34" charset="-122"/>
              <a:cs typeface="宋体" pitchFamily="2" charset="-122"/>
              <a:sym typeface="+mn-ea"/>
            </a:endParaRPr>
          </a:p>
          <a:p>
            <a:pPr eaLnBrk="1" hangingPunct="1"/>
            <a:r>
              <a:rPr lang="zh-CN" altLang="en-US" sz="2400" b="1">
                <a:solidFill>
                  <a:srgbClr val="0000FF"/>
                </a:solidFill>
                <a:latin typeface="Arial" pitchFamily="34" charset="0"/>
                <a:ea typeface="微软雅黑" pitchFamily="34" charset="-122"/>
                <a:cs typeface="宋体" pitchFamily="2" charset="-122"/>
                <a:sym typeface="+mn-ea"/>
              </a:rPr>
              <a:t>对世界：</a:t>
            </a:r>
            <a:r>
              <a:rPr lang="zh-CN" altLang="en-US" sz="2400">
                <a:solidFill>
                  <a:srgbClr val="000000"/>
                </a:solidFill>
                <a:latin typeface="Arial" pitchFamily="34" charset="0"/>
                <a:ea typeface="微软雅黑" pitchFamily="34" charset="-122"/>
                <a:cs typeface="宋体" pitchFamily="2" charset="-122"/>
                <a:sym typeface="+mn-ea"/>
              </a:rPr>
              <a:t>③有利于促进区域合作和经济文化的交流。</a:t>
            </a:r>
            <a:endParaRPr lang="zh-CN" altLang="en-US" sz="2400" noProof="1">
              <a:solidFill>
                <a:srgbClr val="000000"/>
              </a:solidFill>
              <a:ea typeface="微软雅黑" pitchFamily="34" charset="-122"/>
              <a:cs typeface="宋体" pitchFamily="2" charset="-122"/>
            </a:endParaRPr>
          </a:p>
          <a:p>
            <a:pPr eaLnBrk="1" hangingPunct="1"/>
            <a:r>
              <a:rPr lang="zh-CN" altLang="en-US" sz="2400">
                <a:solidFill>
                  <a:srgbClr val="000000"/>
                </a:solidFill>
                <a:latin typeface="Arial" pitchFamily="34" charset="0"/>
                <a:ea typeface="微软雅黑" pitchFamily="34" charset="-122"/>
                <a:cs typeface="宋体" pitchFamily="2" charset="-122"/>
                <a:sym typeface="+mn-ea"/>
              </a:rPr>
              <a:t>④有利于维护全球自由贸易体系和开放型世界经济。</a:t>
            </a:r>
            <a:endParaRPr lang="zh-CN" altLang="en-US" sz="2400" noProof="1">
              <a:solidFill>
                <a:srgbClr val="000000"/>
              </a:solidFill>
              <a:ea typeface="微软雅黑" pitchFamily="34" charset="-122"/>
              <a:cs typeface="宋体" pitchFamily="2" charset="-122"/>
              <a:sym typeface="+mn-ea"/>
            </a:endParaRPr>
          </a:p>
          <a:p>
            <a:pPr eaLnBrk="1" hangingPunct="1"/>
            <a:r>
              <a:rPr lang="zh-CN" altLang="en-US" sz="2400">
                <a:solidFill>
                  <a:srgbClr val="000000"/>
                </a:solidFill>
                <a:latin typeface="Arial" pitchFamily="34" charset="0"/>
                <a:ea typeface="微软雅黑" pitchFamily="34" charset="-122"/>
                <a:cs typeface="宋体" pitchFamily="2" charset="-122"/>
                <a:sym typeface="+mn-ea"/>
              </a:rPr>
              <a:t>⑤有利于推动公正合理的国际经济政治新秩序的建立。</a:t>
            </a:r>
            <a:endParaRPr lang="zh-CN" altLang="en-US" sz="2400" noProof="1">
              <a:solidFill>
                <a:srgbClr val="000000"/>
              </a:solidFill>
              <a:latin typeface="宋体" pitchFamily="2" charset="-122"/>
              <a:ea typeface="微软雅黑" pitchFamily="34" charset="-122"/>
              <a:cs typeface="宋体" pitchFamily="2" charset="-122"/>
            </a:endParaRPr>
          </a:p>
        </p:txBody>
      </p:sp>
    </p:spTree>
    <p:extLst>
      <p:ext uri="{BB962C8B-B14F-4D97-AF65-F5344CB8AC3E}">
        <p14:creationId xmlns:p14="http://schemas.microsoft.com/office/powerpoint/2010/main" val="416489807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矩形 3"/>
          <p:cNvSpPr>
            <a:spLocks noChangeArrowheads="1"/>
          </p:cNvSpPr>
          <p:nvPr/>
        </p:nvSpPr>
        <p:spPr bwMode="auto">
          <a:xfrm>
            <a:off x="241300" y="374650"/>
            <a:ext cx="865346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Arial" pitchFamily="34" charset="0"/>
              </a:rPr>
              <a:t>对外贸易（结合“一带一路”、贸易战）</a:t>
            </a:r>
          </a:p>
          <a:p>
            <a:r>
              <a:rPr lang="zh-CN" altLang="en-US" sz="2800" b="1">
                <a:solidFill>
                  <a:srgbClr val="000000"/>
                </a:solidFill>
                <a:latin typeface="Arial" pitchFamily="34" charset="0"/>
              </a:rPr>
              <a:t>教材相关对应：</a:t>
            </a:r>
          </a:p>
          <a:p>
            <a:r>
              <a:rPr lang="zh-CN" altLang="en-US" sz="2800" b="1">
                <a:solidFill>
                  <a:srgbClr val="000000"/>
                </a:solidFill>
                <a:latin typeface="Arial" pitchFamily="34" charset="0"/>
              </a:rPr>
              <a:t>中国古代政治经济之周边国家之间的关系及其中外物质经济、科技文化交流的主要表现；</a:t>
            </a:r>
          </a:p>
          <a:p>
            <a:r>
              <a:rPr lang="zh-CN" altLang="en-US" sz="2800" b="1">
                <a:solidFill>
                  <a:srgbClr val="000000"/>
                </a:solidFill>
                <a:latin typeface="Arial" pitchFamily="34" charset="0"/>
              </a:rPr>
              <a:t>走向资本主义的世界市场之新航路开辟与中国传统丝绸之路在世界文明中的贡献；</a:t>
            </a:r>
          </a:p>
          <a:p>
            <a:r>
              <a:rPr lang="zh-CN" altLang="en-US" sz="2800" b="1">
                <a:solidFill>
                  <a:srgbClr val="000000"/>
                </a:solidFill>
                <a:latin typeface="Arial" pitchFamily="34" charset="0"/>
              </a:rPr>
              <a:t>农耕文明的封闭性与海洋文明的开拓性探究；</a:t>
            </a:r>
          </a:p>
          <a:p>
            <a:r>
              <a:rPr lang="zh-CN" altLang="en-US" sz="2800" b="1">
                <a:solidFill>
                  <a:srgbClr val="000000"/>
                </a:solidFill>
                <a:latin typeface="Arial" pitchFamily="34" charset="0"/>
              </a:rPr>
              <a:t>中国古代商业之从传统丝绸之路到“一带一路”看影响中国崛起的背景、表现、启示及其精神特征；</a:t>
            </a:r>
          </a:p>
          <a:p>
            <a:r>
              <a:rPr lang="zh-CN" altLang="en-US" sz="2800" b="1">
                <a:solidFill>
                  <a:srgbClr val="000000"/>
                </a:solidFill>
                <a:latin typeface="Arial" pitchFamily="34" charset="0"/>
              </a:rPr>
              <a:t>当今经济全球化之历史角度看待“一带一路”下的国际合作及其风险。</a:t>
            </a:r>
          </a:p>
          <a:p>
            <a:r>
              <a:rPr lang="zh-CN" altLang="en-US" sz="2800" b="1">
                <a:solidFill>
                  <a:srgbClr val="000000"/>
                </a:solidFill>
                <a:latin typeface="Arial" pitchFamily="34" charset="0"/>
              </a:rPr>
              <a:t>中国古代科学技术之早期经济全球化时代的中国及其明中后期的隆庆开关，白银内流和货币化，赋税制度变革的影响；</a:t>
            </a:r>
          </a:p>
        </p:txBody>
      </p:sp>
    </p:spTree>
    <p:extLst>
      <p:ext uri="{BB962C8B-B14F-4D97-AF65-F5344CB8AC3E}">
        <p14:creationId xmlns:p14="http://schemas.microsoft.com/office/powerpoint/2010/main" val="105761049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矩形 1"/>
          <p:cNvSpPr>
            <a:spLocks noChangeArrowheads="1"/>
          </p:cNvSpPr>
          <p:nvPr/>
        </p:nvSpPr>
        <p:spPr bwMode="auto">
          <a:xfrm>
            <a:off x="1692275" y="6207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256003" name="矩形 2"/>
          <p:cNvSpPr>
            <a:spLocks noChangeArrowheads="1"/>
          </p:cNvSpPr>
          <p:nvPr/>
        </p:nvSpPr>
        <p:spPr bwMode="auto">
          <a:xfrm>
            <a:off x="611188" y="260350"/>
            <a:ext cx="8064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200" b="1"/>
              <a:t>我国实施</a:t>
            </a:r>
            <a:r>
              <a:rPr lang="en-US" altLang="zh-CN" sz="3200" b="1"/>
              <a:t>“</a:t>
            </a:r>
            <a:r>
              <a:rPr lang="zh-CN" altLang="zh-CN" sz="3200" b="1"/>
              <a:t>一带一路</a:t>
            </a:r>
            <a:r>
              <a:rPr lang="en-US" altLang="zh-CN" sz="3200" b="1"/>
              <a:t>”</a:t>
            </a:r>
            <a:r>
              <a:rPr lang="zh-CN" altLang="zh-CN" sz="3200" b="1"/>
              <a:t>设想可行性的历史条件及其对我国经济发展的重要意义。</a:t>
            </a:r>
          </a:p>
          <a:p>
            <a:r>
              <a:rPr lang="zh-CN" altLang="en-US" sz="3200" b="1"/>
              <a:t>历史条件：古代丝绸之路奠定历史基础；世界经济全球化与区域集团化迅速发展；中国改革开放，确立市场经济体制；加入</a:t>
            </a:r>
            <a:r>
              <a:rPr lang="en-US" altLang="zh-CN" sz="3200" b="1"/>
              <a:t>WTO</a:t>
            </a:r>
            <a:r>
              <a:rPr lang="zh-CN" altLang="en-US" sz="3200" b="1"/>
              <a:t>，综合国力和国际地位不断提高。</a:t>
            </a:r>
          </a:p>
          <a:p>
            <a:r>
              <a:rPr lang="zh-CN" altLang="en-US" sz="3200" b="1"/>
              <a:t>发展意义：提高中西部地区进一步对外开放水平，促进中国区域经济协调发展，有利于全方位开放新格局的形成。扩大对外贸易、市场和投资，推动我国经济转型升级。</a:t>
            </a:r>
            <a:endParaRPr lang="en-US" altLang="zh-CN" sz="3200" b="1"/>
          </a:p>
        </p:txBody>
      </p:sp>
    </p:spTree>
    <p:extLst>
      <p:ext uri="{BB962C8B-B14F-4D97-AF65-F5344CB8AC3E}">
        <p14:creationId xmlns:p14="http://schemas.microsoft.com/office/powerpoint/2010/main" val="3031291938"/>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矩形 1"/>
          <p:cNvSpPr>
            <a:spLocks noChangeArrowheads="1"/>
          </p:cNvSpPr>
          <p:nvPr/>
        </p:nvSpPr>
        <p:spPr bwMode="auto">
          <a:xfrm>
            <a:off x="539750" y="549275"/>
            <a:ext cx="81359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u="sng"/>
              <a:t>制度自信</a:t>
            </a:r>
            <a:endParaRPr lang="en-US" altLang="zh-CN" sz="2400" b="1" u="sng"/>
          </a:p>
          <a:p>
            <a:r>
              <a:rPr lang="zh-CN" altLang="zh-CN" sz="2400" b="1" u="sng"/>
              <a:t>概括分析并简要说明我国可以不经过资本主义充分发展而直接进入社会主义的历史原因以及条件。</a:t>
            </a:r>
            <a:endParaRPr lang="zh-CN" altLang="zh-CN" sz="2400"/>
          </a:p>
          <a:p>
            <a:r>
              <a:rPr lang="zh-CN" altLang="zh-CN" sz="2400" b="1"/>
              <a:t>由于外国资本主义侵略和本国封建主义的压迫，中国民族资本主义发展“先天不足，后天畸形”；</a:t>
            </a:r>
            <a:r>
              <a:rPr lang="en-US" altLang="zh-CN" sz="2400" b="1"/>
              <a:t>1927</a:t>
            </a:r>
            <a:r>
              <a:rPr lang="zh-CN" altLang="zh-CN" sz="2400" b="1"/>
              <a:t>年以后，官僚资本主义形成，民族资本主义的发展更是举步维艰；中国民族资产阶级的妥协性和软弱性导致了它不能完成民主革命的任务；而中国无产阶级具有彻底的革命性，是新生产力的代表；十月革命的影响和马克思主义的传播，中国共产党的诞生，这些成为中国革命取得胜利的保证。</a:t>
            </a:r>
            <a:endParaRPr lang="zh-CN" altLang="zh-CN" sz="2400"/>
          </a:p>
          <a:p>
            <a:r>
              <a:rPr lang="zh-CN" altLang="zh-CN" sz="2400" b="1" u="sng"/>
              <a:t>邓小平在改革开放初期提出：“一部分地区有条件先发展起来”的历史背景：</a:t>
            </a:r>
            <a:endParaRPr lang="zh-CN" altLang="zh-CN" sz="2400"/>
          </a:p>
          <a:p>
            <a:r>
              <a:rPr lang="zh-CN" altLang="zh-CN" sz="2400" b="1"/>
              <a:t>社会主义处在初级阶段；“文革”使社会经济遭到严重破坏，国民经济需要恢复和发展；经济发展的基础不平衡；长期以来的平均主义严重挫伤人民的积极性。</a:t>
            </a:r>
            <a:endParaRPr lang="zh-CN" altLang="zh-CN" sz="2400"/>
          </a:p>
        </p:txBody>
      </p:sp>
    </p:spTree>
    <p:extLst>
      <p:ext uri="{BB962C8B-B14F-4D97-AF65-F5344CB8AC3E}">
        <p14:creationId xmlns:p14="http://schemas.microsoft.com/office/powerpoint/2010/main" val="131665384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10" descr="www.dearedu.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2857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1" name="Picture 9" descr="www.dearedu.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672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2" name="Picture 8" descr="www.dearedu.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57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a:off x="14288" y="0"/>
            <a:ext cx="9129712" cy="711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333375">
              <a:defRPr/>
            </a:pPr>
            <a:r>
              <a:rPr lang="zh-CN" sz="2400" b="1" dirty="0">
                <a:solidFill>
                  <a:srgbClr val="000000"/>
                </a:solidFill>
                <a:latin typeface="Times New Roman" pitchFamily="18" charset="0"/>
                <a:cs typeface="宋体" pitchFamily="2" charset="-122"/>
              </a:rPr>
              <a:t>民生问题与社会和谐</a:t>
            </a:r>
            <a:endParaRPr lang="zh-CN" sz="2400" b="1" dirty="0">
              <a:latin typeface="Arial" pitchFamily="34" charset="0"/>
              <a:cs typeface="宋体" pitchFamily="2" charset="-122"/>
            </a:endParaRPr>
          </a:p>
          <a:p>
            <a:pPr indent="331788" eaLnBrk="0" hangingPunct="0">
              <a:defRPr/>
            </a:pPr>
            <a:r>
              <a:rPr lang="zh-CN" sz="2400" b="1" dirty="0">
                <a:solidFill>
                  <a:srgbClr val="000000"/>
                </a:solidFill>
                <a:latin typeface="Arial" pitchFamily="34" charset="0"/>
                <a:cs typeface="宋体" pitchFamily="2" charset="-122"/>
              </a:rPr>
              <a:t>民生问题就是老百姓的衣食住行、子女教育、养老就医等民众的基本生存和生活问题，保障民生问题即是保障社会和谐。目前主要有两大问题：</a:t>
            </a:r>
            <a:endParaRPr lang="zh-CN" sz="2400" b="1" dirty="0">
              <a:latin typeface="Arial" pitchFamily="34" charset="0"/>
              <a:cs typeface="宋体" pitchFamily="2" charset="-122"/>
            </a:endParaRPr>
          </a:p>
          <a:p>
            <a:pPr indent="331788" eaLnBrk="0" hangingPunct="0">
              <a:defRPr/>
            </a:pPr>
            <a:r>
              <a:rPr lang="zh-CN" sz="2400" b="1" dirty="0">
                <a:solidFill>
                  <a:srgbClr val="000000"/>
                </a:solidFill>
                <a:latin typeface="Arial" pitchFamily="34" charset="0"/>
                <a:cs typeface="宋体" pitchFamily="2" charset="-122"/>
              </a:rPr>
              <a:t>一．养老服务</a:t>
            </a:r>
            <a:r>
              <a:rPr lang="zh-CN" altLang="zh-CN" sz="2400" b="1" dirty="0">
                <a:solidFill>
                  <a:srgbClr val="000000"/>
                </a:solidFill>
                <a:latin typeface="Arial" pitchFamily="34" charset="0"/>
                <a:cs typeface="宋体" pitchFamily="2" charset="-122"/>
              </a:rPr>
              <a:t>的优化：</a:t>
            </a:r>
            <a:r>
              <a:rPr lang="en-US" altLang="zh-CN" sz="2400" b="1" dirty="0">
                <a:solidFill>
                  <a:srgbClr val="000000"/>
                </a:solidFill>
                <a:latin typeface="Arial" pitchFamily="34" charset="0"/>
                <a:cs typeface="宋体" pitchFamily="2" charset="-122"/>
              </a:rPr>
              <a:t>20</a:t>
            </a:r>
            <a:r>
              <a:rPr lang="zh-CN" altLang="en-US" sz="2400" b="1" dirty="0">
                <a:solidFill>
                  <a:srgbClr val="000000"/>
                </a:solidFill>
                <a:latin typeface="Arial" pitchFamily="34" charset="0"/>
                <a:cs typeface="宋体" pitchFamily="2" charset="-122"/>
              </a:rPr>
              <a:t>世纪</a:t>
            </a:r>
            <a:r>
              <a:rPr lang="en-US" altLang="zh-CN" sz="2400" b="1" dirty="0">
                <a:solidFill>
                  <a:srgbClr val="000000"/>
                </a:solidFill>
                <a:latin typeface="Arial" pitchFamily="34" charset="0"/>
                <a:cs typeface="宋体" pitchFamily="2" charset="-122"/>
              </a:rPr>
              <a:t>90</a:t>
            </a:r>
            <a:r>
              <a:rPr lang="zh-CN" altLang="en-US" sz="2400" b="1" dirty="0">
                <a:solidFill>
                  <a:srgbClr val="000000"/>
                </a:solidFill>
                <a:latin typeface="Arial" pitchFamily="34" charset="0"/>
                <a:cs typeface="宋体" pitchFamily="2" charset="-122"/>
              </a:rPr>
              <a:t>年代以来，在养老保障领域，当前养老保障资金制度建设已取得较大进展的同时，如何在老龄化背景下，通过优化养老服务体系来增强养老资源的可及性成为学界的重要议题。重点总结了美国、英国、德国、瑞典、荷兰、加拿大等国家养老服务构建的经验与教训。在全面深化改革的大潮中研究有助于养老服务发展的配套政策</a:t>
            </a:r>
            <a:r>
              <a:rPr lang="zh-CN" altLang="zh-CN" sz="2400" b="1" dirty="0">
                <a:solidFill>
                  <a:srgbClr val="000000"/>
                </a:solidFill>
                <a:latin typeface="Arial" pitchFamily="34" charset="0"/>
                <a:cs typeface="宋体" pitchFamily="2" charset="-122"/>
              </a:rPr>
              <a:t>和多部门合力机制，借助互联网、物联网的迅猛发展来建设并优化养老服务网络体系，按照依法治国的理念明晰养老服务责任体系，</a:t>
            </a:r>
            <a:endParaRPr lang="en-US" altLang="zh-CN" sz="2400" b="1" dirty="0">
              <a:solidFill>
                <a:srgbClr val="000000"/>
              </a:solidFill>
              <a:latin typeface="Arial" pitchFamily="34" charset="0"/>
              <a:cs typeface="宋体" pitchFamily="2" charset="-122"/>
            </a:endParaRPr>
          </a:p>
          <a:p>
            <a:pPr indent="331788" eaLnBrk="0" hangingPunct="0">
              <a:defRPr/>
            </a:pPr>
            <a:r>
              <a:rPr lang="zh-CN" altLang="zh-CN" sz="2400" b="1" dirty="0">
                <a:solidFill>
                  <a:srgbClr val="000000"/>
                </a:solidFill>
                <a:latin typeface="Arial" pitchFamily="34" charset="0"/>
                <a:cs typeface="宋体" pitchFamily="2" charset="-122"/>
              </a:rPr>
              <a:t>二．教育综合改革背景下招生考试制度的理性探究以高考和中考为代表的学校招生考试制度，不仅关涉社会公正和教育公平，而且对基础教育各阶段的教育质量、对社会人才选拔和个体成长产生极大影响，因而既是受公众持续关注的社会热点。以高考为核心的考试招生制度，对提升文化教育水准、维护教育公平和社会稳定、促进社会阶层流动具有重要的作用，其改革不仅一直是教育界关注的热点，而且经常成为全社会关注的焦点。</a:t>
            </a:r>
            <a:endParaRPr lang="zh-CN" altLang="zh-CN" sz="2400" b="1" dirty="0">
              <a:latin typeface="Arial" pitchFamily="34" charset="0"/>
              <a:cs typeface="宋体" pitchFamily="2" charset="-122"/>
            </a:endParaRPr>
          </a:p>
        </p:txBody>
      </p:sp>
    </p:spTree>
    <p:extLst>
      <p:ext uri="{BB962C8B-B14F-4D97-AF65-F5344CB8AC3E}">
        <p14:creationId xmlns:p14="http://schemas.microsoft.com/office/powerpoint/2010/main" val="48737287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288" y="1212850"/>
            <a:ext cx="7632700" cy="6124575"/>
          </a:xfrm>
          <a:prstGeom prst="rect">
            <a:avLst/>
          </a:prstGeom>
        </p:spPr>
        <p:txBody>
          <a:bodyPr>
            <a:spAutoFit/>
          </a:bodyPr>
          <a:lstStyle/>
          <a:p>
            <a:pPr indent="333375" eaLnBrk="0" hangingPunct="0">
              <a:defRPr/>
            </a:pPr>
            <a:r>
              <a:rPr lang="zh-CN" altLang="zh-CN" sz="2800" b="1" dirty="0">
                <a:solidFill>
                  <a:srgbClr val="000000"/>
                </a:solidFill>
                <a:latin typeface="Times New Roman" pitchFamily="18" charset="0"/>
                <a:cs typeface="宋体" pitchFamily="2" charset="-122"/>
              </a:rPr>
              <a:t>知识链接：</a:t>
            </a:r>
            <a:r>
              <a:rPr lang="en-US" altLang="zh-CN" sz="2800" b="1" dirty="0">
                <a:solidFill>
                  <a:srgbClr val="000000"/>
                </a:solidFill>
                <a:latin typeface="Times New Roman" pitchFamily="18" charset="0"/>
                <a:cs typeface="宋体" pitchFamily="2" charset="-122"/>
              </a:rPr>
              <a:t>1</a:t>
            </a:r>
            <a:r>
              <a:rPr lang="zh-CN" altLang="en-US" sz="2800" b="1" dirty="0">
                <a:solidFill>
                  <a:srgbClr val="000000"/>
                </a:solidFill>
                <a:latin typeface="Times New Roman" pitchFamily="18" charset="0"/>
                <a:cs typeface="宋体" pitchFamily="2" charset="-122"/>
              </a:rPr>
              <a:t>、中国古代传统的民本思想：孔子主张</a:t>
            </a:r>
            <a:r>
              <a:rPr lang="zh-CN" altLang="en-US" sz="2800" b="1" dirty="0">
                <a:solidFill>
                  <a:srgbClr val="000000"/>
                </a:solidFill>
                <a:latin typeface="Arial"/>
                <a:cs typeface="宋体" pitchFamily="2" charset="-122"/>
              </a:rPr>
              <a:t>“</a:t>
            </a:r>
            <a:r>
              <a:rPr lang="zh-CN" altLang="en-US" sz="2800" b="1" dirty="0">
                <a:solidFill>
                  <a:srgbClr val="000000"/>
                </a:solidFill>
                <a:latin typeface="Times New Roman" pitchFamily="18" charset="0"/>
                <a:cs typeface="宋体" pitchFamily="2" charset="-122"/>
              </a:rPr>
              <a:t>德政爱民</a:t>
            </a:r>
            <a:r>
              <a:rPr lang="zh-CN" altLang="en-US" sz="2800" b="1" dirty="0">
                <a:solidFill>
                  <a:srgbClr val="000000"/>
                </a:solidFill>
                <a:latin typeface="Arial"/>
                <a:cs typeface="宋体" pitchFamily="2" charset="-122"/>
              </a:rPr>
              <a:t>”</a:t>
            </a:r>
            <a:r>
              <a:rPr lang="zh-CN" altLang="en-US" sz="2800" b="1" dirty="0">
                <a:solidFill>
                  <a:srgbClr val="000000"/>
                </a:solidFill>
                <a:latin typeface="Times New Roman" pitchFamily="18" charset="0"/>
                <a:cs typeface="宋体" pitchFamily="2" charset="-122"/>
              </a:rPr>
              <a:t>，孟子</a:t>
            </a:r>
            <a:r>
              <a:rPr lang="zh-CN" altLang="en-US" sz="2800" b="1" dirty="0">
                <a:solidFill>
                  <a:srgbClr val="000000"/>
                </a:solidFill>
                <a:latin typeface="Arial"/>
                <a:cs typeface="宋体" pitchFamily="2" charset="-122"/>
              </a:rPr>
              <a:t>“</a:t>
            </a:r>
            <a:r>
              <a:rPr lang="zh-CN" altLang="en-US" sz="2800" b="1" dirty="0">
                <a:solidFill>
                  <a:srgbClr val="000000"/>
                </a:solidFill>
                <a:latin typeface="Times New Roman" pitchFamily="18" charset="0"/>
                <a:cs typeface="宋体" pitchFamily="2" charset="-122"/>
              </a:rPr>
              <a:t>民贵君轻</a:t>
            </a:r>
            <a:r>
              <a:rPr lang="zh-CN" altLang="en-US" sz="2800" b="1" dirty="0">
                <a:solidFill>
                  <a:srgbClr val="000000"/>
                </a:solidFill>
                <a:latin typeface="Arial"/>
                <a:cs typeface="宋体" pitchFamily="2" charset="-122"/>
              </a:rPr>
              <a:t>”</a:t>
            </a:r>
            <a:r>
              <a:rPr lang="zh-CN" altLang="en-US" sz="2800" b="1" dirty="0">
                <a:solidFill>
                  <a:srgbClr val="000000"/>
                </a:solidFill>
                <a:latin typeface="Times New Roman" pitchFamily="18" charset="0"/>
                <a:cs typeface="宋体" pitchFamily="2" charset="-122"/>
              </a:rPr>
              <a:t>；荀子</a:t>
            </a:r>
            <a:r>
              <a:rPr lang="zh-CN" altLang="en-US" sz="2800" b="1" dirty="0">
                <a:solidFill>
                  <a:srgbClr val="000000"/>
                </a:solidFill>
                <a:latin typeface="Arial"/>
                <a:cs typeface="宋体" pitchFamily="2" charset="-122"/>
              </a:rPr>
              <a:t>“</a:t>
            </a:r>
            <a:r>
              <a:rPr lang="zh-CN" altLang="en-US" sz="2800" b="1" dirty="0">
                <a:solidFill>
                  <a:srgbClr val="000000"/>
                </a:solidFill>
                <a:latin typeface="Times New Roman" pitchFamily="18" charset="0"/>
                <a:cs typeface="宋体" pitchFamily="2" charset="-122"/>
              </a:rPr>
              <a:t>君舟民水</a:t>
            </a:r>
            <a:r>
              <a:rPr lang="zh-CN" altLang="en-US" sz="2800" b="1" dirty="0">
                <a:solidFill>
                  <a:srgbClr val="000000"/>
                </a:solidFill>
                <a:latin typeface="Arial"/>
                <a:cs typeface="宋体" pitchFamily="2" charset="-122"/>
              </a:rPr>
              <a:t>”</a:t>
            </a:r>
            <a:r>
              <a:rPr lang="zh-CN" altLang="en-US" sz="2800" b="1" dirty="0">
                <a:solidFill>
                  <a:srgbClr val="000000"/>
                </a:solidFill>
                <a:latin typeface="Times New Roman" pitchFamily="18" charset="0"/>
                <a:cs typeface="宋体" pitchFamily="2" charset="-122"/>
              </a:rPr>
              <a:t>。</a:t>
            </a:r>
            <a:endParaRPr lang="zh-CN" altLang="en-US" sz="2800" b="1" dirty="0">
              <a:latin typeface="Arial" pitchFamily="34" charset="0"/>
              <a:cs typeface="宋体" pitchFamily="2" charset="-122"/>
            </a:endParaRPr>
          </a:p>
          <a:p>
            <a:pPr indent="333375" eaLnBrk="0" hangingPunct="0">
              <a:defRPr/>
            </a:pPr>
            <a:r>
              <a:rPr lang="en-US" altLang="zh-CN" sz="2800" b="1" dirty="0">
                <a:solidFill>
                  <a:srgbClr val="000000"/>
                </a:solidFill>
                <a:latin typeface="Times New Roman" pitchFamily="18" charset="0"/>
                <a:cs typeface="宋体" pitchFamily="2" charset="-122"/>
              </a:rPr>
              <a:t>2</a:t>
            </a:r>
            <a:r>
              <a:rPr lang="zh-CN" altLang="en-US" sz="2800" b="1" dirty="0">
                <a:solidFill>
                  <a:srgbClr val="000000"/>
                </a:solidFill>
                <a:latin typeface="Times New Roman" pitchFamily="18" charset="0"/>
                <a:cs typeface="宋体" pitchFamily="2" charset="-122"/>
              </a:rPr>
              <a:t>、近代资产阶级的民生主义：平均地权；平均地权，节制资本，实行</a:t>
            </a:r>
            <a:r>
              <a:rPr lang="zh-CN" altLang="en-US" sz="2800" b="1" dirty="0">
                <a:solidFill>
                  <a:srgbClr val="000000"/>
                </a:solidFill>
                <a:latin typeface="Arial"/>
                <a:cs typeface="宋体" pitchFamily="2" charset="-122"/>
              </a:rPr>
              <a:t>“</a:t>
            </a:r>
            <a:r>
              <a:rPr lang="zh-CN" altLang="en-US" sz="2800" b="1" dirty="0">
                <a:solidFill>
                  <a:srgbClr val="000000"/>
                </a:solidFill>
                <a:latin typeface="Times New Roman" pitchFamily="18" charset="0"/>
                <a:cs typeface="宋体" pitchFamily="2" charset="-122"/>
              </a:rPr>
              <a:t>耕者有其田</a:t>
            </a:r>
            <a:r>
              <a:rPr lang="zh-CN" altLang="en-US" sz="2800" b="1" dirty="0">
                <a:solidFill>
                  <a:srgbClr val="000000"/>
                </a:solidFill>
                <a:latin typeface="Arial"/>
                <a:cs typeface="宋体" pitchFamily="2" charset="-122"/>
              </a:rPr>
              <a:t>”</a:t>
            </a:r>
            <a:r>
              <a:rPr lang="zh-CN" altLang="en-US" sz="2800" b="1" dirty="0">
                <a:solidFill>
                  <a:srgbClr val="000000"/>
                </a:solidFill>
                <a:latin typeface="Times New Roman" pitchFamily="18" charset="0"/>
                <a:cs typeface="宋体" pitchFamily="2" charset="-122"/>
              </a:rPr>
              <a:t>。</a:t>
            </a:r>
            <a:endParaRPr lang="zh-CN" altLang="en-US" sz="2800" b="1" dirty="0">
              <a:latin typeface="Arial" pitchFamily="34" charset="0"/>
              <a:cs typeface="宋体" pitchFamily="2" charset="-122"/>
            </a:endParaRPr>
          </a:p>
          <a:p>
            <a:pPr indent="333375">
              <a:defRPr/>
            </a:pPr>
            <a:r>
              <a:rPr lang="en-US" altLang="zh-CN" sz="2800" b="1" dirty="0">
                <a:solidFill>
                  <a:srgbClr val="000000"/>
                </a:solidFill>
                <a:latin typeface="Times New Roman" pitchFamily="18" charset="0"/>
                <a:cs typeface="宋体" pitchFamily="2" charset="-122"/>
              </a:rPr>
              <a:t>3</a:t>
            </a:r>
            <a:r>
              <a:rPr lang="zh-CN" altLang="en-US" sz="2800" b="1" dirty="0">
                <a:solidFill>
                  <a:srgbClr val="000000"/>
                </a:solidFill>
                <a:latin typeface="Times New Roman" pitchFamily="18" charset="0"/>
                <a:cs typeface="宋体" pitchFamily="2" charset="-122"/>
              </a:rPr>
              <a:t>、国外重要民生措施和政策：罗斯福新政的社会救济、社会保障、以工代赈；二战</a:t>
            </a:r>
            <a:r>
              <a:rPr lang="zh-CN" altLang="zh-CN" sz="2800" b="1" dirty="0">
                <a:solidFill>
                  <a:srgbClr val="000000"/>
                </a:solidFill>
                <a:latin typeface="Times New Roman" pitchFamily="18" charset="0"/>
                <a:cs typeface="宋体" pitchFamily="2" charset="-122"/>
              </a:rPr>
              <a:t>后资本主义国家推行的</a:t>
            </a:r>
            <a:r>
              <a:rPr lang="zh-CN" altLang="zh-CN" sz="2800" b="1" dirty="0">
                <a:solidFill>
                  <a:srgbClr val="000000"/>
                </a:solidFill>
                <a:latin typeface="Arial"/>
                <a:cs typeface="宋体" pitchFamily="2" charset="-122"/>
              </a:rPr>
              <a:t>“</a:t>
            </a:r>
            <a:r>
              <a:rPr lang="zh-CN" altLang="zh-CN" sz="2800" b="1" dirty="0">
                <a:solidFill>
                  <a:srgbClr val="000000"/>
                </a:solidFill>
                <a:latin typeface="Times New Roman" pitchFamily="18" charset="0"/>
                <a:cs typeface="宋体" pitchFamily="2" charset="-122"/>
              </a:rPr>
              <a:t>福利制度</a:t>
            </a:r>
            <a:r>
              <a:rPr lang="zh-CN" altLang="zh-CN" sz="2800" b="1" dirty="0">
                <a:solidFill>
                  <a:srgbClr val="000000"/>
                </a:solidFill>
                <a:latin typeface="Arial"/>
                <a:cs typeface="宋体" pitchFamily="2" charset="-122"/>
              </a:rPr>
              <a:t>”</a:t>
            </a:r>
            <a:r>
              <a:rPr lang="zh-CN" altLang="zh-CN" sz="2800" b="1" dirty="0">
                <a:solidFill>
                  <a:srgbClr val="000000"/>
                </a:solidFill>
                <a:latin typeface="Times New Roman" pitchFamily="18" charset="0"/>
                <a:cs typeface="宋体" pitchFamily="2" charset="-122"/>
              </a:rPr>
              <a:t>。</a:t>
            </a:r>
            <a:endParaRPr lang="zh-CN" altLang="zh-CN" sz="2800" b="1" dirty="0">
              <a:latin typeface="Arial" pitchFamily="34" charset="0"/>
              <a:cs typeface="宋体" pitchFamily="2" charset="-122"/>
            </a:endParaRPr>
          </a:p>
          <a:p>
            <a:pPr indent="333375" eaLnBrk="0" hangingPunct="0">
              <a:defRPr/>
            </a:pPr>
            <a:r>
              <a:rPr lang="en-US" altLang="zh-CN" sz="2800" b="1" dirty="0">
                <a:solidFill>
                  <a:srgbClr val="000000"/>
                </a:solidFill>
                <a:latin typeface="Times New Roman" pitchFamily="18" charset="0"/>
                <a:cs typeface="宋体" pitchFamily="2" charset="-122"/>
              </a:rPr>
              <a:t>3</a:t>
            </a:r>
            <a:r>
              <a:rPr lang="zh-CN" altLang="en-US" sz="2800" b="1" dirty="0">
                <a:solidFill>
                  <a:srgbClr val="000000"/>
                </a:solidFill>
                <a:latin typeface="Times New Roman" pitchFamily="18" charset="0"/>
                <a:cs typeface="宋体" pitchFamily="2" charset="-122"/>
              </a:rPr>
              <a:t>、新中国：社会主义民主政治的曲折发展；社会主义现代化建设的巨大成就。</a:t>
            </a:r>
            <a:endParaRPr lang="zh-CN" altLang="en-US" sz="2800" b="1" dirty="0">
              <a:latin typeface="Arial" pitchFamily="34" charset="0"/>
              <a:cs typeface="宋体" pitchFamily="2" charset="-122"/>
            </a:endParaRPr>
          </a:p>
          <a:p>
            <a:pPr indent="333375" eaLnBrk="0" hangingPunct="0">
              <a:defRPr/>
            </a:pPr>
            <a:r>
              <a:rPr lang="en-US" altLang="zh-CN" sz="2800" b="1" dirty="0">
                <a:solidFill>
                  <a:srgbClr val="000000"/>
                </a:solidFill>
                <a:latin typeface="Times New Roman" pitchFamily="18" charset="0"/>
                <a:cs typeface="宋体" pitchFamily="2" charset="-122"/>
              </a:rPr>
              <a:t>4</a:t>
            </a:r>
            <a:r>
              <a:rPr lang="zh-CN" altLang="en-US" sz="2800" b="1" dirty="0">
                <a:solidFill>
                  <a:srgbClr val="000000"/>
                </a:solidFill>
                <a:latin typeface="Times New Roman" pitchFamily="18" charset="0"/>
                <a:cs typeface="宋体" pitchFamily="2" charset="-122"/>
              </a:rPr>
              <a:t>、科举制。</a:t>
            </a:r>
            <a:endParaRPr lang="zh-CN" altLang="en-US" sz="2800" b="1" dirty="0">
              <a:latin typeface="Arial" pitchFamily="34" charset="0"/>
              <a:cs typeface="宋体" pitchFamily="2" charset="-122"/>
            </a:endParaRPr>
          </a:p>
          <a:p>
            <a:pPr indent="333375" eaLnBrk="0" hangingPunct="0">
              <a:defRPr/>
            </a:pPr>
            <a:r>
              <a:rPr lang="en-US" altLang="zh-CN" sz="2800" b="1" dirty="0">
                <a:solidFill>
                  <a:srgbClr val="000000"/>
                </a:solidFill>
                <a:latin typeface="Times New Roman" pitchFamily="18" charset="0"/>
                <a:cs typeface="宋体" pitchFamily="2" charset="-122"/>
              </a:rPr>
              <a:t>5</a:t>
            </a:r>
            <a:r>
              <a:rPr lang="zh-CN" altLang="en-US" sz="2800" b="1" dirty="0">
                <a:solidFill>
                  <a:srgbClr val="000000"/>
                </a:solidFill>
                <a:latin typeface="Times New Roman" pitchFamily="18" charset="0"/>
                <a:cs typeface="宋体" pitchFamily="2" charset="-122"/>
              </a:rPr>
              <a:t>、高考制度的恢复与高等教育的发展。</a:t>
            </a:r>
            <a:endParaRPr lang="zh-CN" altLang="en-US" sz="2800" b="1" dirty="0">
              <a:latin typeface="Arial" pitchFamily="34" charset="0"/>
              <a:cs typeface="宋体" pitchFamily="2" charset="-122"/>
            </a:endParaRPr>
          </a:p>
          <a:p>
            <a:pPr indent="333375" eaLnBrk="0" hangingPunct="0">
              <a:defRPr/>
            </a:pPr>
            <a:endParaRPr lang="zh-CN" altLang="en-US" sz="2800" b="1" dirty="0">
              <a:latin typeface="Arial" pitchFamily="34" charset="0"/>
              <a:cs typeface="宋体" pitchFamily="2" charset="-122"/>
            </a:endParaRPr>
          </a:p>
          <a:p>
            <a:pPr indent="331788" eaLnBrk="0" hangingPunct="0">
              <a:defRPr/>
            </a:pPr>
            <a:endParaRPr lang="zh-CN" altLang="en-US" sz="1400" dirty="0">
              <a:latin typeface="Arial" pitchFamily="34" charset="0"/>
              <a:cs typeface="宋体" pitchFamily="2" charset="-122"/>
            </a:endParaRPr>
          </a:p>
          <a:p>
            <a:pPr indent="331788" eaLnBrk="0" hangingPunct="0">
              <a:defRPr/>
            </a:pPr>
            <a:endParaRPr lang="zh-CN" altLang="zh-CN" sz="1400" dirty="0">
              <a:latin typeface="Arial" pitchFamily="34" charset="0"/>
              <a:cs typeface="宋体" pitchFamily="2" charset="-122"/>
            </a:endParaRPr>
          </a:p>
        </p:txBody>
      </p:sp>
    </p:spTree>
    <p:extLst>
      <p:ext uri="{BB962C8B-B14F-4D97-AF65-F5344CB8AC3E}">
        <p14:creationId xmlns:p14="http://schemas.microsoft.com/office/powerpoint/2010/main" val="425532164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矩形 1"/>
          <p:cNvSpPr>
            <a:spLocks noChangeArrowheads="1"/>
          </p:cNvSpPr>
          <p:nvPr/>
        </p:nvSpPr>
        <p:spPr bwMode="auto">
          <a:xfrm>
            <a:off x="1042988" y="476250"/>
            <a:ext cx="734536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t>科技创新与文化立国</a:t>
            </a:r>
          </a:p>
          <a:p>
            <a:r>
              <a:rPr lang="zh-CN" altLang="zh-CN" sz="2400" b="1"/>
              <a:t>在当今世界，对一个国家而言，科技自主创新是维持国家安全独立的必要手段。而文化立国则是提高国家软实力的重要手段。</a:t>
            </a:r>
          </a:p>
          <a:p>
            <a:r>
              <a:rPr lang="zh-CN" altLang="zh-CN" sz="2400" b="1"/>
              <a:t>知识链接：</a:t>
            </a:r>
          </a:p>
          <a:p>
            <a:r>
              <a:rPr lang="en-US" altLang="zh-CN" sz="2400" b="1"/>
              <a:t>1</a:t>
            </a:r>
            <a:r>
              <a:rPr lang="zh-CN" altLang="zh-CN" sz="2400" b="1"/>
              <a:t>、中国古代的思想、文学艺术的发展，科技思想及科技成就（四大发明）</a:t>
            </a:r>
          </a:p>
          <a:p>
            <a:r>
              <a:rPr lang="en-US" altLang="zh-CN" sz="2400" b="1"/>
              <a:t>2</a:t>
            </a:r>
            <a:r>
              <a:rPr lang="zh-CN" altLang="zh-CN" sz="2400" b="1"/>
              <a:t>、西方人文思想的发展，近代科技的产生和对工业革命的推动；近代世界文化的发展。</a:t>
            </a:r>
            <a:r>
              <a:rPr lang="en-US" altLang="zh-CN" sz="2400" b="1"/>
              <a:t>3</a:t>
            </a:r>
            <a:r>
              <a:rPr lang="zh-CN" altLang="zh-CN" sz="2400" b="1"/>
              <a:t>、现代物理学革命；</a:t>
            </a:r>
          </a:p>
          <a:p>
            <a:r>
              <a:rPr lang="en-US" altLang="zh-CN" sz="2400" b="1"/>
              <a:t>4</a:t>
            </a:r>
            <a:r>
              <a:rPr lang="zh-CN" altLang="zh-CN" sz="2400" b="1"/>
              <a:t>、第三次科技革命。</a:t>
            </a:r>
          </a:p>
          <a:p>
            <a:r>
              <a:rPr lang="en-US" altLang="zh-CN" sz="2400" b="1"/>
              <a:t>5</a:t>
            </a:r>
            <a:r>
              <a:rPr lang="zh-CN" altLang="zh-CN" sz="2400" b="1"/>
              <a:t>、新中国的科技、文艺政策和科技成就、文学艺术的发展。</a:t>
            </a:r>
          </a:p>
        </p:txBody>
      </p:sp>
    </p:spTree>
    <p:extLst>
      <p:ext uri="{BB962C8B-B14F-4D97-AF65-F5344CB8AC3E}">
        <p14:creationId xmlns:p14="http://schemas.microsoft.com/office/powerpoint/2010/main" val="164951986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282575" y="117475"/>
            <a:ext cx="8424863"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331788"/>
            <a:r>
              <a:rPr lang="zh-CN" sz="2400" b="1">
                <a:solidFill>
                  <a:srgbClr val="000000"/>
                </a:solidFill>
                <a:latin typeface="Arial" pitchFamily="34" charset="0"/>
              </a:rPr>
              <a:t>边疆民族问题研究</a:t>
            </a:r>
            <a:endParaRPr lang="zh-CN" sz="2400" b="1">
              <a:latin typeface="Arial" pitchFamily="34" charset="0"/>
            </a:endParaRPr>
          </a:p>
          <a:p>
            <a:pPr indent="331788" eaLnBrk="0" hangingPunct="0"/>
            <a:r>
              <a:rPr lang="zh-CN" sz="2400" b="1">
                <a:solidFill>
                  <a:srgbClr val="000000"/>
                </a:solidFill>
                <a:latin typeface="Arial" pitchFamily="34" charset="0"/>
              </a:rPr>
              <a:t>边疆民族问题一直以来都是关系到国家安全和边疆稳定的重大理论和实践问题。近年来，随着国际形势与中国区域经济政治地位发展的变化，边疆民族问题越来越成为社会热点，在学术界也引起广泛争论。关于边疆民族问题的讨论主要集中在以下几个方面：从历史的角度，主要是从边疆地区社会史及国家历史观的角度系统梳理了边疆问题的历史脉络以及过去历朝各代的边疆政策实践；解读中国统一多民族国家的发展规律与历代治理边疆的成败得失，阐明中国统一多民族国家形成的必然性与合理性，为解决边疆社会经济发展过程中所凸现的问题提出对策建议。</a:t>
            </a:r>
            <a:endParaRPr lang="zh-CN" sz="2400" b="1">
              <a:latin typeface="Arial" pitchFamily="34" charset="0"/>
            </a:endParaRPr>
          </a:p>
          <a:p>
            <a:pPr indent="331788" eaLnBrk="0" hangingPunct="0"/>
            <a:r>
              <a:rPr lang="zh-CN" sz="2400" b="1">
                <a:solidFill>
                  <a:srgbClr val="000000"/>
                </a:solidFill>
                <a:latin typeface="Times New Roman" pitchFamily="18" charset="0"/>
              </a:rPr>
              <a:t>知识链接：</a:t>
            </a:r>
            <a:r>
              <a:rPr lang="en-US" altLang="zh-CN" sz="2400" b="1">
                <a:solidFill>
                  <a:srgbClr val="000000"/>
                </a:solidFill>
                <a:latin typeface="Times New Roman" pitchFamily="18" charset="0"/>
              </a:rPr>
              <a:t>1</a:t>
            </a:r>
            <a:r>
              <a:rPr lang="zh-CN" altLang="en-US" sz="2400" b="1">
                <a:solidFill>
                  <a:srgbClr val="000000"/>
                </a:solidFill>
                <a:latin typeface="Times New Roman" pitchFamily="18" charset="0"/>
              </a:rPr>
              <a:t>、秦的统一及巩固统一的措施；</a:t>
            </a:r>
            <a:endParaRPr lang="zh-CN" altLang="en-US" sz="2400" b="1">
              <a:latin typeface="Arial" pitchFamily="34" charset="0"/>
            </a:endParaRPr>
          </a:p>
          <a:p>
            <a:pPr indent="331788" eaLnBrk="0" hangingPunct="0"/>
            <a:r>
              <a:rPr lang="en-US" altLang="zh-CN" sz="2400" b="1">
                <a:solidFill>
                  <a:srgbClr val="000000"/>
                </a:solidFill>
                <a:latin typeface="Times New Roman" pitchFamily="18" charset="0"/>
              </a:rPr>
              <a:t>2</a:t>
            </a:r>
            <a:r>
              <a:rPr lang="zh-CN" altLang="en-US" sz="2400" b="1">
                <a:solidFill>
                  <a:srgbClr val="000000"/>
                </a:solidFill>
                <a:latin typeface="Times New Roman" pitchFamily="18" charset="0"/>
              </a:rPr>
              <a:t>、元朝与清朝的政治：元朝的宣慰司和行省制；</a:t>
            </a:r>
            <a:endParaRPr lang="zh-CN" altLang="en-US" sz="2400" b="1">
              <a:latin typeface="Arial" pitchFamily="34" charset="0"/>
            </a:endParaRPr>
          </a:p>
          <a:p>
            <a:pPr indent="331788" eaLnBrk="0" hangingPunct="0"/>
            <a:r>
              <a:rPr lang="en-US" altLang="zh-CN" sz="2400" b="1">
                <a:solidFill>
                  <a:srgbClr val="000000"/>
                </a:solidFill>
                <a:latin typeface="Times New Roman" pitchFamily="18" charset="0"/>
              </a:rPr>
              <a:t>3</a:t>
            </a:r>
            <a:r>
              <a:rPr lang="zh-CN" altLang="en-US" sz="2400" b="1">
                <a:solidFill>
                  <a:srgbClr val="000000"/>
                </a:solidFill>
                <a:latin typeface="Times New Roman" pitchFamily="18" charset="0"/>
              </a:rPr>
              <a:t>、从秦至</a:t>
            </a:r>
            <a:r>
              <a:rPr lang="en-US" altLang="zh-CN" sz="2400" b="1">
                <a:solidFill>
                  <a:srgbClr val="000000"/>
                </a:solidFill>
                <a:latin typeface="Times New Roman" pitchFamily="18" charset="0"/>
              </a:rPr>
              <a:t>1840</a:t>
            </a:r>
            <a:r>
              <a:rPr lang="zh-CN" altLang="en-US" sz="2400" b="1">
                <a:solidFill>
                  <a:srgbClr val="000000"/>
                </a:solidFill>
                <a:latin typeface="Times New Roman" pitchFamily="18" charset="0"/>
              </a:rPr>
              <a:t>年鸦片战争，中国是统一的多民族国家，并不断巩固和发展。</a:t>
            </a:r>
            <a:endParaRPr lang="en-US" altLang="zh-CN" sz="2400" b="1">
              <a:solidFill>
                <a:srgbClr val="000000"/>
              </a:solidFill>
              <a:latin typeface="Times New Roman" pitchFamily="18" charset="0"/>
            </a:endParaRPr>
          </a:p>
          <a:p>
            <a:pPr indent="331788" eaLnBrk="0" hangingPunct="0"/>
            <a:r>
              <a:rPr lang="en-US" altLang="zh-CN" sz="2400" b="1">
                <a:solidFill>
                  <a:srgbClr val="000000"/>
                </a:solidFill>
                <a:latin typeface="Times New Roman" pitchFamily="18" charset="0"/>
              </a:rPr>
              <a:t>4</a:t>
            </a:r>
            <a:r>
              <a:rPr lang="zh-CN" altLang="en-US" sz="2400" b="1">
                <a:solidFill>
                  <a:srgbClr val="000000"/>
                </a:solidFill>
                <a:latin typeface="Times New Roman" pitchFamily="18" charset="0"/>
              </a:rPr>
              <a:t>、西藏问题</a:t>
            </a:r>
            <a:endParaRPr lang="zh-CN" altLang="en-US" sz="2400" b="1">
              <a:latin typeface="Arial" pitchFamily="34" charset="0"/>
            </a:endParaRPr>
          </a:p>
          <a:p>
            <a:pPr indent="331788" eaLnBrk="0" hangingPunct="0"/>
            <a:endParaRPr lang="zh-CN" altLang="en-US" sz="2400">
              <a:latin typeface="Arial" pitchFamily="34" charset="0"/>
            </a:endParaRPr>
          </a:p>
        </p:txBody>
      </p:sp>
      <p:pic>
        <p:nvPicPr>
          <p:cNvPr id="261123" name="Picture 1"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916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60648"/>
            <a:ext cx="8507287" cy="6740307"/>
          </a:xfrm>
          <a:prstGeom prst="rect">
            <a:avLst/>
          </a:prstGeom>
        </p:spPr>
        <p:txBody>
          <a:bodyPr wrap="square">
            <a:spAutoFit/>
          </a:bodyPr>
          <a:lstStyle/>
          <a:p>
            <a:r>
              <a:rPr lang="zh-CN" altLang="zh-CN" sz="3600" b="1" dirty="0" smtClean="0"/>
              <a:t>新</a:t>
            </a:r>
            <a:r>
              <a:rPr lang="zh-CN" altLang="zh-CN" sz="3600" b="1" dirty="0"/>
              <a:t>课程积极追求“有利于学生学习方式的转变，倡导学生主动学习，在多样化、开放式的学习环境中，充分发挥学生的主体性、积极性与参与性，培养探究历史问题的能力和实事求是的科学态度，提高创新意识和实践能力。”因此开放式论述题的设置，是全国新课程卷的创新，它对历史教学具有积极的指导性，广受赞誉。全国一卷继</a:t>
            </a:r>
            <a:r>
              <a:rPr lang="en-US" altLang="zh-CN" sz="3600" b="1" dirty="0"/>
              <a:t>2012</a:t>
            </a:r>
            <a:r>
              <a:rPr lang="zh-CN" altLang="zh-CN" sz="3600" b="1" dirty="0"/>
              <a:t>年图示分析、</a:t>
            </a:r>
            <a:r>
              <a:rPr lang="en-US" altLang="zh-CN" sz="3600" b="1" dirty="0"/>
              <a:t>2013</a:t>
            </a:r>
            <a:r>
              <a:rPr lang="zh-CN" altLang="zh-CN" sz="3600" b="1" dirty="0"/>
              <a:t>年地图比较、</a:t>
            </a:r>
            <a:r>
              <a:rPr lang="en-US" altLang="zh-CN" sz="3600" b="1" dirty="0"/>
              <a:t>2014</a:t>
            </a:r>
            <a:r>
              <a:rPr lang="zh-CN" altLang="zh-CN" sz="3600" b="1" dirty="0"/>
              <a:t>年目录修改、</a:t>
            </a:r>
            <a:r>
              <a:rPr lang="en-US" altLang="zh-CN" sz="3600" b="1" dirty="0"/>
              <a:t>2015</a:t>
            </a:r>
            <a:r>
              <a:rPr lang="zh-CN" altLang="zh-CN" sz="3600" b="1" dirty="0"/>
              <a:t>年公式论证、</a:t>
            </a:r>
            <a:r>
              <a:rPr lang="en-US" altLang="zh-CN" sz="3600" b="1" dirty="0"/>
              <a:t>2016</a:t>
            </a:r>
            <a:r>
              <a:rPr lang="zh-CN" altLang="zh-CN" sz="3600" b="1" dirty="0"/>
              <a:t>年观点辩驳、</a:t>
            </a:r>
            <a:r>
              <a:rPr lang="en-US" altLang="zh-CN" sz="3600" b="1" dirty="0"/>
              <a:t>2017</a:t>
            </a:r>
            <a:r>
              <a:rPr lang="zh-CN" altLang="zh-CN" sz="3600" b="1" dirty="0"/>
              <a:t>年提炼阐释等之后，</a:t>
            </a:r>
            <a:r>
              <a:rPr lang="en-US" altLang="zh-CN" sz="3600" b="1" dirty="0"/>
              <a:t>2018</a:t>
            </a:r>
            <a:r>
              <a:rPr lang="zh-CN" altLang="zh-CN" sz="3600" b="1" dirty="0"/>
              <a:t>年小说分析隆重登场</a:t>
            </a:r>
            <a:r>
              <a:rPr lang="zh-CN" altLang="zh-CN" sz="3600" b="1" dirty="0" smtClean="0"/>
              <a:t>。</a:t>
            </a:r>
            <a:endParaRPr lang="zh-CN" altLang="zh-CN" sz="3600" b="1" dirty="0"/>
          </a:p>
        </p:txBody>
      </p:sp>
    </p:spTree>
    <p:extLst>
      <p:ext uri="{BB962C8B-B14F-4D97-AF65-F5344CB8AC3E}">
        <p14:creationId xmlns:p14="http://schemas.microsoft.com/office/powerpoint/2010/main" val="186988855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矩形 1"/>
          <p:cNvSpPr>
            <a:spLocks noChangeArrowheads="1"/>
          </p:cNvSpPr>
          <p:nvPr/>
        </p:nvSpPr>
        <p:spPr bwMode="auto">
          <a:xfrm>
            <a:off x="250825" y="404813"/>
            <a:ext cx="84121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b="1">
                <a:solidFill>
                  <a:srgbClr val="FF0000"/>
                </a:solidFill>
              </a:rPr>
              <a:t>从唐朝对外交流形势图和清朝疆域图进行回答下列问题：</a:t>
            </a:r>
            <a:endParaRPr lang="zh-CN" altLang="zh-CN">
              <a:solidFill>
                <a:srgbClr val="FF0000"/>
              </a:solidFill>
            </a:endParaRPr>
          </a:p>
          <a:p>
            <a:r>
              <a:rPr lang="en-US" altLang="zh-CN" b="1">
                <a:solidFill>
                  <a:srgbClr val="FF0000"/>
                </a:solidFill>
              </a:rPr>
              <a:t>1</a:t>
            </a:r>
            <a:r>
              <a:rPr lang="zh-CN" altLang="zh-CN" b="1">
                <a:solidFill>
                  <a:srgbClr val="FF0000"/>
                </a:solidFill>
              </a:rPr>
              <a:t>、唐朝对外交往的特点以及产生的影响。</a:t>
            </a:r>
            <a:endParaRPr lang="zh-CN" altLang="zh-CN">
              <a:solidFill>
                <a:srgbClr val="FF0000"/>
              </a:solidFill>
            </a:endParaRPr>
          </a:p>
          <a:p>
            <a:r>
              <a:rPr lang="zh-CN" altLang="zh-CN" b="1"/>
              <a:t>海陆交通并举；以亚洲为主，远及欧洲和非洲。</a:t>
            </a:r>
            <a:endParaRPr lang="zh-CN" altLang="zh-CN"/>
          </a:p>
          <a:p>
            <a:r>
              <a:rPr lang="zh-CN" altLang="zh-CN" b="1"/>
              <a:t>影响：促进唐朝经济文化的繁荣，形成了中国文化圈；扩大了唐朝文化在世界上的影响；促进亚洲乃至世界的进步。</a:t>
            </a:r>
            <a:endParaRPr lang="zh-CN" altLang="zh-CN"/>
          </a:p>
          <a:p>
            <a:r>
              <a:rPr lang="en-US" altLang="zh-CN" b="1">
                <a:solidFill>
                  <a:srgbClr val="FF0000"/>
                </a:solidFill>
              </a:rPr>
              <a:t>2</a:t>
            </a:r>
            <a:r>
              <a:rPr lang="zh-CN" altLang="zh-CN" b="1">
                <a:solidFill>
                  <a:srgbClr val="FF0000"/>
                </a:solidFill>
              </a:rPr>
              <a:t>、清朝疆域图反映了清朝面临怎样的周边形势？为什么？</a:t>
            </a:r>
            <a:endParaRPr lang="zh-CN" altLang="zh-CN">
              <a:solidFill>
                <a:srgbClr val="FF0000"/>
              </a:solidFill>
            </a:endParaRPr>
          </a:p>
          <a:p>
            <a:r>
              <a:rPr lang="zh-CN" altLang="zh-CN" b="1"/>
              <a:t>西方列强殖民扩张的威胁。因为新航路的开辟；资本主义的发展；欧洲各国的对外殖民扩张</a:t>
            </a:r>
            <a:endParaRPr lang="zh-CN" altLang="zh-CN"/>
          </a:p>
          <a:p>
            <a:r>
              <a:rPr lang="en-US" altLang="zh-CN" b="1">
                <a:solidFill>
                  <a:srgbClr val="FF0000"/>
                </a:solidFill>
              </a:rPr>
              <a:t>3</a:t>
            </a:r>
            <a:r>
              <a:rPr lang="zh-CN" altLang="zh-CN" b="1">
                <a:solidFill>
                  <a:srgbClr val="FF0000"/>
                </a:solidFill>
              </a:rPr>
              <a:t>、从唐朝对外交流形势图和清朝疆域图反映中国历史发展的怎样的趋势？</a:t>
            </a:r>
            <a:endParaRPr lang="zh-CN" altLang="zh-CN">
              <a:solidFill>
                <a:srgbClr val="FF0000"/>
              </a:solidFill>
            </a:endParaRPr>
          </a:p>
          <a:p>
            <a:r>
              <a:rPr lang="zh-CN" altLang="zh-CN" b="1"/>
              <a:t>中国逐渐落后于世界；由对外开放逐渐走向闭关锁国；抗击外国侵略逐渐成为中国历史的重要内容之一。</a:t>
            </a:r>
            <a:endParaRPr lang="zh-CN" altLang="zh-CN"/>
          </a:p>
          <a:p>
            <a:r>
              <a:rPr lang="zh-CN" altLang="zh-CN" b="1">
                <a:solidFill>
                  <a:srgbClr val="FF0000"/>
                </a:solidFill>
              </a:rPr>
              <a:t>清朝前期面临哪些民族问题？是怎样解决的？</a:t>
            </a:r>
            <a:endParaRPr lang="zh-CN" altLang="zh-CN">
              <a:solidFill>
                <a:srgbClr val="FF0000"/>
              </a:solidFill>
            </a:endParaRPr>
          </a:p>
          <a:p>
            <a:r>
              <a:rPr lang="zh-CN" altLang="zh-CN" b="1"/>
              <a:t>满清贵族与汉族人民的矛盾；中央政府与少数民族分裂势力的矛盾；中华民族与欧洲殖民主义者的矛盾。</a:t>
            </a:r>
            <a:endParaRPr lang="zh-CN" altLang="zh-CN"/>
          </a:p>
          <a:p>
            <a:r>
              <a:rPr lang="zh-CN" altLang="zh-CN" b="1"/>
              <a:t>清朝一方面镇压汉人的反清斗争，另一方面学习采用汉族的政治经济制度，加速封建化的进程，建立满汉地主阶级的联合专政，促进了经济的恢复和发展。</a:t>
            </a:r>
            <a:endParaRPr lang="zh-CN" altLang="zh-CN"/>
          </a:p>
          <a:p>
            <a:r>
              <a:rPr lang="zh-CN" altLang="zh-CN" b="1"/>
              <a:t>清朝武装平定少数民族贵族的叛乱，改革机构加强对边疆地区的管辖，设理藩院管理少数民族事务，这些措施开发了边疆地区，巩固了统一的多民族国家，使清朝成为亚洲东部最大的国家。</a:t>
            </a:r>
            <a:endParaRPr lang="zh-CN" altLang="zh-CN"/>
          </a:p>
          <a:p>
            <a:r>
              <a:rPr lang="zh-CN" altLang="zh-CN" b="1"/>
              <a:t>清朝进行了大规模的反侵略斗争；另一方推行闭关政策。</a:t>
            </a:r>
            <a:endParaRPr lang="zh-CN" altLang="zh-CN"/>
          </a:p>
        </p:txBody>
      </p:sp>
    </p:spTree>
    <p:extLst>
      <p:ext uri="{BB962C8B-B14F-4D97-AF65-F5344CB8AC3E}">
        <p14:creationId xmlns:p14="http://schemas.microsoft.com/office/powerpoint/2010/main" val="390036974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4"/>
          <p:cNvSpPr>
            <a:spLocks noChangeArrowheads="1"/>
          </p:cNvSpPr>
          <p:nvPr/>
        </p:nvSpPr>
        <p:spPr bwMode="auto">
          <a:xfrm>
            <a:off x="323850" y="288925"/>
            <a:ext cx="8424863"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266700" algn="l"/>
                <a:tab pos="1466850" algn="l"/>
                <a:tab pos="2667000" algn="l"/>
                <a:tab pos="3867150" algn="l"/>
                <a:tab pos="4800600" algn="l"/>
              </a:tabLst>
            </a:pPr>
            <a:r>
              <a:rPr lang="zh-CN" altLang="en-US" sz="3600" b="1"/>
              <a:t>西藏问题：（</a:t>
            </a:r>
            <a:r>
              <a:rPr lang="en-US" altLang="zh-CN" sz="3600" b="1"/>
              <a:t>1</a:t>
            </a:r>
            <a:r>
              <a:rPr lang="zh-CN" altLang="en-US" sz="3600" b="1"/>
              <a:t>） “西藏问题”产生的原因。</a:t>
            </a:r>
          </a:p>
          <a:p>
            <a:pPr>
              <a:tabLst>
                <a:tab pos="266700" algn="l"/>
                <a:tab pos="1466850" algn="l"/>
                <a:tab pos="2667000" algn="l"/>
                <a:tab pos="3867150" algn="l"/>
                <a:tab pos="4800600" algn="l"/>
              </a:tabLst>
            </a:pPr>
            <a:r>
              <a:rPr lang="zh-CN" altLang="en-US" sz="3600" b="1"/>
              <a:t>（</a:t>
            </a:r>
            <a:r>
              <a:rPr lang="en-US" altLang="zh-CN" sz="3600" b="1"/>
              <a:t>2</a:t>
            </a:r>
            <a:r>
              <a:rPr lang="zh-CN" altLang="en-US" sz="3600" b="1"/>
              <a:t>）</a:t>
            </a:r>
            <a:r>
              <a:rPr lang="en-US" altLang="zh-CN" sz="3600" b="1"/>
              <a:t>20</a:t>
            </a:r>
            <a:r>
              <a:rPr lang="zh-CN" altLang="en-US" sz="3600" b="1"/>
              <a:t>世纪</a:t>
            </a:r>
            <a:r>
              <a:rPr lang="en-US" altLang="zh-CN" sz="3600" b="1"/>
              <a:t>50</a:t>
            </a:r>
            <a:r>
              <a:rPr lang="zh-CN" altLang="en-US" sz="3600" b="1"/>
              <a:t>年代美国支持西藏叛乱的原因。并据材料一、二概括“西藏问题”的实质。</a:t>
            </a:r>
          </a:p>
          <a:p>
            <a:pPr>
              <a:tabLst>
                <a:tab pos="266700" algn="l"/>
                <a:tab pos="1466850" algn="l"/>
                <a:tab pos="2667000" algn="l"/>
                <a:tab pos="3867150" algn="l"/>
                <a:tab pos="4800600" algn="l"/>
              </a:tabLst>
            </a:pPr>
            <a:r>
              <a:rPr lang="zh-CN" altLang="en-US" sz="3600" b="1"/>
              <a:t>（</a:t>
            </a:r>
            <a:r>
              <a:rPr lang="en-US" altLang="zh-CN" sz="3600" b="1"/>
              <a:t>3</a:t>
            </a:r>
            <a:r>
              <a:rPr lang="zh-CN" altLang="en-US" sz="3600" b="1"/>
              <a:t>）依据材料三，指出藏族人民是怎样实现当家作主的？</a:t>
            </a:r>
          </a:p>
          <a:p>
            <a:pPr>
              <a:tabLst>
                <a:tab pos="266700" algn="l"/>
                <a:tab pos="1466850" algn="l"/>
                <a:tab pos="2667000" algn="l"/>
                <a:tab pos="3867150" algn="l"/>
                <a:tab pos="4800600" algn="l"/>
              </a:tabLst>
            </a:pPr>
            <a:r>
              <a:rPr lang="zh-CN" altLang="en-US" sz="3600" b="1"/>
              <a:t>（</a:t>
            </a:r>
            <a:r>
              <a:rPr lang="en-US" altLang="zh-CN" sz="3600" b="1"/>
              <a:t>4</a:t>
            </a:r>
            <a:r>
              <a:rPr lang="zh-CN" altLang="en-US" sz="3600" b="1"/>
              <a:t>）建国以来西藏取得的主要成就。</a:t>
            </a:r>
          </a:p>
          <a:p>
            <a:pPr>
              <a:tabLst>
                <a:tab pos="266700" algn="l"/>
                <a:tab pos="1466850" algn="l"/>
                <a:tab pos="2667000" algn="l"/>
                <a:tab pos="3867150" algn="l"/>
                <a:tab pos="4800600" algn="l"/>
              </a:tabLst>
            </a:pPr>
            <a:r>
              <a:rPr lang="zh-CN" altLang="en-US" sz="3600" b="1"/>
              <a:t>（</a:t>
            </a:r>
            <a:r>
              <a:rPr lang="en-US" altLang="zh-CN" sz="3600" b="1"/>
              <a:t>5</a:t>
            </a:r>
            <a:r>
              <a:rPr lang="zh-CN" altLang="en-US" sz="3600" b="1"/>
              <a:t>）依据所学知识，说明邓小平提出“西藏不可能从中国分裂出去”这一观点的依据是什么？</a:t>
            </a:r>
          </a:p>
          <a:p>
            <a:pPr>
              <a:tabLst>
                <a:tab pos="266700" algn="l"/>
                <a:tab pos="1466850" algn="l"/>
                <a:tab pos="2667000" algn="l"/>
                <a:tab pos="3867150" algn="l"/>
                <a:tab pos="4800600" algn="l"/>
              </a:tabLst>
            </a:pPr>
            <a:endParaRPr lang="en-US" altLang="zh-CN" sz="3600"/>
          </a:p>
        </p:txBody>
      </p:sp>
    </p:spTree>
    <p:extLst>
      <p:ext uri="{BB962C8B-B14F-4D97-AF65-F5344CB8AC3E}">
        <p14:creationId xmlns:p14="http://schemas.microsoft.com/office/powerpoint/2010/main" val="207746270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矩形 1"/>
          <p:cNvSpPr>
            <a:spLocks noChangeArrowheads="1"/>
          </p:cNvSpPr>
          <p:nvPr/>
        </p:nvSpPr>
        <p:spPr bwMode="auto">
          <a:xfrm>
            <a:off x="179388" y="404813"/>
            <a:ext cx="8280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b="1"/>
              <a:t>澳门、香港、台湾与祖国的分离和资本主义发展过程中的哪些重大事件、现象有关？</a:t>
            </a:r>
            <a:endParaRPr lang="zh-CN" altLang="zh-CN" sz="2000"/>
          </a:p>
          <a:p>
            <a:r>
              <a:rPr lang="zh-CN" altLang="zh-CN" sz="2000" b="1"/>
              <a:t>澳门：新航路开辟后的早期殖民扩张，葡萄牙强行租占澳门。</a:t>
            </a:r>
            <a:endParaRPr lang="zh-CN" altLang="zh-CN" sz="2000"/>
          </a:p>
          <a:p>
            <a:r>
              <a:rPr lang="zh-CN" altLang="zh-CN" sz="2000" b="1"/>
              <a:t>香港：两次工业革命；英国逐步侵占香港。</a:t>
            </a:r>
            <a:endParaRPr lang="zh-CN" altLang="zh-CN" sz="2000"/>
          </a:p>
          <a:p>
            <a:r>
              <a:rPr lang="zh-CN" altLang="zh-CN" sz="2000" b="1"/>
              <a:t>台湾：二战后，美国推行全球霸权政策；人民解放战争国民党败退台湾，美国第七舰队开到台湾海峡，干涉中国内政。所以台湾问题是中国内战的产物，也是美国干涉中国内政的结果。</a:t>
            </a:r>
            <a:endParaRPr lang="zh-CN" altLang="zh-CN" sz="2000"/>
          </a:p>
        </p:txBody>
      </p:sp>
      <p:sp>
        <p:nvSpPr>
          <p:cNvPr id="264195" name="矩形 2"/>
          <p:cNvSpPr>
            <a:spLocks noChangeArrowheads="1"/>
          </p:cNvSpPr>
          <p:nvPr/>
        </p:nvSpPr>
        <p:spPr bwMode="auto">
          <a:xfrm>
            <a:off x="287338" y="2708275"/>
            <a:ext cx="84248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t>中国历史上结束分裂实现统一的事实：</a:t>
            </a:r>
            <a:endParaRPr lang="zh-CN" altLang="zh-CN" sz="2400"/>
          </a:p>
          <a:p>
            <a:r>
              <a:rPr lang="zh-CN" altLang="zh-CN" sz="2400" b="1"/>
              <a:t>公元前</a:t>
            </a:r>
            <a:r>
              <a:rPr lang="en-US" altLang="zh-CN" sz="2400" b="1"/>
              <a:t>221</a:t>
            </a:r>
            <a:r>
              <a:rPr lang="zh-CN" altLang="zh-CN" sz="2400" b="1"/>
              <a:t>年，秦朝结束春秋战国的分裂局面，实现了国家统一。公元</a:t>
            </a:r>
            <a:r>
              <a:rPr lang="en-US" altLang="zh-CN" sz="2400" b="1"/>
              <a:t>589</a:t>
            </a:r>
            <a:r>
              <a:rPr lang="zh-CN" altLang="zh-CN" sz="2400" b="1"/>
              <a:t>年隋朝结束南北朝的分裂局面；</a:t>
            </a:r>
            <a:r>
              <a:rPr lang="en-US" altLang="zh-CN" sz="2400" b="1"/>
              <a:t>1279</a:t>
            </a:r>
            <a:r>
              <a:rPr lang="zh-CN" altLang="zh-CN" sz="2400" b="1"/>
              <a:t>年，元朝结束宋元时期的分裂局面；</a:t>
            </a:r>
            <a:endParaRPr lang="zh-CN" altLang="zh-CN" sz="2400"/>
          </a:p>
          <a:p>
            <a:r>
              <a:rPr lang="en-US" altLang="zh-CN" sz="2400" b="1"/>
              <a:t>1951</a:t>
            </a:r>
            <a:r>
              <a:rPr lang="zh-CN" altLang="zh-CN" sz="2400" b="1"/>
              <a:t>年中国共产党赢得解放战争的胜利，统一大陆。</a:t>
            </a:r>
            <a:endParaRPr lang="zh-CN" altLang="zh-CN" sz="2400"/>
          </a:p>
          <a:p>
            <a:r>
              <a:rPr lang="zh-CN" altLang="zh-CN" sz="2400" b="1"/>
              <a:t>最后一次</a:t>
            </a:r>
            <a:r>
              <a:rPr lang="en-US" altLang="zh-CN" sz="2400" b="1"/>
              <a:t>  </a:t>
            </a:r>
            <a:r>
              <a:rPr lang="zh-CN" altLang="zh-CN" sz="2400" b="1"/>
              <a:t>统一的主要特点是：中国共产党领导人民群众是在半殖民地半封建社会的中国取得新民主主义革命革命的胜利，推翻了三座大山的统治，实现了统一，这是人民力量的胜利；统一后走上社会主义道路，实现了社会主义制度的统一；统一后的巩固程度、深度超过以往各个朝代。</a:t>
            </a:r>
            <a:endParaRPr lang="zh-CN" altLang="zh-CN" sz="2400"/>
          </a:p>
        </p:txBody>
      </p:sp>
    </p:spTree>
    <p:extLst>
      <p:ext uri="{BB962C8B-B14F-4D97-AF65-F5344CB8AC3E}">
        <p14:creationId xmlns:p14="http://schemas.microsoft.com/office/powerpoint/2010/main" val="215896797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p:cNvSpPr>
          <p:nvPr/>
        </p:nvSpPr>
        <p:spPr bwMode="auto">
          <a:xfrm>
            <a:off x="323850" y="476250"/>
            <a:ext cx="85693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ltLang="zh-CN" sz="2000" b="1"/>
          </a:p>
          <a:p>
            <a:r>
              <a:rPr lang="zh-CN" altLang="en-US" sz="2400" b="1"/>
              <a:t>台湾问题</a:t>
            </a:r>
            <a:endParaRPr lang="en-US" altLang="zh-CN" sz="2400" b="1"/>
          </a:p>
          <a:p>
            <a:r>
              <a:rPr lang="en-US" altLang="zh-CN" sz="2400" b="1"/>
              <a:t>1</a:t>
            </a:r>
            <a:r>
              <a:rPr lang="zh-CN" altLang="en-US" sz="2400" b="1"/>
              <a:t>、我国在</a:t>
            </a:r>
            <a:r>
              <a:rPr lang="en-US" altLang="zh-CN" sz="2400" b="1"/>
              <a:t>1949---2017</a:t>
            </a:r>
            <a:r>
              <a:rPr lang="zh-CN" altLang="en-US" sz="2400" b="1"/>
              <a:t>年在解决台湾问题上，我国政府根据不同阶段的需要分别确定了哪些方针政策？</a:t>
            </a:r>
            <a:endParaRPr lang="en-US" altLang="zh-CN" sz="2400" b="1"/>
          </a:p>
          <a:p>
            <a:r>
              <a:rPr lang="en-US" altLang="zh-CN" sz="2400" b="1"/>
              <a:t>2</a:t>
            </a:r>
            <a:r>
              <a:rPr lang="zh-CN" altLang="en-US" sz="2400" b="1"/>
              <a:t>、港澳问题和台湾问题都是历史遗留问题，两者有什么不同？</a:t>
            </a:r>
          </a:p>
          <a:p>
            <a:r>
              <a:rPr lang="en-US" altLang="zh-CN" sz="2400" b="1"/>
              <a:t>3</a:t>
            </a:r>
            <a:r>
              <a:rPr lang="zh-CN" altLang="en-US" sz="2400" b="1"/>
              <a:t>、美国在二战后期和当今对台湾的政策的不同及其影响： </a:t>
            </a:r>
          </a:p>
          <a:p>
            <a:r>
              <a:rPr lang="en-US" altLang="zh-CN" sz="2400" b="1"/>
              <a:t>4</a:t>
            </a:r>
            <a:r>
              <a:rPr lang="zh-CN" altLang="en-US" sz="2400" b="1"/>
              <a:t>、二战后，中国出现了台湾问题，朝鲜出现了南北两个朝鲜，德国形成了东西两个德国。试分析比较台湾问题、南北两个朝鲜问题、东西两个德国问题的异同点。结合当今世界发展的趋势，为什么德国在</a:t>
            </a:r>
            <a:r>
              <a:rPr lang="en-US" altLang="zh-CN" sz="2400" b="1"/>
              <a:t>20</a:t>
            </a:r>
            <a:r>
              <a:rPr lang="zh-CN" altLang="en-US" sz="2400" b="1"/>
              <a:t>世纪末能够实现统一，而朝鲜至今不能完成统一？</a:t>
            </a:r>
          </a:p>
          <a:p>
            <a:r>
              <a:rPr lang="en-US" altLang="zh-CN" sz="2400" b="1"/>
              <a:t>5</a:t>
            </a:r>
            <a:r>
              <a:rPr lang="zh-CN" altLang="en-US" sz="2400" b="1"/>
              <a:t>、当前影响中美关系正常的症结是台湾问题和意识形态的冲突</a:t>
            </a:r>
            <a:r>
              <a:rPr lang="en-US" altLang="zh-CN" sz="2400" b="1"/>
              <a:t>.</a:t>
            </a:r>
            <a:r>
              <a:rPr lang="zh-CN" altLang="en-US" sz="2400" b="1"/>
              <a:t>美国有可能第三次出卖台湾吗</a:t>
            </a:r>
            <a:r>
              <a:rPr lang="en-US" altLang="zh-CN" sz="2400" b="1"/>
              <a:t>?</a:t>
            </a:r>
          </a:p>
          <a:p>
            <a:endParaRPr lang="zh-CN" altLang="en-US" sz="3200" b="1"/>
          </a:p>
        </p:txBody>
      </p:sp>
    </p:spTree>
    <p:extLst>
      <p:ext uri="{BB962C8B-B14F-4D97-AF65-F5344CB8AC3E}">
        <p14:creationId xmlns:p14="http://schemas.microsoft.com/office/powerpoint/2010/main" val="387070883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矩形 1"/>
          <p:cNvSpPr>
            <a:spLocks noChangeArrowheads="1"/>
          </p:cNvSpPr>
          <p:nvPr/>
        </p:nvSpPr>
        <p:spPr bwMode="auto">
          <a:xfrm>
            <a:off x="755650" y="260350"/>
            <a:ext cx="75612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t>2017</a:t>
            </a:r>
            <a:r>
              <a:rPr lang="zh-CN" altLang="en-US" sz="2400" b="1"/>
              <a:t>年</a:t>
            </a:r>
            <a:r>
              <a:rPr lang="en-US" altLang="zh-CN" sz="2400" b="1"/>
              <a:t>2</a:t>
            </a:r>
            <a:r>
              <a:rPr lang="zh-CN" altLang="en-US" sz="2400" b="1"/>
              <a:t>月</a:t>
            </a:r>
            <a:r>
              <a:rPr lang="en-US" altLang="zh-CN" sz="2400" b="1"/>
              <a:t>8</a:t>
            </a:r>
            <a:r>
              <a:rPr lang="zh-CN" altLang="en-US" sz="2400" b="1"/>
              <a:t>日上午</a:t>
            </a:r>
            <a:r>
              <a:rPr lang="en-US" altLang="zh-CN" sz="2400" b="1"/>
              <a:t>10</a:t>
            </a:r>
            <a:r>
              <a:rPr lang="zh-CN" altLang="en-US" sz="2400" b="1"/>
              <a:t>时，国台办在新闻发布厅举行例行新闻发布会。发言人安峰山公布了一个极有深意的关键信息：大陆有关部门届时会举办</a:t>
            </a:r>
            <a:endParaRPr lang="en-US" altLang="zh-CN" sz="2400" b="1"/>
          </a:p>
          <a:p>
            <a:r>
              <a:rPr lang="zh-CN" altLang="en-US" sz="2400" b="1"/>
              <a:t>“</a:t>
            </a:r>
            <a:r>
              <a:rPr lang="en-US" altLang="zh-CN" sz="2400" b="1"/>
              <a:t>2·28”</a:t>
            </a:r>
            <a:r>
              <a:rPr lang="zh-CN" altLang="en-US" sz="2400" b="1"/>
              <a:t>事件系列纪念活动。“二</a:t>
            </a:r>
            <a:r>
              <a:rPr lang="en-US" altLang="zh-CN" sz="2400" b="1"/>
              <a:t>·</a:t>
            </a:r>
            <a:r>
              <a:rPr lang="zh-CN" altLang="en-US" sz="2400" b="1"/>
              <a:t>二八事件”又称“二</a:t>
            </a:r>
            <a:r>
              <a:rPr lang="en-US" altLang="zh-CN" sz="2400" b="1"/>
              <a:t>·</a:t>
            </a:r>
            <a:r>
              <a:rPr lang="zh-CN" altLang="en-US" sz="2400" b="1"/>
              <a:t>二八起义”发生于</a:t>
            </a:r>
            <a:r>
              <a:rPr lang="en-US" altLang="zh-CN" sz="2400" b="1"/>
              <a:t>1947</a:t>
            </a:r>
            <a:r>
              <a:rPr lang="zh-CN" altLang="en-US" sz="2400" b="1"/>
              <a:t>年</a:t>
            </a:r>
            <a:r>
              <a:rPr lang="en-US" altLang="zh-CN" sz="2400" b="1"/>
              <a:t>2</a:t>
            </a:r>
            <a:r>
              <a:rPr lang="zh-CN" altLang="en-US" sz="2400" b="1"/>
              <a:t>月</a:t>
            </a:r>
            <a:r>
              <a:rPr lang="en-US" altLang="zh-CN" sz="2400" b="1"/>
              <a:t>28</a:t>
            </a:r>
            <a:r>
              <a:rPr lang="zh-CN" altLang="en-US" sz="2400" b="1"/>
              <a:t>日，是台湾省人民反专制、反独裁、争民主的群众运动。二</a:t>
            </a:r>
            <a:r>
              <a:rPr lang="en-US" altLang="zh-CN" sz="2400" b="1"/>
              <a:t>·</a:t>
            </a:r>
            <a:r>
              <a:rPr lang="zh-CN" altLang="en-US" sz="2400" b="1"/>
              <a:t>二八事件”不是台独运动，是台湾民众爱国爱乡情怀的表现，是台湾民众争取民主自治的情怀催生的产物，是全国</a:t>
            </a:r>
            <a:r>
              <a:rPr lang="zh-CN" altLang="en-US" sz="2400" b="1">
                <a:hlinkClick r:id="rId2"/>
              </a:rPr>
              <a:t>反饥饿反内战反迫害运动</a:t>
            </a:r>
            <a:r>
              <a:rPr lang="zh-CN" altLang="en-US" sz="2400" b="1"/>
              <a:t>的重要组成部分。</a:t>
            </a:r>
            <a:endParaRPr lang="en-US" altLang="zh-CN" sz="2400" b="1"/>
          </a:p>
          <a:p>
            <a:r>
              <a:rPr lang="zh-CN" altLang="en-US" sz="2400" b="1"/>
              <a:t>“二</a:t>
            </a:r>
            <a:r>
              <a:rPr lang="en-US" altLang="zh-CN" sz="2400" b="1"/>
              <a:t>·</a:t>
            </a:r>
            <a:r>
              <a:rPr lang="zh-CN" altLang="en-US" sz="2400" b="1"/>
              <a:t>二八事件”要求实现民主和高度自治的诉求并没有过时，台湾民众“出头天”当家作主的心态和愿景是完全正确的。民进党煸动民众对大陆仇视，误认为大陆抑制台湾的国际发展空间和经济掏空政策，其实真正原因是“台独”导致台湾经济边缘化，“台独”导致台湾在国际社会日益边缘化。</a:t>
            </a:r>
          </a:p>
        </p:txBody>
      </p:sp>
    </p:spTree>
    <p:extLst>
      <p:ext uri="{BB962C8B-B14F-4D97-AF65-F5344CB8AC3E}">
        <p14:creationId xmlns:p14="http://schemas.microsoft.com/office/powerpoint/2010/main" val="1237667615"/>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矩形 5"/>
          <p:cNvSpPr>
            <a:spLocks noChangeArrowheads="1"/>
          </p:cNvSpPr>
          <p:nvPr/>
        </p:nvSpPr>
        <p:spPr bwMode="auto">
          <a:xfrm>
            <a:off x="698500" y="260350"/>
            <a:ext cx="7848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t>大国经济</a:t>
            </a:r>
            <a:r>
              <a:rPr lang="en-US" altLang="zh-CN" sz="2400" b="1"/>
              <a:t>——</a:t>
            </a:r>
            <a:r>
              <a:rPr lang="zh-CN" altLang="en-US" sz="2400" b="1"/>
              <a:t>中国经济新常态与国家发展战略转型</a:t>
            </a:r>
          </a:p>
          <a:p>
            <a:r>
              <a:rPr lang="zh-CN" altLang="en-US" sz="2400" b="1"/>
              <a:t>经济形态决定政治文明，大国经济在根本上决定着世界的走向。另一方面，虽然世界经济走出了经济危机，但增长乏力，不平衡没有消除，产业创新仍待探索。从中国自身发展进程而言，自从</a:t>
            </a:r>
            <a:r>
              <a:rPr lang="en-US" altLang="zh-CN" sz="2400" b="1"/>
              <a:t>2012</a:t>
            </a:r>
            <a:r>
              <a:rPr lang="zh-CN" altLang="en-US" sz="2400" b="1"/>
              <a:t>年</a:t>
            </a:r>
            <a:r>
              <a:rPr lang="en-US" altLang="zh-CN" sz="2400" b="1"/>
              <a:t>GDP</a:t>
            </a:r>
            <a:r>
              <a:rPr lang="zh-CN" altLang="en-US" sz="2400" b="1"/>
              <a:t>规模超过日本成为世界第二大经济体以后，由大求强的战略目标历史地提上了议程，提高经济增长的质量与效益成为核心主题。而中国经济发展进入了一个新阶段，以新常态思维探索发展转型的主题是必要的：如何形成创新驱动发展的新增长模式，如何实现国民经济三次产业的结构升级，如何培育新的比较优势继续发挥出口对增长的支撑作用，如何形成产业组织新特征，如何使经济增长从依靠要素成本优势转向依靠人力资本质量与技术进步，如何形成统一透明规范有序的市场环境，如何推动低碳型发展方式，如何从刺激性政策调控转变为市场决定资源配置和更科学的宏观调控，等等。这些主题构成了中国经济新常态研究的丰富内涵。</a:t>
            </a:r>
          </a:p>
        </p:txBody>
      </p:sp>
    </p:spTree>
    <p:extLst>
      <p:ext uri="{BB962C8B-B14F-4D97-AF65-F5344CB8AC3E}">
        <p14:creationId xmlns:p14="http://schemas.microsoft.com/office/powerpoint/2010/main" val="240317288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1638"/>
            <a:ext cx="8280400"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8291" name="对象 1"/>
          <p:cNvGraphicFramePr>
            <a:graphicFrameLocks noChangeAspect="1"/>
          </p:cNvGraphicFramePr>
          <p:nvPr/>
        </p:nvGraphicFramePr>
        <p:xfrm>
          <a:off x="812800" y="3284538"/>
          <a:ext cx="7805738" cy="2538412"/>
        </p:xfrm>
        <a:graphic>
          <a:graphicData uri="http://schemas.openxmlformats.org/presentationml/2006/ole">
            <mc:AlternateContent xmlns:mc="http://schemas.openxmlformats.org/markup-compatibility/2006">
              <mc:Choice xmlns:v="urn:schemas-microsoft-com:vml" Requires="v">
                <p:oleObj spid="_x0000_s141331" r:id="rId4" imgW="7805013" imgH="2537938" progId="Word.Document.12">
                  <p:embed/>
                </p:oleObj>
              </mc:Choice>
              <mc:Fallback>
                <p:oleObj r:id="rId4" imgW="7805013" imgH="2537938"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3284538"/>
                        <a:ext cx="7805738"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3027325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0713"/>
            <a:ext cx="8424862"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60380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338" name="Object 2"/>
          <p:cNvGraphicFramePr>
            <a:graphicFrameLocks noChangeAspect="1"/>
          </p:cNvGraphicFramePr>
          <p:nvPr/>
        </p:nvGraphicFramePr>
        <p:xfrm>
          <a:off x="539750" y="260350"/>
          <a:ext cx="7805738" cy="4105275"/>
        </p:xfrm>
        <a:graphic>
          <a:graphicData uri="http://schemas.openxmlformats.org/presentationml/2006/ole">
            <mc:AlternateContent xmlns:mc="http://schemas.openxmlformats.org/markup-compatibility/2006">
              <mc:Choice xmlns:v="urn:schemas-microsoft-com:vml" Requires="v">
                <p:oleObj spid="_x0000_s142355" r:id="rId3" imgW="7805013" imgH="2175221" progId="Word.Document.12">
                  <p:embed/>
                </p:oleObj>
              </mc:Choice>
              <mc:Fallback>
                <p:oleObj r:id="rId3" imgW="7805013" imgH="2175221"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60350"/>
                        <a:ext cx="780573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033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292600"/>
            <a:ext cx="80645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03757"/>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2" name="Object 4"/>
          <p:cNvGraphicFramePr>
            <a:graphicFrameLocks noChangeAspect="1"/>
          </p:cNvGraphicFramePr>
          <p:nvPr/>
        </p:nvGraphicFramePr>
        <p:xfrm>
          <a:off x="669925" y="692150"/>
          <a:ext cx="7805738" cy="5473700"/>
        </p:xfrm>
        <a:graphic>
          <a:graphicData uri="http://schemas.openxmlformats.org/presentationml/2006/ole">
            <mc:AlternateContent xmlns:mc="http://schemas.openxmlformats.org/markup-compatibility/2006">
              <mc:Choice xmlns:v="urn:schemas-microsoft-com:vml" Requires="v">
                <p:oleObj spid="_x0000_s143379" r:id="rId3" imgW="7805013" imgH="3988085" progId="Word.Document.12">
                  <p:embed/>
                </p:oleObj>
              </mc:Choice>
              <mc:Fallback>
                <p:oleObj r:id="rId3" imgW="7805013" imgH="398808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5" y="692150"/>
                        <a:ext cx="780573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7671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7345"/>
            <a:ext cx="8568952" cy="6370975"/>
          </a:xfrm>
          <a:prstGeom prst="rect">
            <a:avLst/>
          </a:prstGeom>
        </p:spPr>
        <p:txBody>
          <a:bodyPr wrap="square">
            <a:spAutoFit/>
          </a:bodyPr>
          <a:lstStyle/>
          <a:p>
            <a:r>
              <a:rPr lang="zh-CN" altLang="zh-CN" sz="2400" b="1" dirty="0"/>
              <a:t>阅读材料，完成下列要求。（</a:t>
            </a:r>
            <a:r>
              <a:rPr lang="en-US" altLang="zh-CN" sz="2400" b="1" dirty="0"/>
              <a:t>12</a:t>
            </a:r>
            <a:r>
              <a:rPr lang="zh-CN" altLang="zh-CN" sz="2400" b="1" dirty="0"/>
              <a:t>分）</a:t>
            </a:r>
          </a:p>
          <a:p>
            <a:r>
              <a:rPr lang="zh-CN" altLang="zh-CN" sz="2400" b="1" dirty="0"/>
              <a:t>材料</a:t>
            </a:r>
            <a:r>
              <a:rPr lang="en-US" altLang="zh-CN" sz="2400" b="1" dirty="0"/>
              <a:t>  </a:t>
            </a:r>
            <a:r>
              <a:rPr lang="zh-CN" altLang="zh-CN" sz="2400" b="1" dirty="0"/>
              <a:t>英国作家笛福创作的小说《鲁宾逊漂流记》出版于</a:t>
            </a:r>
            <a:r>
              <a:rPr lang="en-US" altLang="zh-CN" sz="2400" b="1" dirty="0"/>
              <a:t>1719</a:t>
            </a:r>
            <a:r>
              <a:rPr lang="zh-CN" altLang="zh-CN" sz="2400" b="1" dirty="0"/>
              <a:t>年，其中许多情节反映了世界近代早期的重大历史现象，小说梗概如下：</a:t>
            </a:r>
          </a:p>
          <a:p>
            <a:r>
              <a:rPr lang="zh-CN" altLang="zh-CN" sz="2400" b="1" dirty="0"/>
              <a:t>鲁滨逊出生于英国一个生活优裕的商人家庭，渴望航海冒险。他在巴西开办了种植园，看到当地缺少劳动力，转而去非洲贩卖黑奴。在一次航海途中，鲁滨逊遇险漂流到一座荒岛上。他凭借自己的智慧和力量，制造工具，种植谷物，驯养动物，经过十多年，生活居然“过得很很富裕”。宗教信仰是支撑鲁滨逊的重要力量，且是“在没有别人的帮助和教导下，通过自己阅读《圣经》无师自通的”。后来，鲁滨逊救出一个濒临被杀的“野人”，岛上居民也有所增加，整个小岛是他的个人财产，鲁滨逊获救回国后，还去“视察”过他的领地。</a:t>
            </a:r>
          </a:p>
          <a:p>
            <a:r>
              <a:rPr lang="zh-CN" altLang="zh-CN" sz="2400" b="1" dirty="0"/>
              <a:t>结合世界近代史的所学知识，从上述梗概中提取一个情节，指出它所反映的近代早期重大历史现象，并概述和评价该历史现象。（要求：简要写出所提取的小说情节及历史现象，对历史现象的概述和评价准确全面。）</a:t>
            </a:r>
          </a:p>
        </p:txBody>
      </p:sp>
    </p:spTree>
    <p:extLst>
      <p:ext uri="{BB962C8B-B14F-4D97-AF65-F5344CB8AC3E}">
        <p14:creationId xmlns:p14="http://schemas.microsoft.com/office/powerpoint/2010/main" val="109665142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p:cNvSpPr>
          <p:nvPr/>
        </p:nvSpPr>
        <p:spPr bwMode="auto">
          <a:xfrm>
            <a:off x="323850" y="455613"/>
            <a:ext cx="8447088"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1514475" algn="l"/>
              </a:tabLst>
            </a:pPr>
            <a:r>
              <a:rPr lang="zh-CN" sz="2000" b="1">
                <a:solidFill>
                  <a:srgbClr val="000000"/>
                </a:solidFill>
                <a:latin typeface="Arial" pitchFamily="34" charset="0"/>
                <a:cs typeface="Times New Roman" pitchFamily="18" charset="0"/>
              </a:rPr>
              <a:t>从经济、政治、思想近代化中任选一主题作答即可。</a:t>
            </a:r>
            <a:endParaRPr lang="zh-CN" sz="2000" b="1">
              <a:latin typeface="Arial" pitchFamily="34" charset="0"/>
            </a:endParaRPr>
          </a:p>
          <a:p>
            <a:pPr eaLnBrk="0" hangingPunct="0">
              <a:tabLst>
                <a:tab pos="1514475" algn="l"/>
              </a:tabLst>
            </a:pPr>
            <a:r>
              <a:rPr lang="zh-CN" sz="2000" b="1">
                <a:solidFill>
                  <a:srgbClr val="000000"/>
                </a:solidFill>
                <a:latin typeface="Arial" pitchFamily="34" charset="0"/>
                <a:cs typeface="Times New Roman" pitchFamily="18" charset="0"/>
              </a:rPr>
              <a:t>①京津冀地区见证中国的经济近代化历程。</a:t>
            </a:r>
            <a:endParaRPr lang="zh-CN" sz="2000" b="1">
              <a:latin typeface="Arial" pitchFamily="34" charset="0"/>
            </a:endParaRPr>
          </a:p>
          <a:p>
            <a:pPr eaLnBrk="0" hangingPunct="0">
              <a:tabLst>
                <a:tab pos="1514475" algn="l"/>
              </a:tabLst>
            </a:pPr>
            <a:r>
              <a:rPr lang="zh-CN" sz="2000" b="1">
                <a:solidFill>
                  <a:srgbClr val="000000"/>
                </a:solidFill>
                <a:latin typeface="Arial" pitchFamily="34" charset="0"/>
                <a:cs typeface="Times New Roman" pitchFamily="18" charset="0"/>
              </a:rPr>
              <a:t>清政府在唐山创办开平矿务局，创办近代民用工业，迈出中国近代化历程的第一步。朱其昂在天津创办贻来牟机器磨坊、甲午战后清政府放宽民间设厂限制、范旭东在天津创办永利碱厂见证了中国近代民族资本主义工业的产生、初步发展和黄金时期，民族资本主义工业的发展进一步推动了中国经济近代化历程。</a:t>
            </a:r>
            <a:endParaRPr lang="zh-CN" sz="2000" b="1">
              <a:latin typeface="Arial" pitchFamily="34" charset="0"/>
            </a:endParaRPr>
          </a:p>
          <a:p>
            <a:pPr eaLnBrk="0" hangingPunct="0">
              <a:tabLst>
                <a:tab pos="1514475" algn="l"/>
              </a:tabLst>
            </a:pPr>
            <a:r>
              <a:rPr lang="zh-CN" sz="2000" b="1">
                <a:solidFill>
                  <a:srgbClr val="000000"/>
                </a:solidFill>
                <a:latin typeface="Arial" pitchFamily="34" charset="0"/>
                <a:cs typeface="Times New Roman" pitchFamily="18" charset="0"/>
              </a:rPr>
              <a:t>②京津冀地区见证中国的政治近代化历程。</a:t>
            </a:r>
            <a:endParaRPr lang="zh-CN" sz="2000" b="1">
              <a:latin typeface="Arial" pitchFamily="34" charset="0"/>
            </a:endParaRPr>
          </a:p>
          <a:p>
            <a:pPr>
              <a:tabLst>
                <a:tab pos="1514475" algn="l"/>
              </a:tabLst>
            </a:pPr>
            <a:r>
              <a:rPr lang="zh-CN" sz="2000" b="1">
                <a:solidFill>
                  <a:srgbClr val="000000"/>
                </a:solidFill>
                <a:latin typeface="Arial" pitchFamily="34" charset="0"/>
                <a:cs typeface="Times New Roman" pitchFamily="18" charset="0"/>
              </a:rPr>
              <a:t>公车上书使维新思潮发展为政治</a:t>
            </a:r>
            <a:r>
              <a:rPr lang="zh-CN" altLang="zh-CN" sz="2000" b="1">
                <a:solidFill>
                  <a:srgbClr val="000000"/>
                </a:solidFill>
                <a:latin typeface="Arial" pitchFamily="34" charset="0"/>
                <a:cs typeface="Times New Roman" pitchFamily="18" charset="0"/>
              </a:rPr>
              <a:t>运动，中国开始政治近代化的探索。清帝退位，是辛亥革命的重要成果，标志着君主专制制度的结束，民主共和成为历史潮流。北京青年学生掀起反帝反封建军阀的五四爱国运动，取得了初步胜利，无产阶级登上政治舞台，标志中国新民主主义革命开端。新政协召开，新中国成立，中国新民主主义革命基本胜利，中国进入人民当家做主的新时代。</a:t>
            </a:r>
            <a:endParaRPr lang="zh-CN" altLang="zh-CN" sz="2000" b="1">
              <a:latin typeface="Arial" pitchFamily="34" charset="0"/>
            </a:endParaRPr>
          </a:p>
          <a:p>
            <a:pPr eaLnBrk="0" hangingPunct="0">
              <a:tabLst>
                <a:tab pos="1514475" algn="l"/>
              </a:tabLst>
            </a:pPr>
            <a:r>
              <a:rPr lang="zh-CN" altLang="zh-CN" sz="2000" b="1">
                <a:solidFill>
                  <a:srgbClr val="000000"/>
                </a:solidFill>
                <a:latin typeface="Arial" pitchFamily="34" charset="0"/>
                <a:cs typeface="Times New Roman" pitchFamily="18" charset="0"/>
              </a:rPr>
              <a:t>③京津冀地区见证中国的思想近代化历程。严复创办《国闻报》，维新派人士通过创办近代报刊、学会、学堂宣传维新思想，推动了维新变法运动的开展。陈独秀创办《新青年》，标志着新文化运动的开始，民主、科学和马克思主义思想得到传播，促进了中国的思想解放。孙中山北上宣传新三民主义，明确提出反帝反封建的主张，是国民革命运动的政治纲领，推动了国民革命高潮的到来。</a:t>
            </a:r>
          </a:p>
          <a:p>
            <a:pPr eaLnBrk="0" hangingPunct="0">
              <a:tabLst>
                <a:tab pos="1514475" algn="l"/>
              </a:tabLst>
            </a:pPr>
            <a:endParaRPr lang="zh-CN" altLang="zh-CN" sz="2000" b="1">
              <a:latin typeface="Arial" pitchFamily="34" charset="0"/>
            </a:endParaRPr>
          </a:p>
        </p:txBody>
      </p:sp>
      <p:pic>
        <p:nvPicPr>
          <p:cNvPr id="273411" name="Picture 1"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367951" y="106918"/>
            <a:ext cx="4358886" cy="369332"/>
          </a:xfrm>
          <a:prstGeom prst="rect">
            <a:avLst/>
          </a:prstGeom>
        </p:spPr>
        <p:txBody>
          <a:bodyPr wrap="none">
            <a:spAutoFit/>
          </a:bodyPr>
          <a:lstStyle/>
          <a:p>
            <a:r>
              <a:rPr lang="zh-CN" altLang="zh-CN" b="1" dirty="0" smtClean="0"/>
              <a:t>论证</a:t>
            </a:r>
            <a:r>
              <a:rPr lang="en-US" altLang="zh-CN" b="1" dirty="0" smtClean="0"/>
              <a:t>“</a:t>
            </a:r>
            <a:r>
              <a:rPr lang="zh-CN" altLang="zh-CN" b="1" dirty="0" smtClean="0"/>
              <a:t>京津冀地区见证中国</a:t>
            </a:r>
            <a:r>
              <a:rPr lang="en-US" altLang="zh-CN" b="1" dirty="0" smtClean="0"/>
              <a:t>XX</a:t>
            </a:r>
            <a:r>
              <a:rPr lang="zh-CN" altLang="zh-CN" b="1" dirty="0" smtClean="0"/>
              <a:t>近代化进程</a:t>
            </a:r>
            <a:r>
              <a:rPr lang="en-US" altLang="zh-CN" b="1" dirty="0" smtClean="0"/>
              <a:t>”</a:t>
            </a:r>
            <a:endParaRPr lang="zh-CN" altLang="en-US" dirty="0"/>
          </a:p>
        </p:txBody>
      </p:sp>
    </p:spTree>
    <p:extLst>
      <p:ext uri="{BB962C8B-B14F-4D97-AF65-F5344CB8AC3E}">
        <p14:creationId xmlns:p14="http://schemas.microsoft.com/office/powerpoint/2010/main" val="3290931369"/>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矩形 1"/>
          <p:cNvSpPr>
            <a:spLocks noChangeArrowheads="1"/>
          </p:cNvSpPr>
          <p:nvPr/>
        </p:nvSpPr>
        <p:spPr bwMode="auto">
          <a:xfrm>
            <a:off x="539750" y="1557338"/>
            <a:ext cx="7993063"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t>阅读材料，完成下列要求。</a:t>
            </a:r>
            <a:r>
              <a:rPr lang="en-US" altLang="zh-CN" sz="2800" b="1"/>
              <a:t>(12</a:t>
            </a:r>
            <a:r>
              <a:rPr lang="zh-CN" altLang="zh-CN" sz="2800" b="1"/>
              <a:t>分</a:t>
            </a:r>
            <a:r>
              <a:rPr lang="en-US" altLang="zh-CN" sz="2800" b="1"/>
              <a:t>)</a:t>
            </a:r>
            <a:endParaRPr lang="zh-CN" altLang="zh-CN" sz="2800" b="1"/>
          </a:p>
          <a:p>
            <a:r>
              <a:rPr lang="zh-CN" altLang="zh-CN" sz="2800" b="1"/>
              <a:t>有学者认为“政府干预的强弱与市场机能运作能力的强弱成反比”。但在有时左右经济发展情况的主要因子，恰恰是政府对经济事务干预的有无与多少，即经济的发展对政府政策的依赖性极强。（如中国古代通过重农抑商、盐铁官营等政策，保证了封建经济的向前发展。）</a:t>
            </a:r>
          </a:p>
          <a:p>
            <a:r>
              <a:rPr lang="zh-CN" altLang="zh-CN" sz="2800" b="1"/>
              <a:t>根据材料并结合所学，明确你对材料观点的态度，并用近现代史的相关知识进行论证。（要求：对该观点赞成、反对或另有观点均可。观点明确，论证史论结合）</a:t>
            </a:r>
          </a:p>
        </p:txBody>
      </p:sp>
      <p:sp>
        <p:nvSpPr>
          <p:cNvPr id="274435" name="TextBox 3"/>
          <p:cNvSpPr txBox="1">
            <a:spLocks noChangeArrowheads="1"/>
          </p:cNvSpPr>
          <p:nvPr/>
        </p:nvSpPr>
        <p:spPr bwMode="auto">
          <a:xfrm>
            <a:off x="1692275" y="333375"/>
            <a:ext cx="2843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600" b="1">
                <a:solidFill>
                  <a:srgbClr val="FF0000"/>
                </a:solidFill>
              </a:rPr>
              <a:t>经济转型</a:t>
            </a:r>
          </a:p>
        </p:txBody>
      </p:sp>
    </p:spTree>
    <p:extLst>
      <p:ext uri="{BB962C8B-B14F-4D97-AF65-F5344CB8AC3E}">
        <p14:creationId xmlns:p14="http://schemas.microsoft.com/office/powerpoint/2010/main" val="35726041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矩形 1"/>
          <p:cNvSpPr>
            <a:spLocks noChangeArrowheads="1"/>
          </p:cNvSpPr>
          <p:nvPr/>
        </p:nvSpPr>
        <p:spPr bwMode="auto">
          <a:xfrm>
            <a:off x="250825" y="0"/>
            <a:ext cx="8745538"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t>示例一：我认同材料中</a:t>
            </a:r>
            <a:r>
              <a:rPr lang="en-US" altLang="zh-CN" sz="2400" b="1" dirty="0"/>
              <a:t>“</a:t>
            </a:r>
            <a:r>
              <a:rPr lang="zh-CN" altLang="zh-CN" sz="2400" b="1" dirty="0"/>
              <a:t>经济的发展对政府政策的依赖性极强</a:t>
            </a:r>
            <a:r>
              <a:rPr lang="en-US" altLang="zh-CN" sz="2400" b="1" dirty="0"/>
              <a:t>”</a:t>
            </a:r>
            <a:r>
              <a:rPr lang="zh-CN" altLang="zh-CN" sz="2400" b="1" dirty="0"/>
              <a:t>的观点。（</a:t>
            </a:r>
            <a:r>
              <a:rPr lang="en-US" altLang="zh-CN" sz="2400" b="1" dirty="0"/>
              <a:t>3</a:t>
            </a:r>
            <a:r>
              <a:rPr lang="zh-CN" altLang="zh-CN" sz="2400" b="1" dirty="0"/>
              <a:t>分）</a:t>
            </a:r>
          </a:p>
          <a:p>
            <a:r>
              <a:rPr lang="zh-CN" altLang="zh-CN" sz="2400" b="1" dirty="0"/>
              <a:t>理由：</a:t>
            </a:r>
          </a:p>
          <a:p>
            <a:r>
              <a:rPr lang="zh-CN" altLang="zh-CN" sz="2400" b="1" dirty="0"/>
              <a:t>斯大林执政时期，实行优先发展重工业的方针和高度集中的计划经济体制，使苏联通过两个五年计划迅速实现了工业化，也为后来反法西斯战争的胜利奠定了物质基础。</a:t>
            </a:r>
          </a:p>
          <a:p>
            <a:r>
              <a:rPr lang="en-US" altLang="zh-CN" sz="2400" b="1" dirty="0"/>
              <a:t>1912---1936</a:t>
            </a:r>
            <a:r>
              <a:rPr lang="zh-CN" altLang="zh-CN" sz="2400" b="1" dirty="0"/>
              <a:t>年，南京临时政府和南京国民政府重视发展国民经济，鼓励发展资本主义工商业，促使民族资本主义得到迅速发展。</a:t>
            </a:r>
          </a:p>
          <a:p>
            <a:r>
              <a:rPr lang="en-US" altLang="zh-CN" sz="2400" b="1" dirty="0"/>
              <a:t>    1953—1957</a:t>
            </a:r>
            <a:r>
              <a:rPr lang="zh-CN" altLang="zh-CN" sz="2400" b="1" dirty="0"/>
              <a:t>年新中国开展</a:t>
            </a:r>
            <a:r>
              <a:rPr lang="en-US" altLang="zh-CN" sz="2400" b="1" dirty="0"/>
              <a:t>“</a:t>
            </a:r>
            <a:r>
              <a:rPr lang="zh-CN" altLang="zh-CN" sz="2400" b="1" dirty="0"/>
              <a:t>一五计划</a:t>
            </a:r>
            <a:r>
              <a:rPr lang="en-US" altLang="zh-CN" sz="2400" b="1" dirty="0"/>
              <a:t>”</a:t>
            </a:r>
            <a:r>
              <a:rPr lang="zh-CN" altLang="zh-CN" sz="2400" b="1" dirty="0"/>
              <a:t>，优先发展重工业，成就显著，使我国开始改变工业落后的面貌，为社会主义工业化奠定了初步基础。</a:t>
            </a:r>
          </a:p>
          <a:p>
            <a:r>
              <a:rPr lang="zh-CN" altLang="zh-CN" sz="2400" b="1" dirty="0"/>
              <a:t>二战结束到</a:t>
            </a:r>
            <a:r>
              <a:rPr lang="en-US" altLang="zh-CN" sz="2400" b="1" dirty="0"/>
              <a:t>20</a:t>
            </a:r>
            <a:r>
              <a:rPr lang="zh-CN" altLang="zh-CN" sz="2400" b="1" dirty="0"/>
              <a:t>世纪</a:t>
            </a:r>
            <a:r>
              <a:rPr lang="en-US" altLang="zh-CN" sz="2400" b="1" dirty="0"/>
              <a:t>70</a:t>
            </a:r>
            <a:r>
              <a:rPr lang="zh-CN" altLang="zh-CN" sz="2400" b="1" dirty="0"/>
              <a:t>年代，西方资本主义国家盛行凯恩斯主义，通过不同手段对经济加强国家干预，从而实现了经济的快速增长。</a:t>
            </a:r>
          </a:p>
          <a:p>
            <a:r>
              <a:rPr lang="zh-CN" altLang="zh-CN" sz="2400" b="1" dirty="0"/>
              <a:t>（以上理由采用</a:t>
            </a:r>
            <a:r>
              <a:rPr lang="en-US" altLang="zh-CN" sz="2400" b="1" dirty="0"/>
              <a:t>2</a:t>
            </a:r>
            <a:r>
              <a:rPr lang="zh-CN" altLang="zh-CN" sz="2400" b="1" dirty="0"/>
              <a:t>个即可得</a:t>
            </a:r>
            <a:r>
              <a:rPr lang="en-US" altLang="zh-CN" sz="2400" b="1" dirty="0"/>
              <a:t>8</a:t>
            </a:r>
            <a:r>
              <a:rPr lang="zh-CN" altLang="zh-CN" sz="2400" b="1" dirty="0"/>
              <a:t>分，其它史实言之有理可酌情给分）</a:t>
            </a:r>
          </a:p>
          <a:p>
            <a:r>
              <a:rPr lang="zh-CN" altLang="zh-CN" sz="2400" b="1" dirty="0"/>
              <a:t>综上所述，经济的发展状况往往依赖政府的政策干预的加强。（</a:t>
            </a:r>
            <a:r>
              <a:rPr lang="en-US" altLang="zh-CN" sz="2400" b="1" dirty="0"/>
              <a:t>1</a:t>
            </a:r>
            <a:r>
              <a:rPr lang="zh-CN" altLang="zh-CN" sz="2400" b="1" dirty="0"/>
              <a:t>分）</a:t>
            </a:r>
          </a:p>
          <a:p>
            <a:r>
              <a:rPr lang="en-US" altLang="zh-CN" sz="2400" b="1" dirty="0"/>
              <a:t> </a:t>
            </a:r>
            <a:endParaRPr lang="zh-CN" altLang="zh-CN" sz="2400" b="1" dirty="0"/>
          </a:p>
        </p:txBody>
      </p:sp>
    </p:spTree>
    <p:extLst>
      <p:ext uri="{BB962C8B-B14F-4D97-AF65-F5344CB8AC3E}">
        <p14:creationId xmlns:p14="http://schemas.microsoft.com/office/powerpoint/2010/main" val="2344338962"/>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矩形 1"/>
          <p:cNvSpPr>
            <a:spLocks noChangeArrowheads="1"/>
          </p:cNvSpPr>
          <p:nvPr/>
        </p:nvSpPr>
        <p:spPr bwMode="auto">
          <a:xfrm>
            <a:off x="323850" y="404813"/>
            <a:ext cx="85693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b="1"/>
              <a:t>示例二：我反对材料中</a:t>
            </a:r>
            <a:r>
              <a:rPr lang="en-US" altLang="zh-CN" sz="2000" b="1"/>
              <a:t>“</a:t>
            </a:r>
            <a:r>
              <a:rPr lang="zh-CN" altLang="zh-CN" sz="2000" b="1"/>
              <a:t>经济的发展对政府政策依赖性极强</a:t>
            </a:r>
            <a:r>
              <a:rPr lang="en-US" altLang="zh-CN" sz="2000" b="1"/>
              <a:t>”</a:t>
            </a:r>
            <a:r>
              <a:rPr lang="zh-CN" altLang="zh-CN" sz="2000" b="1"/>
              <a:t>的观点。（</a:t>
            </a:r>
            <a:r>
              <a:rPr lang="en-US" altLang="zh-CN" sz="2000" b="1"/>
              <a:t>3</a:t>
            </a:r>
            <a:r>
              <a:rPr lang="zh-CN" altLang="zh-CN" sz="2000" b="1"/>
              <a:t>分）</a:t>
            </a:r>
          </a:p>
          <a:p>
            <a:r>
              <a:rPr lang="zh-CN" altLang="zh-CN" sz="2000" b="1"/>
              <a:t>理由：</a:t>
            </a:r>
          </a:p>
          <a:p>
            <a:r>
              <a:rPr lang="en-US" altLang="zh-CN" sz="2000" b="1"/>
              <a:t>1921</a:t>
            </a:r>
            <a:r>
              <a:rPr lang="zh-CN" altLang="zh-CN" sz="2000" b="1"/>
              <a:t>年</a:t>
            </a:r>
            <a:r>
              <a:rPr lang="en-US" altLang="zh-CN" sz="2000" b="1"/>
              <a:t>3</a:t>
            </a:r>
            <a:r>
              <a:rPr lang="zh-CN" altLang="zh-CN" sz="2000" b="1"/>
              <a:t>月到</a:t>
            </a:r>
            <a:r>
              <a:rPr lang="en-US" altLang="zh-CN" sz="2000" b="1"/>
              <a:t>1925</a:t>
            </a:r>
            <a:r>
              <a:rPr lang="zh-CN" altLang="zh-CN" sz="2000" b="1"/>
              <a:t>年苏俄实行新经济政策，允许私人经济等多种经济成分存在，充分利用商品和货币关系发展经济，在战时共产主义政策的基础上，出让部分权力，减少干预，巩固了苏维埃政权，促进了经济的恢复和发展。</a:t>
            </a:r>
          </a:p>
          <a:p>
            <a:r>
              <a:rPr lang="zh-CN" altLang="zh-CN" sz="2000" b="1"/>
              <a:t>新时期，中国实行对内改革，减政放权，并逐步建立起社会主义市场经济体制，充分发挥市场的调节作用，极大地解放了生产力，推动了国民经济的高速发展，国际地位和人民生活水平不断提高。</a:t>
            </a:r>
          </a:p>
          <a:p>
            <a:r>
              <a:rPr lang="zh-CN" altLang="zh-CN" sz="2000" b="1"/>
              <a:t>从</a:t>
            </a:r>
            <a:r>
              <a:rPr lang="en-US" altLang="zh-CN" sz="2000" b="1"/>
              <a:t>18</a:t>
            </a:r>
            <a:r>
              <a:rPr lang="zh-CN" altLang="zh-CN" sz="2000" b="1"/>
              <a:t>世纪中期开始，随着工业革命的进行，资产阶级为进一步摆脱封建束缚，要求自由竞争，反对国家干预经济。促使工业资本家加强经营管理，改进生产技术，提高劳动效率和产品质量，降低生产成本。促进了资本主义经济的迅速发展。</a:t>
            </a:r>
          </a:p>
          <a:p>
            <a:r>
              <a:rPr lang="zh-CN" altLang="zh-CN" sz="2000" b="1"/>
              <a:t>（以上理由采用</a:t>
            </a:r>
            <a:r>
              <a:rPr lang="en-US" altLang="zh-CN" sz="2000" b="1"/>
              <a:t>2</a:t>
            </a:r>
            <a:r>
              <a:rPr lang="zh-CN" altLang="zh-CN" sz="2000" b="1"/>
              <a:t>个即可得</a:t>
            </a:r>
            <a:r>
              <a:rPr lang="en-US" altLang="zh-CN" sz="2000" b="1"/>
              <a:t>8</a:t>
            </a:r>
            <a:r>
              <a:rPr lang="zh-CN" altLang="zh-CN" sz="2000" b="1"/>
              <a:t>分，其它史实言之有理可酌情给分）</a:t>
            </a:r>
          </a:p>
          <a:p>
            <a:r>
              <a:rPr lang="zh-CN" altLang="zh-CN" sz="2000" b="1"/>
              <a:t>综上所述，经济的发展并不依赖政府的政策干预的加强。（</a:t>
            </a:r>
            <a:r>
              <a:rPr lang="en-US" altLang="zh-CN" sz="2000" b="1"/>
              <a:t>1</a:t>
            </a:r>
            <a:r>
              <a:rPr lang="zh-CN" altLang="zh-CN" sz="2000" b="1"/>
              <a:t>分）</a:t>
            </a:r>
          </a:p>
          <a:p>
            <a:r>
              <a:rPr lang="en-US" altLang="zh-CN" sz="2000" b="1"/>
              <a:t> </a:t>
            </a:r>
            <a:endParaRPr lang="zh-CN" altLang="zh-CN" sz="2000" b="1"/>
          </a:p>
          <a:p>
            <a:r>
              <a:rPr lang="zh-CN" altLang="zh-CN" sz="2000" b="1"/>
              <a:t>示例三：</a:t>
            </a:r>
            <a:r>
              <a:rPr lang="en-US" altLang="zh-CN" sz="2000" b="1"/>
              <a:t>“</a:t>
            </a:r>
            <a:r>
              <a:rPr lang="zh-CN" altLang="zh-CN" sz="2000" b="1"/>
              <a:t>经济的发展对政府政策的依赖性极强</a:t>
            </a:r>
            <a:r>
              <a:rPr lang="en-US" altLang="zh-CN" sz="2000" b="1"/>
              <a:t>”</a:t>
            </a:r>
            <a:r>
              <a:rPr lang="zh-CN" altLang="zh-CN" sz="2000" b="1"/>
              <a:t>这一观点，有一定的片面性。</a:t>
            </a:r>
          </a:p>
          <a:p>
            <a:r>
              <a:rPr lang="zh-CN" altLang="zh-CN" sz="2000" b="1"/>
              <a:t>（分别选取示例一，示例二的相关史实进行论述即可）</a:t>
            </a:r>
          </a:p>
        </p:txBody>
      </p:sp>
    </p:spTree>
    <p:extLst>
      <p:ext uri="{BB962C8B-B14F-4D97-AF65-F5344CB8AC3E}">
        <p14:creationId xmlns:p14="http://schemas.microsoft.com/office/powerpoint/2010/main" val="134194635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矩形 1"/>
          <p:cNvSpPr>
            <a:spLocks noChangeArrowheads="1"/>
          </p:cNvSpPr>
          <p:nvPr/>
        </p:nvSpPr>
        <p:spPr bwMode="auto">
          <a:xfrm>
            <a:off x="198438" y="600075"/>
            <a:ext cx="81359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solidFill>
                  <a:srgbClr val="FF0000"/>
                </a:solidFill>
              </a:rPr>
              <a:t>古代中国廉政建设的主要做法。</a:t>
            </a:r>
            <a:endParaRPr lang="zh-CN" altLang="zh-CN" sz="2800">
              <a:solidFill>
                <a:srgbClr val="FF0000"/>
              </a:solidFill>
            </a:endParaRPr>
          </a:p>
          <a:p>
            <a:r>
              <a:rPr lang="zh-CN" altLang="zh-CN" sz="2400" b="1"/>
              <a:t>历代政权重视约束各级官吏权力；重视以儒家思想为主要内容的道德教育；以严格的法律规定惩治腐败；建立日趋完善、相对成熟的监察制度。</a:t>
            </a:r>
            <a:endParaRPr lang="zh-CN" altLang="en-US" sz="2400"/>
          </a:p>
        </p:txBody>
      </p:sp>
      <p:sp>
        <p:nvSpPr>
          <p:cNvPr id="285699" name="矩形 2"/>
          <p:cNvSpPr>
            <a:spLocks noChangeArrowheads="1"/>
          </p:cNvSpPr>
          <p:nvPr/>
        </p:nvSpPr>
        <p:spPr bwMode="auto">
          <a:xfrm>
            <a:off x="179388" y="2276475"/>
            <a:ext cx="8569325"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solidFill>
                  <a:srgbClr val="FF0000"/>
                </a:solidFill>
              </a:rPr>
              <a:t>近代西方廉政建设的主要特点。</a:t>
            </a:r>
            <a:endParaRPr lang="zh-CN" altLang="zh-CN" sz="2800">
              <a:solidFill>
                <a:srgbClr val="FF0000"/>
              </a:solidFill>
            </a:endParaRPr>
          </a:p>
          <a:p>
            <a:r>
              <a:rPr lang="zh-CN" altLang="zh-CN" sz="2800" b="1"/>
              <a:t>以分权制衡作为廉政主要方式；通过立法加强廉政建设；建立资本主义民主政体，保障廉政建设顺利进行；把维护个人权利作为预防腐败的根本手段，保障个人的自由平等；重视公民权利教育和参与能力。</a:t>
            </a:r>
            <a:endParaRPr lang="zh-CN" altLang="zh-CN" sz="2800"/>
          </a:p>
          <a:p>
            <a:r>
              <a:rPr lang="zh-CN" altLang="zh-CN" sz="2800" b="1">
                <a:solidFill>
                  <a:srgbClr val="FF0000"/>
                </a:solidFill>
              </a:rPr>
              <a:t>比较中西廉政建设的本质区别。</a:t>
            </a:r>
            <a:endParaRPr lang="en-US" altLang="zh-CN" sz="2800" b="1">
              <a:solidFill>
                <a:srgbClr val="FF0000"/>
              </a:solidFill>
            </a:endParaRPr>
          </a:p>
          <a:p>
            <a:r>
              <a:rPr lang="zh-CN" altLang="zh-CN" sz="2800" b="1"/>
              <a:t>中国古代的廉政建设以维护皇权为根本目的；强调人治；突出上级对下级的监督。</a:t>
            </a:r>
            <a:endParaRPr lang="zh-CN" altLang="zh-CN" sz="2800"/>
          </a:p>
          <a:p>
            <a:r>
              <a:rPr lang="zh-CN" altLang="zh-CN" sz="2800" b="1"/>
              <a:t>西方的廉政建设以维护公民的利益为前提；重视法治；突出民众对官员的权力监督。</a:t>
            </a:r>
            <a:endParaRPr lang="zh-CN" altLang="en-US" sz="2800"/>
          </a:p>
        </p:txBody>
      </p:sp>
      <p:sp>
        <p:nvSpPr>
          <p:cNvPr id="285700" name="矩形 3"/>
          <p:cNvSpPr>
            <a:spLocks noChangeArrowheads="1"/>
          </p:cNvSpPr>
          <p:nvPr/>
        </p:nvSpPr>
        <p:spPr bwMode="auto">
          <a:xfrm>
            <a:off x="2339975" y="42863"/>
            <a:ext cx="183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3200" b="1">
                <a:solidFill>
                  <a:srgbClr val="FF0000"/>
                </a:solidFill>
              </a:rPr>
              <a:t>廉政建设</a:t>
            </a:r>
            <a:endParaRPr lang="zh-CN" altLang="en-US" sz="3200"/>
          </a:p>
        </p:txBody>
      </p:sp>
    </p:spTree>
    <p:extLst>
      <p:ext uri="{BB962C8B-B14F-4D97-AF65-F5344CB8AC3E}">
        <p14:creationId xmlns:p14="http://schemas.microsoft.com/office/powerpoint/2010/main" val="418799242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Box 1"/>
          <p:cNvSpPr txBox="1">
            <a:spLocks noChangeArrowheads="1"/>
          </p:cNvSpPr>
          <p:nvPr/>
        </p:nvSpPr>
        <p:spPr bwMode="auto">
          <a:xfrm>
            <a:off x="250825" y="692150"/>
            <a:ext cx="80660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b="1"/>
              <a:t>古代巡视制度的特点、作用和启示</a:t>
            </a:r>
            <a:endParaRPr lang="en-US" altLang="zh-CN" sz="3200" b="1"/>
          </a:p>
          <a:p>
            <a:pPr eaLnBrk="1" hangingPunct="1"/>
            <a:r>
              <a:rPr lang="zh-CN" altLang="en-US" sz="3200" b="1"/>
              <a:t>特点：有法律保障或重视巡视立法建设；位卑权重；方法多样，讲求实效；选拔条件严格。</a:t>
            </a:r>
            <a:endParaRPr lang="en-US" altLang="zh-CN" sz="3200" b="1"/>
          </a:p>
          <a:p>
            <a:pPr eaLnBrk="1" hangingPunct="1"/>
            <a:r>
              <a:rPr lang="zh-CN" altLang="en-US" sz="3200" b="1"/>
              <a:t>作用</a:t>
            </a:r>
            <a:r>
              <a:rPr lang="en-US" altLang="zh-CN" sz="3200" b="1"/>
              <a:t>;</a:t>
            </a:r>
            <a:r>
              <a:rPr lang="zh-CN" altLang="en-US" sz="3200" b="1"/>
              <a:t>加强对官员的监督；一定程度上抑制腐败；加强了专制主义中央集权；有利于社会稳定和巩固统治。</a:t>
            </a:r>
            <a:endParaRPr lang="en-US" altLang="zh-CN" sz="3200" b="1"/>
          </a:p>
          <a:p>
            <a:pPr eaLnBrk="1" hangingPunct="1"/>
            <a:r>
              <a:rPr lang="zh-CN" altLang="en-US" sz="3200" b="1"/>
              <a:t>启示</a:t>
            </a:r>
            <a:r>
              <a:rPr lang="en-US" altLang="zh-CN" sz="3200" b="1"/>
              <a:t>;</a:t>
            </a:r>
            <a:r>
              <a:rPr lang="zh-CN" altLang="en-US" sz="3200" b="1"/>
              <a:t>加强巡视立法建设，法制化和科学化；创新巡视方式，提高巡视的时效性。</a:t>
            </a:r>
          </a:p>
        </p:txBody>
      </p:sp>
    </p:spTree>
    <p:extLst>
      <p:ext uri="{BB962C8B-B14F-4D97-AF65-F5344CB8AC3E}">
        <p14:creationId xmlns:p14="http://schemas.microsoft.com/office/powerpoint/2010/main" val="748159296"/>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矩形 1"/>
          <p:cNvSpPr>
            <a:spLocks noChangeArrowheads="1"/>
          </p:cNvSpPr>
          <p:nvPr/>
        </p:nvSpPr>
        <p:spPr bwMode="auto">
          <a:xfrm>
            <a:off x="539750" y="620713"/>
            <a:ext cx="79200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t>中国古代俸禄制变化的趋势。</a:t>
            </a:r>
          </a:p>
          <a:p>
            <a:r>
              <a:rPr lang="en-US" altLang="zh-CN" sz="2800" b="1"/>
              <a:t> </a:t>
            </a:r>
            <a:r>
              <a:rPr lang="zh-CN" altLang="zh-CN" sz="2800" b="1"/>
              <a:t> 趋势：形式上从实物到货币；内容构成上由单一到多种</a:t>
            </a:r>
          </a:p>
          <a:p>
            <a:r>
              <a:rPr lang="zh-CN" altLang="zh-CN" sz="2800" b="1"/>
              <a:t>分析中国古代俸禄制变化的原因及影响。</a:t>
            </a:r>
          </a:p>
          <a:p>
            <a:r>
              <a:rPr lang="en-US" altLang="zh-CN" sz="2800" b="1"/>
              <a:t> </a:t>
            </a:r>
            <a:endParaRPr lang="zh-CN" altLang="zh-CN" sz="2800" b="1"/>
          </a:p>
          <a:p>
            <a:r>
              <a:rPr lang="zh-CN" altLang="zh-CN" sz="2800" b="1"/>
              <a:t>变化原因：专制主义中央集权的强化；商品经济的发展；农产品商品化；明清以后货币经济占主导；对外贸易的快速发展，白银大量流入。</a:t>
            </a:r>
          </a:p>
          <a:p>
            <a:r>
              <a:rPr lang="en-US" altLang="zh-CN" sz="2800" b="1"/>
              <a:t>    </a:t>
            </a:r>
            <a:r>
              <a:rPr lang="zh-CN" altLang="zh-CN" sz="2800" b="1"/>
              <a:t>影响：有利于规范官员的行为，一定程度上抑制腐败，缓和社会矛盾；有利于加强中央集权；有利于商品经济的发展；但不能从根本上杜绝官僚队伍的腐败和低效现象 。</a:t>
            </a:r>
            <a:endParaRPr lang="zh-CN" altLang="en-US" sz="2800" b="1"/>
          </a:p>
        </p:txBody>
      </p:sp>
    </p:spTree>
    <p:extLst>
      <p:ext uri="{BB962C8B-B14F-4D97-AF65-F5344CB8AC3E}">
        <p14:creationId xmlns:p14="http://schemas.microsoft.com/office/powerpoint/2010/main" val="310195867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矩形 1"/>
          <p:cNvSpPr>
            <a:spLocks noChangeArrowheads="1"/>
          </p:cNvSpPr>
          <p:nvPr/>
        </p:nvSpPr>
        <p:spPr bwMode="auto">
          <a:xfrm>
            <a:off x="250825" y="476250"/>
            <a:ext cx="8569325"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3200" b="1">
                <a:solidFill>
                  <a:srgbClr val="000000"/>
                </a:solidFill>
                <a:latin typeface="Arial" pitchFamily="34" charset="0"/>
              </a:rPr>
              <a:t>近现代史上英国雾霾问题的特点。</a:t>
            </a:r>
            <a:endParaRPr lang="zh-CN" altLang="en-US" sz="3200" b="1">
              <a:latin typeface="Arial" pitchFamily="34" charset="0"/>
            </a:endParaRPr>
          </a:p>
          <a:p>
            <a:pPr eaLnBrk="0" hangingPunct="0"/>
            <a:r>
              <a:rPr lang="zh-CN" altLang="en-US" sz="3200" b="1">
                <a:solidFill>
                  <a:srgbClr val="000000"/>
                </a:solidFill>
                <a:latin typeface="Arial" pitchFamily="34" charset="0"/>
              </a:rPr>
              <a:t> </a:t>
            </a:r>
            <a:r>
              <a:rPr lang="zh-CN" altLang="en-US" sz="3200" b="1">
                <a:solidFill>
                  <a:srgbClr val="FF0000"/>
                </a:solidFill>
                <a:latin typeface="Arial" pitchFamily="34" charset="0"/>
                <a:ea typeface="楷体_GB2312" charset="-122"/>
                <a:cs typeface="宋体" pitchFamily="2" charset="-122"/>
              </a:rPr>
              <a:t>持续时间长</a:t>
            </a:r>
            <a:r>
              <a:rPr lang="en-US" altLang="zh-CN" sz="3200" b="1">
                <a:solidFill>
                  <a:srgbClr val="FF0000"/>
                </a:solidFill>
                <a:latin typeface="Arial" pitchFamily="34" charset="0"/>
                <a:ea typeface="楷体_GB2312" charset="-122"/>
                <a:cs typeface="宋体" pitchFamily="2" charset="-122"/>
              </a:rPr>
              <a:t>,</a:t>
            </a:r>
            <a:r>
              <a:rPr lang="zh-CN" altLang="en-US" sz="3200" b="1">
                <a:solidFill>
                  <a:srgbClr val="FF0000"/>
                </a:solidFill>
                <a:latin typeface="Arial" pitchFamily="34" charset="0"/>
                <a:ea typeface="楷体_GB2312" charset="-122"/>
                <a:cs typeface="宋体" pitchFamily="2" charset="-122"/>
              </a:rPr>
              <a:t>曲折反复，危害严重，影响广泛，与经济发展联系密切。</a:t>
            </a:r>
            <a:endParaRPr lang="zh-CN" altLang="en-US" sz="3200" b="1">
              <a:latin typeface="Arial" pitchFamily="34" charset="0"/>
            </a:endParaRPr>
          </a:p>
          <a:p>
            <a:pPr eaLnBrk="0" hangingPunct="0"/>
            <a:r>
              <a:rPr lang="zh-CN" altLang="en-US" sz="3200" b="1">
                <a:solidFill>
                  <a:srgbClr val="000000"/>
                </a:solidFill>
                <a:latin typeface="Arial" pitchFamily="34" charset="0"/>
              </a:rPr>
              <a:t>分析英国雾霾问题产生的原因。</a:t>
            </a:r>
            <a:endParaRPr lang="en-US" altLang="zh-CN" sz="3200" b="1">
              <a:solidFill>
                <a:srgbClr val="000000"/>
              </a:solidFill>
              <a:latin typeface="Arial" pitchFamily="34" charset="0"/>
            </a:endParaRPr>
          </a:p>
          <a:p>
            <a:pPr eaLnBrk="0" hangingPunct="0"/>
            <a:r>
              <a:rPr lang="zh-CN" altLang="en-US" sz="3200" b="1">
                <a:solidFill>
                  <a:srgbClr val="FF0000"/>
                </a:solidFill>
                <a:latin typeface="Arial" pitchFamily="34" charset="0"/>
                <a:ea typeface="楷体_GB2312" charset="-122"/>
              </a:rPr>
              <a:t>工业革命（工业化）的影响；能源结构以煤为主；交通工具燃油的排放；人口增加和城市规模的扩大；地理环境和气候条件（温带海洋气候）的作用。</a:t>
            </a:r>
            <a:endParaRPr lang="en-US" altLang="zh-CN" sz="3200" b="1">
              <a:solidFill>
                <a:srgbClr val="000000"/>
              </a:solidFill>
              <a:latin typeface="Arial" pitchFamily="34" charset="0"/>
            </a:endParaRPr>
          </a:p>
          <a:p>
            <a:pPr eaLnBrk="0" hangingPunct="0"/>
            <a:r>
              <a:rPr lang="zh-CN" altLang="en-US" sz="3200" b="1">
                <a:solidFill>
                  <a:srgbClr val="000000"/>
                </a:solidFill>
                <a:latin typeface="Arial" pitchFamily="34" charset="0"/>
              </a:rPr>
              <a:t>你对解决雾霾问题的看法。</a:t>
            </a:r>
            <a:endParaRPr lang="zh-CN" altLang="en-US" sz="3200" b="1">
              <a:latin typeface="Arial" pitchFamily="34" charset="0"/>
            </a:endParaRPr>
          </a:p>
          <a:p>
            <a:pPr eaLnBrk="0" hangingPunct="0"/>
            <a:r>
              <a:rPr lang="zh-CN" altLang="en-US" sz="3200" b="1">
                <a:solidFill>
                  <a:srgbClr val="FF0000"/>
                </a:solidFill>
                <a:latin typeface="Arial" pitchFamily="34" charset="0"/>
                <a:ea typeface="楷体_GB2312" charset="-122"/>
              </a:rPr>
              <a:t>（</a:t>
            </a:r>
            <a:r>
              <a:rPr lang="en-US" altLang="zh-CN" sz="3200" b="1">
                <a:solidFill>
                  <a:srgbClr val="FF0000"/>
                </a:solidFill>
                <a:latin typeface="Arial" pitchFamily="34" charset="0"/>
                <a:ea typeface="楷体_GB2312" charset="-122"/>
              </a:rPr>
              <a:t>3</a:t>
            </a:r>
            <a:r>
              <a:rPr lang="zh-CN" altLang="en-US" sz="3200" b="1">
                <a:solidFill>
                  <a:srgbClr val="FF0000"/>
                </a:solidFill>
                <a:latin typeface="Arial" pitchFamily="34" charset="0"/>
                <a:ea typeface="楷体_GB2312" charset="-122"/>
              </a:rPr>
              <a:t>）改变能源结构，使用清洁能源；政府立法推动；社会倡导节能的生活观念；发展科技改善环境。</a:t>
            </a:r>
            <a:endParaRPr lang="zh-CN" altLang="en-US" sz="3200" b="1">
              <a:latin typeface="Arial" pitchFamily="34" charset="0"/>
            </a:endParaRPr>
          </a:p>
          <a:p>
            <a:pPr eaLnBrk="0" hangingPunct="0"/>
            <a:endParaRPr lang="zh-CN" altLang="en-US" sz="3200" b="1">
              <a:latin typeface="Arial" pitchFamily="34" charset="0"/>
            </a:endParaRPr>
          </a:p>
        </p:txBody>
      </p:sp>
    </p:spTree>
    <p:extLst>
      <p:ext uri="{BB962C8B-B14F-4D97-AF65-F5344CB8AC3E}">
        <p14:creationId xmlns:p14="http://schemas.microsoft.com/office/powerpoint/2010/main" val="2487772660"/>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矩形 1"/>
          <p:cNvSpPr>
            <a:spLocks noChangeArrowheads="1"/>
          </p:cNvSpPr>
          <p:nvPr/>
        </p:nvSpPr>
        <p:spPr bwMode="auto">
          <a:xfrm>
            <a:off x="179388" y="115888"/>
            <a:ext cx="8964612" cy="69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200" b="1">
                <a:solidFill>
                  <a:srgbClr val="FF0000"/>
                </a:solidFill>
              </a:rPr>
              <a:t>中国古代户籍制度的主要功能。</a:t>
            </a:r>
          </a:p>
          <a:p>
            <a:r>
              <a:rPr lang="zh-CN" altLang="zh-CN" sz="3200" b="1"/>
              <a:t>功能：征发民力；控制人民；征收赋税；统计人丁。</a:t>
            </a:r>
            <a:r>
              <a:rPr lang="en-US" altLang="zh-CN" sz="3200" b="1"/>
              <a:t>(</a:t>
            </a:r>
            <a:r>
              <a:rPr lang="zh-CN" altLang="zh-CN" sz="3200" b="1"/>
              <a:t>任答三点即可</a:t>
            </a:r>
            <a:r>
              <a:rPr lang="en-US" altLang="zh-CN" sz="3200" b="1"/>
              <a:t>)</a:t>
            </a:r>
            <a:endParaRPr lang="zh-CN" altLang="zh-CN" sz="3200" b="1"/>
          </a:p>
          <a:p>
            <a:r>
              <a:rPr lang="zh-CN" altLang="zh-CN" sz="3200" b="1"/>
              <a:t>中国古代户籍制度演变的特点，并分析其演变的原因。</a:t>
            </a:r>
          </a:p>
          <a:p>
            <a:r>
              <a:rPr lang="zh-CN" altLang="zh-CN" sz="3200" b="1"/>
              <a:t>特点：</a:t>
            </a:r>
            <a:r>
              <a:rPr lang="zh-CN" altLang="en-US" sz="3200" b="1"/>
              <a:t>古代户籍制度是一项功能全面性、地域分隔性、身份世袭性、 等级严格性、包容性极广的综合性社会制度。</a:t>
            </a:r>
            <a:r>
              <a:rPr lang="zh-CN" altLang="zh-CN" sz="3200" b="1"/>
              <a:t>户籍逐渐成为控制人口的重要手段；历史悠久，由复杂到简单；与土地和赋税制度紧密结合；户籍制度逐渐被废除。</a:t>
            </a:r>
            <a:r>
              <a:rPr lang="en-US" altLang="zh-CN" sz="3200" b="1"/>
              <a:t>(</a:t>
            </a:r>
            <a:r>
              <a:rPr lang="zh-CN" altLang="zh-CN" sz="3200" b="1"/>
              <a:t>任答两点即可</a:t>
            </a:r>
            <a:r>
              <a:rPr lang="en-US" altLang="zh-CN" sz="3200" b="1"/>
              <a:t>)</a:t>
            </a:r>
            <a:endParaRPr lang="zh-CN" altLang="zh-CN" sz="3200" b="1"/>
          </a:p>
          <a:p>
            <a:r>
              <a:rPr lang="zh-CN" altLang="zh-CN" sz="3200" b="1"/>
              <a:t>原因：中央集权制度的不断强化；商品经济的发展；土地兼并；财政危机；统治者的改革；农民的反抗斗争。</a:t>
            </a:r>
            <a:r>
              <a:rPr lang="en-US" altLang="zh-CN" sz="3200" b="1"/>
              <a:t>(</a:t>
            </a:r>
            <a:r>
              <a:rPr lang="zh-CN" altLang="zh-CN" sz="3200" b="1"/>
              <a:t>任答三点</a:t>
            </a:r>
            <a:r>
              <a:rPr lang="en-US" altLang="zh-CN" sz="3200" b="1"/>
              <a:t>)</a:t>
            </a:r>
            <a:endParaRPr lang="zh-CN" altLang="zh-CN" sz="3200" b="1"/>
          </a:p>
        </p:txBody>
      </p:sp>
    </p:spTree>
    <p:extLst>
      <p:ext uri="{BB962C8B-B14F-4D97-AF65-F5344CB8AC3E}">
        <p14:creationId xmlns:p14="http://schemas.microsoft.com/office/powerpoint/2010/main" val="401556897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矩形 1"/>
          <p:cNvSpPr>
            <a:spLocks noChangeArrowheads="1"/>
          </p:cNvSpPr>
          <p:nvPr/>
        </p:nvSpPr>
        <p:spPr bwMode="auto">
          <a:xfrm>
            <a:off x="123825" y="31750"/>
            <a:ext cx="86963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rPr>
              <a:t>户籍制度</a:t>
            </a:r>
            <a:endParaRPr lang="en-US" altLang="zh-CN" sz="2400" b="1">
              <a:solidFill>
                <a:srgbClr val="FF0000"/>
              </a:solidFill>
            </a:endParaRPr>
          </a:p>
          <a:p>
            <a:r>
              <a:rPr lang="zh-CN" altLang="en-US" sz="2400" b="1">
                <a:solidFill>
                  <a:srgbClr val="FF0000"/>
                </a:solidFill>
              </a:rPr>
              <a:t>中国古代户籍制度的演变过程，并结合所学知识简要分析其原因。</a:t>
            </a:r>
            <a:endParaRPr lang="en-US" altLang="zh-CN" sz="2400" b="1">
              <a:solidFill>
                <a:srgbClr val="FF0000"/>
              </a:solidFill>
            </a:endParaRPr>
          </a:p>
          <a:p>
            <a:r>
              <a:rPr lang="zh-CN" altLang="en-US" sz="2400" b="1">
                <a:solidFill>
                  <a:srgbClr val="FF0000"/>
                </a:solidFill>
              </a:rPr>
              <a:t>演变过程：</a:t>
            </a:r>
            <a:r>
              <a:rPr lang="zh-CN" altLang="en-US" sz="2400" b="1"/>
              <a:t>春秋战国时期开始出现；秦朝建立起户籍、土地、赋税三位一体的户籍管理制度；汉至唐不断强化（或：至唐朝，把户籍事务列入法治范围）；宋朝开始，土地、赋税与户籍开始分离（或：地籍与户籍开始分离）；明清时期赋役与户籍进一步分离，传统的户籍制度退出历史舞台。</a:t>
            </a:r>
          </a:p>
          <a:p>
            <a:r>
              <a:rPr lang="zh-CN" altLang="en-US" sz="2400" b="1">
                <a:solidFill>
                  <a:srgbClr val="FF0000"/>
                </a:solidFill>
              </a:rPr>
              <a:t>  原因：</a:t>
            </a:r>
            <a:r>
              <a:rPr lang="zh-CN" altLang="en-US" sz="2400" b="1"/>
              <a:t>专制主义中央集权制度的不断发展；生产力的发展，人身依附关系的不断松弛；政府的不断改革（或：与赋税制度的变化，如两税法、宋田制不立、明一条鞭法、清摊丁入亩等）。</a:t>
            </a:r>
          </a:p>
          <a:p>
            <a:r>
              <a:rPr lang="zh-CN" altLang="en-US" sz="2400" b="1">
                <a:solidFill>
                  <a:srgbClr val="FF0000"/>
                </a:solidFill>
              </a:rPr>
              <a:t>现代西方户籍管理制度呈现出怎样的特点？结合所学知识指出其作用。</a:t>
            </a:r>
            <a:endParaRPr lang="en-US" altLang="zh-CN" sz="2400" b="1">
              <a:solidFill>
                <a:srgbClr val="FF0000"/>
              </a:solidFill>
            </a:endParaRPr>
          </a:p>
          <a:p>
            <a:r>
              <a:rPr lang="zh-CN" altLang="en-US" sz="2400" b="1"/>
              <a:t>特点：以社会保障和服务为主。</a:t>
            </a:r>
          </a:p>
          <a:p>
            <a:r>
              <a:rPr lang="zh-CN" altLang="en-US" sz="2400" b="1"/>
              <a:t>  作用：为民主政治的完善提供信息服务；为政府制定福利政策提供依据；推动经济决策的科学化；为社会管理提供服务。</a:t>
            </a:r>
          </a:p>
        </p:txBody>
      </p:sp>
    </p:spTree>
    <p:extLst>
      <p:ext uri="{BB962C8B-B14F-4D97-AF65-F5344CB8AC3E}">
        <p14:creationId xmlns:p14="http://schemas.microsoft.com/office/powerpoint/2010/main" val="2134339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88640"/>
            <a:ext cx="8568952" cy="6986528"/>
          </a:xfrm>
          <a:prstGeom prst="rect">
            <a:avLst/>
          </a:prstGeom>
        </p:spPr>
        <p:txBody>
          <a:bodyPr wrap="square">
            <a:spAutoFit/>
          </a:bodyPr>
          <a:lstStyle/>
          <a:p>
            <a:r>
              <a:rPr lang="en-US" altLang="zh-CN" sz="2800" b="1" dirty="0" smtClean="0">
                <a:latin typeface="宋体"/>
                <a:ea typeface="宋体"/>
              </a:rPr>
              <a:t>Ⅰ</a:t>
            </a:r>
            <a:r>
              <a:rPr lang="zh-CN" altLang="en-US" sz="2800" b="1" dirty="0" smtClean="0">
                <a:latin typeface="宋体"/>
                <a:ea typeface="宋体"/>
              </a:rPr>
              <a:t>卷</a:t>
            </a:r>
            <a:r>
              <a:rPr lang="zh-CN" altLang="zh-CN" sz="2800" b="1" dirty="0" smtClean="0"/>
              <a:t>试题</a:t>
            </a:r>
            <a:r>
              <a:rPr lang="zh-CN" altLang="zh-CN" sz="2800" b="1" dirty="0"/>
              <a:t>提供了</a:t>
            </a:r>
            <a:r>
              <a:rPr lang="en-US" altLang="zh-CN" sz="2800" b="1" dirty="0"/>
              <a:t>1719</a:t>
            </a:r>
            <a:r>
              <a:rPr lang="zh-CN" altLang="zh-CN" sz="2800" b="1" dirty="0"/>
              <a:t>年出版的《鲁滨逊漂流记》的梗概，在其内容简述中，关联着众多历史事件。提出的问题为“结合世界近代史的所学知识，从上述梗概中提取一个情节，指出它所反映的近代早期重大历史现象，并概述和评价该历史现象。”这样的命题，引领着学生关注小说戏剧、影视歌曲等文学作品的历史支撑，帮助学生更深刻地更鲜活地品味艺术作品，从而大大增强学生优秀作品厚重感的理解。而国卷也考虑到学生考场短时间如何适应新题型，他会在试题设问中循循善诱，因此我们在不仅在设问里看到“提出、指出、概述、评价”这些明确而具体的要求，还在设问的括号注释里予以了再一次的强调，可谓贴心至极</a:t>
            </a:r>
            <a:r>
              <a:rPr lang="zh-CN" altLang="zh-CN" sz="2800" b="1" dirty="0" smtClean="0"/>
              <a:t>。</a:t>
            </a:r>
            <a:endParaRPr lang="en-US" altLang="zh-CN" sz="2800" b="1" dirty="0" smtClean="0"/>
          </a:p>
          <a:p>
            <a:r>
              <a:rPr lang="zh-CN" altLang="zh-CN" sz="2800" b="1" dirty="0" smtClean="0"/>
              <a:t>“</a:t>
            </a:r>
            <a:r>
              <a:rPr lang="zh-CN" altLang="zh-CN" sz="2800" b="1" dirty="0"/>
              <a:t>一直被模仿，从未被超越”，</a:t>
            </a:r>
            <a:r>
              <a:rPr lang="zh-CN" altLang="zh-CN" sz="2800" b="1" dirty="0" smtClean="0"/>
              <a:t>这样</a:t>
            </a:r>
            <a:r>
              <a:rPr lang="zh-CN" altLang="en-US" sz="2800" b="1" dirty="0" smtClean="0"/>
              <a:t>年年创新</a:t>
            </a:r>
            <a:r>
              <a:rPr lang="zh-CN" altLang="zh-CN" sz="2800" b="1" dirty="0" smtClean="0"/>
              <a:t>的</a:t>
            </a:r>
            <a:r>
              <a:rPr lang="zh-CN" altLang="zh-CN" sz="2800" b="1" dirty="0"/>
              <a:t>题型，将一直推动着中学教学的进步，带领着学生在求真和创新的道路上前行。</a:t>
            </a:r>
          </a:p>
          <a:p>
            <a:endParaRPr lang="zh-CN" altLang="zh-CN" sz="2800" b="1" dirty="0"/>
          </a:p>
        </p:txBody>
      </p:sp>
    </p:spTree>
    <p:extLst>
      <p:ext uri="{BB962C8B-B14F-4D97-AF65-F5344CB8AC3E}">
        <p14:creationId xmlns:p14="http://schemas.microsoft.com/office/powerpoint/2010/main" val="1889511608"/>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矩形 1"/>
          <p:cNvSpPr>
            <a:spLocks noChangeArrowheads="1"/>
          </p:cNvSpPr>
          <p:nvPr/>
        </p:nvSpPr>
        <p:spPr bwMode="auto">
          <a:xfrm>
            <a:off x="250825" y="115888"/>
            <a:ext cx="87852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b="1"/>
              <a:t>全球治理与中国外交</a:t>
            </a:r>
          </a:p>
          <a:p>
            <a:r>
              <a:rPr lang="zh-CN" altLang="zh-CN" sz="2000" b="1"/>
              <a:t>　　</a:t>
            </a:r>
            <a:r>
              <a:rPr lang="en-US" altLang="zh-CN" sz="2000" b="1"/>
              <a:t> </a:t>
            </a:r>
            <a:r>
              <a:rPr lang="zh-CN" altLang="zh-CN" sz="2000" b="1"/>
              <a:t>随着参与全球治理的深度和广度逐步加深，中国为解决全球性问题提供了越来越多有价值的资源和理念。</a:t>
            </a:r>
            <a:r>
              <a:rPr lang="en-US" altLang="zh-CN" sz="2000" b="1"/>
              <a:t>2015</a:t>
            </a:r>
            <a:r>
              <a:rPr lang="zh-CN" altLang="zh-CN" sz="2000" b="1"/>
              <a:t>年，中国学术界聚焦新问题，提出新理念，使得全球治理在研究对象、学科领域等层面都得到拓展，尤其是围绕中国特色大国外交的理论和实践，对中国在推动建立国际治理新秩序方面的努力与贡献做了比较完整的概括和总结。</a:t>
            </a:r>
            <a:endParaRPr lang="en-US" altLang="zh-CN" sz="2000" b="1"/>
          </a:p>
          <a:p>
            <a:r>
              <a:rPr lang="zh-CN" altLang="zh-CN" sz="2000" b="1"/>
              <a:t>⒈学术研究聚焦于当前全球治理出现的重大挑战。针对国际社会面临的全球治理困境，学者们重点关注了网络安全、气候变化、难民问题、反恐问题等。</a:t>
            </a:r>
            <a:endParaRPr lang="en-US" altLang="zh-CN" sz="2000" b="1"/>
          </a:p>
          <a:p>
            <a:r>
              <a:rPr lang="zh-CN" altLang="zh-CN" sz="2000" b="1"/>
              <a:t>⒉中国参与全球治理实践的理论研究。研究中国特色大国外交理论及其蕴含的中国特色全球治理理念；研究</a:t>
            </a:r>
            <a:r>
              <a:rPr lang="en-US" altLang="zh-CN" sz="2000" b="1"/>
              <a:t>“</a:t>
            </a:r>
            <a:r>
              <a:rPr lang="zh-CN" altLang="zh-CN" sz="2000" b="1"/>
              <a:t>一带一路</a:t>
            </a:r>
            <a:r>
              <a:rPr lang="en-US" altLang="zh-CN" sz="2000" b="1"/>
              <a:t>”</a:t>
            </a:r>
            <a:r>
              <a:rPr lang="zh-CN" altLang="zh-CN" sz="2000" b="1"/>
              <a:t>、亚投行等中国主导的国际多边合作机制，探讨中国以及广大发展中国家如何通过积极参与全球事务推动塑造更加公平合理的全球治理新秩序；全球治理视域下中国自身发展问题等。</a:t>
            </a:r>
            <a:endParaRPr lang="en-US" altLang="zh-CN" sz="2000" b="1"/>
          </a:p>
          <a:p>
            <a:r>
              <a:rPr lang="zh-CN" altLang="zh-CN" sz="2000" b="1"/>
              <a:t>⒊对原有全球治理理论进行反思。包括：二战后建立起来的国际关系体系的合理性；主权国家主导的世界政治秩序与全球治理的关系；全球利益与国家利益的关系；国家治理与全球治理的关系；新兴经济体发展与全球治理体系的调整转型；地区政治、国内政治对全球性问题的影响等。</a:t>
            </a:r>
            <a:endParaRPr lang="en-US" altLang="zh-CN" sz="2000" b="1"/>
          </a:p>
          <a:p>
            <a:r>
              <a:rPr lang="zh-CN" altLang="zh-CN" sz="2000" b="1"/>
              <a:t>⒋中国特色的全球治理理论构建。重点在于发掘中华传统文化中的积极处世之道和治理理念的共鸣点，在此基础上提出新的全球治理价值观和世界秩序观。</a:t>
            </a:r>
          </a:p>
        </p:txBody>
      </p:sp>
    </p:spTree>
    <p:extLst>
      <p:ext uri="{BB962C8B-B14F-4D97-AF65-F5344CB8AC3E}">
        <p14:creationId xmlns:p14="http://schemas.microsoft.com/office/powerpoint/2010/main" val="47238142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矩形 1"/>
          <p:cNvSpPr>
            <a:spLocks noChangeArrowheads="1"/>
          </p:cNvSpPr>
          <p:nvPr/>
        </p:nvSpPr>
        <p:spPr bwMode="auto">
          <a:xfrm>
            <a:off x="250825" y="130175"/>
            <a:ext cx="871378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t>20</a:t>
            </a:r>
            <a:r>
              <a:rPr lang="zh-CN" altLang="zh-CN" sz="2400" b="1"/>
              <a:t>世纪以来，中、美、日三国关系经历了一个起伏较大的过程。</a:t>
            </a:r>
          </a:p>
          <a:p>
            <a:r>
              <a:rPr lang="zh-CN" altLang="zh-CN" sz="2400" b="1"/>
              <a:t>（</a:t>
            </a:r>
            <a:r>
              <a:rPr lang="en-US" altLang="zh-CN" sz="2400" b="1"/>
              <a:t>1</a:t>
            </a:r>
            <a:r>
              <a:rPr lang="zh-CN" altLang="zh-CN" sz="2400" b="1"/>
              <a:t>）新中国成立前，三国关系呈现出怎样的基本特征？为什么？</a:t>
            </a:r>
          </a:p>
          <a:p>
            <a:r>
              <a:rPr lang="zh-CN" altLang="zh-CN" sz="2400" b="1"/>
              <a:t>特征：中国遭受两国的侵略与控制；两国在侵略中国的问题上既有矛盾，也有勾结，美国最终打败日本，独霸中国。</a:t>
            </a:r>
          </a:p>
          <a:p>
            <a:r>
              <a:rPr lang="zh-CN" altLang="zh-CN" sz="2400" b="1"/>
              <a:t>原因：半殖民地半封建社会的中国落后，美日是资本主义强国；一战后，美日在远东和太平洋地区争夺激烈。</a:t>
            </a:r>
          </a:p>
          <a:p>
            <a:r>
              <a:rPr lang="zh-CN" altLang="zh-CN" sz="2400" b="1"/>
              <a:t>（</a:t>
            </a:r>
            <a:r>
              <a:rPr lang="en-US" altLang="zh-CN" sz="2400" b="1"/>
              <a:t>2</a:t>
            </a:r>
            <a:r>
              <a:rPr lang="zh-CN" altLang="zh-CN" sz="2400" b="1"/>
              <a:t>）冷战时期的</a:t>
            </a:r>
            <a:r>
              <a:rPr lang="en-US" altLang="zh-CN" sz="2400" b="1"/>
              <a:t>20</a:t>
            </a:r>
            <a:r>
              <a:rPr lang="zh-CN" altLang="zh-CN" sz="2400" b="1"/>
              <a:t>世纪</a:t>
            </a:r>
            <a:r>
              <a:rPr lang="en-US" altLang="zh-CN" sz="2400" b="1"/>
              <a:t>70</a:t>
            </a:r>
            <a:r>
              <a:rPr lang="zh-CN" altLang="zh-CN" sz="2400" b="1"/>
              <a:t>年代以前，三国关系的基本特征怎样？</a:t>
            </a:r>
            <a:r>
              <a:rPr lang="en-US" altLang="zh-CN" sz="2400" b="1"/>
              <a:t>20</a:t>
            </a:r>
            <a:r>
              <a:rPr lang="zh-CN" altLang="zh-CN" sz="2400" b="1"/>
              <a:t>世纪</a:t>
            </a:r>
            <a:r>
              <a:rPr lang="en-US" altLang="zh-CN" sz="2400" b="1"/>
              <a:t>70</a:t>
            </a:r>
            <a:r>
              <a:rPr lang="zh-CN" altLang="zh-CN" sz="2400" b="1"/>
              <a:t>年代以后，三国关系有什么变化？</a:t>
            </a:r>
          </a:p>
          <a:p>
            <a:r>
              <a:rPr lang="zh-CN" altLang="zh-CN" sz="2400" b="1"/>
              <a:t>中国取得独立自主的地位，美日联合孤立封锁中国；美国通过二战打败日本并占领日本，日本追随美国。重大变化：中国与两国关系逐步正常化，建立外交关系；日本势力增强，奉行相对独立的外交政策，与美国展开激烈竞争。</a:t>
            </a:r>
          </a:p>
          <a:p>
            <a:r>
              <a:rPr lang="zh-CN" altLang="zh-CN" sz="2400" b="1"/>
              <a:t>（</a:t>
            </a:r>
            <a:r>
              <a:rPr lang="en-US" altLang="zh-CN" sz="2400" b="1"/>
              <a:t>3</a:t>
            </a:r>
            <a:r>
              <a:rPr lang="zh-CN" altLang="zh-CN" sz="2400" b="1"/>
              <a:t>）</a:t>
            </a:r>
            <a:r>
              <a:rPr lang="en-US" altLang="zh-CN" sz="2400" b="1"/>
              <a:t>20</a:t>
            </a:r>
            <a:r>
              <a:rPr lang="zh-CN" altLang="zh-CN" sz="2400" b="1"/>
              <a:t>世纪</a:t>
            </a:r>
            <a:r>
              <a:rPr lang="en-US" altLang="zh-CN" sz="2400" b="1"/>
              <a:t>90</a:t>
            </a:r>
            <a:r>
              <a:rPr lang="zh-CN" altLang="zh-CN" sz="2400" b="1"/>
              <a:t>年代以来，中国与美国、日本合作交流进一步加强，但同时与他们的矛盾与冲突不断发生。试概括指出造成这种矛盾和冲突的主要原因。</a:t>
            </a:r>
          </a:p>
          <a:p>
            <a:r>
              <a:rPr lang="zh-CN" altLang="zh-CN" sz="2400" b="1"/>
              <a:t>国家根本利益的冲突；意识形态和社会制度的差异；中国实力的增强和国际地位的提高；台湾问题的复杂性。</a:t>
            </a:r>
          </a:p>
          <a:p>
            <a:r>
              <a:rPr lang="zh-CN" altLang="zh-CN" sz="2400" b="1"/>
              <a:t>相互制约和相互竞争。</a:t>
            </a:r>
          </a:p>
        </p:txBody>
      </p:sp>
    </p:spTree>
    <p:extLst>
      <p:ext uri="{BB962C8B-B14F-4D97-AF65-F5344CB8AC3E}">
        <p14:creationId xmlns:p14="http://schemas.microsoft.com/office/powerpoint/2010/main" val="2733045616"/>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矩形 1"/>
          <p:cNvSpPr>
            <a:spLocks noChangeArrowheads="1"/>
          </p:cNvSpPr>
          <p:nvPr/>
        </p:nvSpPr>
        <p:spPr bwMode="auto">
          <a:xfrm>
            <a:off x="250825" y="115888"/>
            <a:ext cx="856932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a:t>中华人民共和国成立后的中国、美国、苏联以及苏东剧变后的中美、俄三国关系。简要阐述你对当代三国关系的特点。</a:t>
            </a:r>
            <a:endParaRPr lang="zh-CN" altLang="zh-CN" sz="2800"/>
          </a:p>
          <a:p>
            <a:r>
              <a:rPr lang="zh-CN" altLang="zh-CN" sz="2800" b="1"/>
              <a:t>（</a:t>
            </a:r>
            <a:r>
              <a:rPr lang="en-US" altLang="zh-CN" sz="2800" b="1"/>
              <a:t>1</a:t>
            </a:r>
            <a:r>
              <a:rPr lang="zh-CN" altLang="zh-CN" sz="2800" b="1"/>
              <a:t>）</a:t>
            </a:r>
            <a:r>
              <a:rPr lang="en-US" altLang="zh-CN" sz="2800" b="1"/>
              <a:t>1949</a:t>
            </a:r>
            <a:r>
              <a:rPr lang="zh-CN" altLang="zh-CN" sz="2800" b="1"/>
              <a:t>年</a:t>
            </a:r>
            <a:r>
              <a:rPr lang="en-US" altLang="zh-CN" sz="2800" b="1"/>
              <a:t>10</a:t>
            </a:r>
            <a:r>
              <a:rPr lang="zh-CN" altLang="zh-CN" sz="2800" b="1"/>
              <a:t>月新中国成立后，社会主义中国和苏联结盟；二战结束后美苏冷战；美国侵略朝鲜和台湾，长期敌视中国。（</a:t>
            </a:r>
            <a:r>
              <a:rPr lang="en-US" altLang="zh-CN" sz="2800" b="1"/>
              <a:t>2</a:t>
            </a:r>
            <a:r>
              <a:rPr lang="zh-CN" altLang="zh-CN" sz="2800" b="1"/>
              <a:t>）</a:t>
            </a:r>
            <a:r>
              <a:rPr lang="en-US" altLang="zh-CN" sz="2800" b="1"/>
              <a:t>20</a:t>
            </a:r>
            <a:r>
              <a:rPr lang="zh-CN" altLang="zh-CN" sz="2800" b="1"/>
              <a:t>世纪</a:t>
            </a:r>
            <a:r>
              <a:rPr lang="en-US" altLang="zh-CN" sz="2800" b="1"/>
              <a:t>50</a:t>
            </a:r>
            <a:r>
              <a:rPr lang="zh-CN" altLang="zh-CN" sz="2800" b="1"/>
              <a:t>年代后期，中苏关系恶化，</a:t>
            </a:r>
            <a:r>
              <a:rPr lang="en-US" altLang="zh-CN" sz="2800" b="1"/>
              <a:t>60</a:t>
            </a:r>
            <a:r>
              <a:rPr lang="zh-CN" altLang="zh-CN" sz="2800" b="1"/>
              <a:t>年代后期美苏争霸中形成苏攻美守的战略态势，</a:t>
            </a:r>
            <a:r>
              <a:rPr lang="en-US" altLang="zh-CN" sz="2800" b="1"/>
              <a:t>1972</a:t>
            </a:r>
            <a:r>
              <a:rPr lang="zh-CN" altLang="zh-CN" sz="2800" b="1"/>
              <a:t>年中美关系开始正常化。（</a:t>
            </a:r>
            <a:r>
              <a:rPr lang="en-US" altLang="zh-CN" sz="2800" b="1"/>
              <a:t>3</a:t>
            </a:r>
            <a:r>
              <a:rPr lang="zh-CN" altLang="zh-CN" sz="2800" b="1"/>
              <a:t>）</a:t>
            </a:r>
            <a:r>
              <a:rPr lang="en-US" altLang="zh-CN" sz="2800" b="1"/>
              <a:t>80</a:t>
            </a:r>
            <a:r>
              <a:rPr lang="zh-CN" altLang="zh-CN" sz="2800" b="1"/>
              <a:t>年代美苏争霸中形成美攻苏守的战略态势，中苏关系改善。（</a:t>
            </a:r>
            <a:r>
              <a:rPr lang="en-US" altLang="zh-CN" sz="2800" b="1"/>
              <a:t>4</a:t>
            </a:r>
            <a:r>
              <a:rPr lang="zh-CN" altLang="zh-CN" sz="2800" b="1"/>
              <a:t>）</a:t>
            </a:r>
            <a:r>
              <a:rPr lang="en-US" altLang="zh-CN" sz="2800" b="1"/>
              <a:t>1991</a:t>
            </a:r>
            <a:r>
              <a:rPr lang="zh-CN" altLang="zh-CN" sz="2800" b="1"/>
              <a:t>年苏联解体，两极格局结束，世界朝着多极化的趋势发展，中、美、俄形成相互竞争、相互制约的关系。</a:t>
            </a:r>
            <a:endParaRPr lang="zh-CN" altLang="zh-CN" sz="2800"/>
          </a:p>
          <a:p>
            <a:r>
              <a:rPr lang="zh-CN" altLang="zh-CN" sz="2800" b="1"/>
              <a:t>观点：在当今世界格局多极化的趋势中，不同社会制度的三国能够和平共处的；综合国力决定该国在国际关系中的地位；国家利益决定该国在国际交往的策略。</a:t>
            </a:r>
            <a:endParaRPr lang="zh-CN" altLang="zh-CN" sz="2800"/>
          </a:p>
        </p:txBody>
      </p:sp>
    </p:spTree>
    <p:extLst>
      <p:ext uri="{BB962C8B-B14F-4D97-AF65-F5344CB8AC3E}">
        <p14:creationId xmlns:p14="http://schemas.microsoft.com/office/powerpoint/2010/main" val="1051532145"/>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97346"/>
            <a:ext cx="8064896" cy="6370975"/>
          </a:xfrm>
          <a:prstGeom prst="rect">
            <a:avLst/>
          </a:prstGeom>
        </p:spPr>
        <p:txBody>
          <a:bodyPr wrap="square">
            <a:spAutoFit/>
          </a:bodyPr>
          <a:lstStyle/>
          <a:p>
            <a:r>
              <a:rPr lang="zh-CN" altLang="zh-CN" sz="2400" b="1" dirty="0"/>
              <a:t>习近平指出，回顾党的奋斗历程可以发现，我们党之所以能够不断历经艰难困苦创造新的辉煌，很重要的一条就是我们党始终重视思想建党、理论强党，坚持用科学理论武装广大党员、干部的头脑，使全党始终保持统一的思想、坚定的意志、强大的战斗力。</a:t>
            </a:r>
            <a:r>
              <a:rPr lang="en-US" altLang="zh-CN" sz="2400" b="1" dirty="0"/>
              <a:t>-------</a:t>
            </a:r>
            <a:r>
              <a:rPr lang="zh-CN" altLang="zh-CN" sz="2400" b="1" dirty="0"/>
              <a:t>要坚持不懈用马克思主义中国化最新成果武装头脑、凝心聚魂，坚定全党马克思主义信仰和共产主义理想，不断提高全党特别是领导干部的理论思维能力和思想政治水平。领导干部特别是高级干部要带头学习，原原本本学习和研读马克思主义经典著作，学习毛泽东思想、邓小平理论、“三个代表”重要思想、科学发展观，学习党中央治国理政新理念新思想新战略，要深入学、持久学、刻苦学，带着问题学、联系实际学，把科学思想理论转化为认识世界、改造世界的强大物质力量，以更好坚持和发展中国特色社会主义。</a:t>
            </a:r>
          </a:p>
          <a:p>
            <a:r>
              <a:rPr lang="en-US" altLang="zh-CN" sz="2400" b="1" dirty="0"/>
              <a:t>-----------</a:t>
            </a:r>
            <a:r>
              <a:rPr lang="zh-CN" altLang="zh-CN" sz="2400" b="1" dirty="0"/>
              <a:t>摘编于《人民日报》</a:t>
            </a:r>
          </a:p>
          <a:p>
            <a:r>
              <a:rPr lang="zh-CN" altLang="zh-CN" sz="2400" b="1" dirty="0" smtClean="0"/>
              <a:t>以</a:t>
            </a:r>
            <a:r>
              <a:rPr lang="zh-CN" altLang="zh-CN" sz="2400" b="1" dirty="0"/>
              <a:t>“马克思主义中国化与中国革命和建设”为主题，结合所学知识，对材料三所蕴含的历史信息进行解读。</a:t>
            </a:r>
          </a:p>
        </p:txBody>
      </p:sp>
    </p:spTree>
    <p:extLst>
      <p:ext uri="{BB962C8B-B14F-4D97-AF65-F5344CB8AC3E}">
        <p14:creationId xmlns:p14="http://schemas.microsoft.com/office/powerpoint/2010/main" val="71763506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8640"/>
            <a:ext cx="9144000" cy="6740307"/>
          </a:xfrm>
          <a:prstGeom prst="rect">
            <a:avLst/>
          </a:prstGeom>
        </p:spPr>
        <p:txBody>
          <a:bodyPr wrap="square">
            <a:spAutoFit/>
          </a:bodyPr>
          <a:lstStyle/>
          <a:p>
            <a:r>
              <a:rPr lang="zh-CN" altLang="zh-CN" sz="2400" b="1" dirty="0"/>
              <a:t>中国共产党波澜壮阔的奋斗历史其实就是一部提出和不断探索马克思主义中国化的历史，在新民主主义革命时期，在毛泽东思想的指引下，推翻了半殖民地半封建社会，建立了人民当家作主的新中国。在社会主义革命和建设时期，确立了社会主义基本制度，在一穷二白的基础上建立了独立的比较完整的工业体系和国民经济体系， 使古老的中国以崭新的姿态屹立在世界的东方。在改革开放和社会主义现代化建设时期，在邓小平理论、“三个代表”、科学发展观和习近平中国特色社会主义新时代的思想体系的指导下，开创了中国特色社会主义道路， 坚持以经济建设为中心、坚持改革开放，建立起社会主义市场经济体制，提高了我国的综合国力和人民生活水平，实现中国特色社会主义现代化进入新时代。从根本上改变了中国人民的前途命运， 决定了中国历史的发展方向， 在世界上产生了深刻而广泛的影响。</a:t>
            </a:r>
          </a:p>
          <a:p>
            <a:r>
              <a:rPr lang="zh-CN" altLang="zh-CN" sz="2400" b="1" dirty="0" smtClean="0"/>
              <a:t>中国共产党</a:t>
            </a:r>
            <a:r>
              <a:rPr lang="zh-CN" altLang="zh-CN" sz="2400" b="1" dirty="0"/>
              <a:t>的历史，就是为中华民族的独立、解放、繁荣，为中国人民的自由、民主、幸福而不懈奋斗的历史，也是马克思主义基本原理同中国具体实际相结合、不断推进马克思主义中国化的历史； 不仅具有中国化、时代化、大众化的特点，而且与中国革命、中国建设、中国改革发展紧密结合，与中国传统文化紧密结合。</a:t>
            </a:r>
          </a:p>
        </p:txBody>
      </p:sp>
    </p:spTree>
    <p:extLst>
      <p:ext uri="{BB962C8B-B14F-4D97-AF65-F5344CB8AC3E}">
        <p14:creationId xmlns:p14="http://schemas.microsoft.com/office/powerpoint/2010/main" val="406829095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矩形 1"/>
          <p:cNvSpPr>
            <a:spLocks noChangeArrowheads="1"/>
          </p:cNvSpPr>
          <p:nvPr/>
        </p:nvSpPr>
        <p:spPr bwMode="auto">
          <a:xfrm>
            <a:off x="0" y="333375"/>
            <a:ext cx="896461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333333"/>
                </a:solidFill>
                <a:latin typeface="Arial" pitchFamily="34" charset="0"/>
              </a:rPr>
              <a:t>2017</a:t>
            </a:r>
            <a:r>
              <a:rPr lang="zh-CN" altLang="en-US" sz="2800" b="1">
                <a:solidFill>
                  <a:srgbClr val="333333"/>
                </a:solidFill>
                <a:latin typeface="Arial" pitchFamily="34" charset="0"/>
              </a:rPr>
              <a:t>年度中国十大学术热点，分别是：</a:t>
            </a:r>
            <a:endParaRPr lang="en-US" altLang="zh-CN" sz="2800" b="1">
              <a:solidFill>
                <a:srgbClr val="333333"/>
              </a:solidFill>
              <a:latin typeface="Arial" pitchFamily="34" charset="0"/>
            </a:endParaRPr>
          </a:p>
          <a:p>
            <a:r>
              <a:rPr lang="zh-CN" altLang="en-US" sz="2800" b="1">
                <a:solidFill>
                  <a:srgbClr val="333333"/>
                </a:solidFill>
                <a:latin typeface="Arial" pitchFamily="34" charset="0"/>
              </a:rPr>
              <a:t>习近平新时代中国特色社会主义思想研究、</a:t>
            </a:r>
            <a:endParaRPr lang="en-US" altLang="zh-CN" sz="2800" b="1">
              <a:solidFill>
                <a:srgbClr val="333333"/>
              </a:solidFill>
              <a:latin typeface="Arial" pitchFamily="34" charset="0"/>
            </a:endParaRPr>
          </a:p>
          <a:p>
            <a:r>
              <a:rPr lang="zh-CN" altLang="en-US" sz="2800" b="1">
                <a:solidFill>
                  <a:srgbClr val="333333"/>
                </a:solidFill>
                <a:latin typeface="Arial" pitchFamily="34" charset="0"/>
              </a:rPr>
              <a:t>人类命运共同体与全球治理的中国方案、</a:t>
            </a:r>
            <a:endParaRPr lang="en-US" altLang="zh-CN" sz="2800" b="1">
              <a:solidFill>
                <a:srgbClr val="333333"/>
              </a:solidFill>
              <a:latin typeface="Arial" pitchFamily="34" charset="0"/>
            </a:endParaRPr>
          </a:p>
          <a:p>
            <a:r>
              <a:rPr lang="zh-CN" altLang="en-US" sz="2800" b="1">
                <a:solidFill>
                  <a:srgbClr val="333333"/>
                </a:solidFill>
                <a:latin typeface="Arial" pitchFamily="34" charset="0"/>
              </a:rPr>
              <a:t>民法总则的制度创新与理论阐释、</a:t>
            </a:r>
            <a:endParaRPr lang="en-US" altLang="zh-CN" sz="2800" b="1">
              <a:solidFill>
                <a:srgbClr val="333333"/>
              </a:solidFill>
              <a:latin typeface="Arial" pitchFamily="34" charset="0"/>
            </a:endParaRPr>
          </a:p>
          <a:p>
            <a:r>
              <a:rPr lang="en-US" altLang="zh-CN" sz="2800" b="1">
                <a:solidFill>
                  <a:srgbClr val="FF0000"/>
                </a:solidFill>
                <a:latin typeface="Arial" pitchFamily="34" charset="0"/>
              </a:rPr>
              <a:t>《</a:t>
            </a:r>
            <a:r>
              <a:rPr lang="zh-CN" altLang="en-US" sz="2800" b="1">
                <a:solidFill>
                  <a:srgbClr val="FF0000"/>
                </a:solidFill>
                <a:latin typeface="Arial" pitchFamily="34" charset="0"/>
              </a:rPr>
              <a:t>资本论</a:t>
            </a:r>
            <a:r>
              <a:rPr lang="en-US" altLang="zh-CN" sz="2800" b="1">
                <a:solidFill>
                  <a:srgbClr val="FF0000"/>
                </a:solidFill>
                <a:latin typeface="Arial" pitchFamily="34" charset="0"/>
              </a:rPr>
              <a:t>》</a:t>
            </a:r>
            <a:r>
              <a:rPr lang="zh-CN" altLang="en-US" sz="2800" b="1">
                <a:solidFill>
                  <a:srgbClr val="FF0000"/>
                </a:solidFill>
                <a:latin typeface="Arial" pitchFamily="34" charset="0"/>
              </a:rPr>
              <a:t>的历史地位与当代价值、</a:t>
            </a:r>
            <a:endParaRPr lang="en-US" altLang="zh-CN" sz="2800" b="1">
              <a:solidFill>
                <a:srgbClr val="FF0000"/>
              </a:solidFill>
              <a:latin typeface="Arial" pitchFamily="34" charset="0"/>
            </a:endParaRPr>
          </a:p>
          <a:p>
            <a:r>
              <a:rPr lang="zh-CN" altLang="en-US" sz="2800" b="1">
                <a:solidFill>
                  <a:srgbClr val="FF0000"/>
                </a:solidFill>
                <a:latin typeface="Arial" pitchFamily="34" charset="0"/>
              </a:rPr>
              <a:t>人工智能对社会发展的影响与挑战、</a:t>
            </a:r>
            <a:endParaRPr lang="en-US" altLang="zh-CN" sz="2800" b="1">
              <a:solidFill>
                <a:srgbClr val="FF0000"/>
              </a:solidFill>
              <a:latin typeface="Arial" pitchFamily="34" charset="0"/>
            </a:endParaRPr>
          </a:p>
          <a:p>
            <a:r>
              <a:rPr lang="en-US" altLang="zh-CN" sz="2800" b="1">
                <a:solidFill>
                  <a:srgbClr val="FF0000"/>
                </a:solidFill>
                <a:latin typeface="Arial" pitchFamily="34" charset="0"/>
              </a:rPr>
              <a:t>IP</a:t>
            </a:r>
            <a:r>
              <a:rPr lang="zh-CN" altLang="en-US" sz="2800" b="1">
                <a:solidFill>
                  <a:srgbClr val="FF0000"/>
                </a:solidFill>
                <a:latin typeface="Arial" pitchFamily="34" charset="0"/>
              </a:rPr>
              <a:t>产业发展与网络文艺新形态、</a:t>
            </a:r>
            <a:endParaRPr lang="en-US" altLang="zh-CN" sz="2800" b="1">
              <a:solidFill>
                <a:srgbClr val="FF0000"/>
              </a:solidFill>
              <a:latin typeface="Arial" pitchFamily="34" charset="0"/>
            </a:endParaRPr>
          </a:p>
          <a:p>
            <a:r>
              <a:rPr lang="zh-CN" altLang="en-US" sz="2800" b="1">
                <a:solidFill>
                  <a:srgbClr val="FF0000"/>
                </a:solidFill>
                <a:latin typeface="Arial" pitchFamily="34" charset="0"/>
              </a:rPr>
              <a:t>海昏侯墓考古发掘与历史文化研究、</a:t>
            </a:r>
            <a:endParaRPr lang="en-US" altLang="zh-CN" sz="2800" b="1">
              <a:solidFill>
                <a:srgbClr val="FF0000"/>
              </a:solidFill>
              <a:latin typeface="Arial" pitchFamily="34" charset="0"/>
            </a:endParaRPr>
          </a:p>
          <a:p>
            <a:r>
              <a:rPr lang="zh-CN" altLang="en-US" sz="2800" b="1">
                <a:solidFill>
                  <a:srgbClr val="FF0000"/>
                </a:solidFill>
                <a:latin typeface="Arial" pitchFamily="34" charset="0"/>
              </a:rPr>
              <a:t>未来教育与未来学校的发展图景</a:t>
            </a:r>
            <a:r>
              <a:rPr lang="zh-CN" altLang="en-US" sz="2800" b="1">
                <a:solidFill>
                  <a:srgbClr val="333333"/>
                </a:solidFill>
                <a:latin typeface="Arial" pitchFamily="34" charset="0"/>
              </a:rPr>
              <a:t>、</a:t>
            </a:r>
            <a:endParaRPr lang="en-US" altLang="zh-CN" sz="2800" b="1">
              <a:solidFill>
                <a:srgbClr val="333333"/>
              </a:solidFill>
              <a:latin typeface="Arial" pitchFamily="34" charset="0"/>
            </a:endParaRPr>
          </a:p>
          <a:p>
            <a:r>
              <a:rPr lang="zh-CN" altLang="en-US" sz="2800" b="1">
                <a:solidFill>
                  <a:srgbClr val="333333"/>
                </a:solidFill>
                <a:latin typeface="Arial" pitchFamily="34" charset="0"/>
              </a:rPr>
              <a:t>中国特色社会主义政治经济学理论体系构建、</a:t>
            </a:r>
            <a:endParaRPr lang="en-US" altLang="zh-CN" sz="2800" b="1">
              <a:solidFill>
                <a:srgbClr val="333333"/>
              </a:solidFill>
              <a:latin typeface="Arial" pitchFamily="34" charset="0"/>
            </a:endParaRPr>
          </a:p>
          <a:p>
            <a:r>
              <a:rPr lang="zh-CN" altLang="en-US" sz="2800" b="1">
                <a:solidFill>
                  <a:srgbClr val="FF0000"/>
                </a:solidFill>
                <a:latin typeface="Arial" pitchFamily="34" charset="0"/>
              </a:rPr>
              <a:t>共享发展理念推动下的共享经济模式研究</a:t>
            </a:r>
            <a:r>
              <a:rPr lang="zh-CN" altLang="en-US" sz="2800" b="1">
                <a:solidFill>
                  <a:srgbClr val="333333"/>
                </a:solidFill>
                <a:latin typeface="Arial" pitchFamily="34" charset="0"/>
              </a:rPr>
              <a:t>。</a:t>
            </a:r>
            <a:endParaRPr lang="en-US" altLang="zh-CN" sz="2800" b="1">
              <a:solidFill>
                <a:srgbClr val="333333"/>
              </a:solidFill>
              <a:latin typeface="Arial" pitchFamily="34" charset="0"/>
            </a:endParaRPr>
          </a:p>
          <a:p>
            <a:r>
              <a:rPr lang="zh-CN" altLang="en-US" sz="2800" b="1">
                <a:solidFill>
                  <a:srgbClr val="333333"/>
                </a:solidFill>
                <a:latin typeface="Arial" pitchFamily="34" charset="0"/>
              </a:rPr>
              <a:t>十大学术热点紧扣</a:t>
            </a:r>
            <a:r>
              <a:rPr lang="en-US" altLang="zh-CN" sz="2800" b="1">
                <a:solidFill>
                  <a:srgbClr val="333333"/>
                </a:solidFill>
                <a:latin typeface="Arial" pitchFamily="34" charset="0"/>
              </a:rPr>
              <a:t>2017</a:t>
            </a:r>
            <a:r>
              <a:rPr lang="zh-CN" altLang="en-US" sz="2800" b="1">
                <a:solidFill>
                  <a:srgbClr val="333333"/>
                </a:solidFill>
                <a:latin typeface="Arial" pitchFamily="34" charset="0"/>
              </a:rPr>
              <a:t>年我国重大的理论和实践课题，准确反映了一年来学术理论界关注的重点、焦点和亮点，代表了</a:t>
            </a:r>
            <a:r>
              <a:rPr lang="en-US" altLang="zh-CN" sz="2800" b="1">
                <a:solidFill>
                  <a:srgbClr val="333333"/>
                </a:solidFill>
                <a:latin typeface="Arial" pitchFamily="34" charset="0"/>
              </a:rPr>
              <a:t>2017</a:t>
            </a:r>
            <a:r>
              <a:rPr lang="zh-CN" altLang="en-US" sz="2800" b="1">
                <a:solidFill>
                  <a:srgbClr val="333333"/>
                </a:solidFill>
                <a:latin typeface="Arial" pitchFamily="34" charset="0"/>
              </a:rPr>
              <a:t>年我国哲学社会科学学术研究的重要成果。</a:t>
            </a:r>
            <a:endParaRPr lang="zh-CN" altLang="en-US" sz="2800" b="1"/>
          </a:p>
        </p:txBody>
      </p:sp>
    </p:spTree>
    <p:extLst>
      <p:ext uri="{BB962C8B-B14F-4D97-AF65-F5344CB8AC3E}">
        <p14:creationId xmlns:p14="http://schemas.microsoft.com/office/powerpoint/2010/main" val="2020010268"/>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Box 1"/>
          <p:cNvSpPr txBox="1">
            <a:spLocks noChangeArrowheads="1"/>
          </p:cNvSpPr>
          <p:nvPr/>
        </p:nvSpPr>
        <p:spPr bwMode="auto">
          <a:xfrm>
            <a:off x="1000125" y="785813"/>
            <a:ext cx="7643813"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buFont typeface="Wingdings" pitchFamily="2" charset="2"/>
              <a:buChar char="p"/>
            </a:pPr>
            <a:r>
              <a:rPr lang="zh-CN" altLang="zh-CN" sz="2800" b="1">
                <a:latin typeface="黑体" pitchFamily="49" charset="-122"/>
                <a:ea typeface="黑体" pitchFamily="49" charset="-122"/>
              </a:rPr>
              <a:t>21世纪中国的崛起</a:t>
            </a:r>
          </a:p>
          <a:p>
            <a:pPr eaLnBrk="1" hangingPunct="1">
              <a:lnSpc>
                <a:spcPct val="90000"/>
              </a:lnSpc>
              <a:buFont typeface="Wingdings" pitchFamily="2" charset="2"/>
              <a:buChar char="p"/>
            </a:pPr>
            <a:r>
              <a:rPr lang="zh-CN" altLang="zh-CN" sz="2800" b="1">
                <a:latin typeface="黑体" pitchFamily="49" charset="-122"/>
                <a:ea typeface="黑体" pitchFamily="49" charset="-122"/>
              </a:rPr>
              <a:t>霸权国家的兴衰</a:t>
            </a:r>
          </a:p>
          <a:p>
            <a:pPr eaLnBrk="1" hangingPunct="1">
              <a:lnSpc>
                <a:spcPct val="90000"/>
              </a:lnSpc>
              <a:buFont typeface="Wingdings" pitchFamily="2" charset="2"/>
              <a:buChar char="p"/>
            </a:pPr>
            <a:r>
              <a:rPr lang="zh-CN" altLang="zh-CN" sz="2800" b="1">
                <a:latin typeface="黑体" pitchFamily="49" charset="-122"/>
                <a:ea typeface="黑体" pitchFamily="49" charset="-122"/>
              </a:rPr>
              <a:t>世界政治格局</a:t>
            </a:r>
          </a:p>
          <a:p>
            <a:pPr eaLnBrk="1" hangingPunct="1">
              <a:lnSpc>
                <a:spcPct val="90000"/>
              </a:lnSpc>
              <a:buFont typeface="Wingdings" pitchFamily="2" charset="2"/>
              <a:buChar char="p"/>
            </a:pPr>
            <a:r>
              <a:rPr lang="zh-CN" altLang="zh-CN" sz="2800" b="1">
                <a:latin typeface="黑体" pitchFamily="49" charset="-122"/>
                <a:ea typeface="黑体" pitchFamily="49" charset="-122"/>
              </a:rPr>
              <a:t>技术与制度的关系</a:t>
            </a:r>
          </a:p>
          <a:p>
            <a:pPr eaLnBrk="1" hangingPunct="1">
              <a:lnSpc>
                <a:spcPct val="90000"/>
              </a:lnSpc>
              <a:buFont typeface="Wingdings" pitchFamily="2" charset="2"/>
              <a:buChar char="p"/>
            </a:pPr>
            <a:r>
              <a:rPr lang="zh-CN" altLang="zh-CN" sz="2800" b="1">
                <a:latin typeface="黑体" pitchFamily="49" charset="-122"/>
                <a:ea typeface="黑体" pitchFamily="49" charset="-122"/>
              </a:rPr>
              <a:t>工业化与市场经济的关系</a:t>
            </a:r>
          </a:p>
          <a:p>
            <a:pPr eaLnBrk="1" hangingPunct="1">
              <a:lnSpc>
                <a:spcPct val="90000"/>
              </a:lnSpc>
              <a:buFont typeface="Wingdings" pitchFamily="2" charset="2"/>
              <a:buChar char="p"/>
            </a:pPr>
            <a:r>
              <a:rPr lang="zh-CN" altLang="zh-CN" sz="2800" b="1">
                <a:latin typeface="黑体" pitchFamily="49" charset="-122"/>
                <a:ea typeface="黑体" pitchFamily="49" charset="-122"/>
              </a:rPr>
              <a:t>传统文化的价值</a:t>
            </a:r>
          </a:p>
          <a:p>
            <a:pPr eaLnBrk="1" hangingPunct="1">
              <a:lnSpc>
                <a:spcPct val="90000"/>
              </a:lnSpc>
              <a:buFont typeface="Wingdings" pitchFamily="2" charset="2"/>
              <a:buChar char="p"/>
            </a:pPr>
            <a:r>
              <a:rPr lang="zh-CN" altLang="zh-CN" sz="2800" b="1">
                <a:latin typeface="黑体" pitchFamily="49" charset="-122"/>
                <a:ea typeface="黑体" pitchFamily="49" charset="-122"/>
              </a:rPr>
              <a:t>社会主义的核心价值观</a:t>
            </a:r>
          </a:p>
          <a:p>
            <a:pPr eaLnBrk="1" hangingPunct="1">
              <a:buFont typeface="Wingdings" pitchFamily="2" charset="2"/>
              <a:buChar char="p"/>
            </a:pPr>
            <a:r>
              <a:rPr lang="zh-CN" altLang="zh-CN" sz="2800" b="1">
                <a:latin typeface="黑体" pitchFamily="49" charset="-122"/>
                <a:ea typeface="黑体" pitchFamily="49" charset="-122"/>
              </a:rPr>
              <a:t>金融危机与全球经济失衡</a:t>
            </a:r>
          </a:p>
          <a:p>
            <a:pPr eaLnBrk="1" hangingPunct="1">
              <a:buFont typeface="Wingdings" pitchFamily="2" charset="2"/>
              <a:buChar char="p"/>
            </a:pPr>
            <a:r>
              <a:rPr lang="zh-CN" altLang="zh-CN" sz="2800" b="1">
                <a:latin typeface="黑体" pitchFamily="49" charset="-122"/>
                <a:ea typeface="黑体" pitchFamily="49" charset="-122"/>
              </a:rPr>
              <a:t>生态危机的历史、现状与未来的对策</a:t>
            </a:r>
          </a:p>
          <a:p>
            <a:pPr eaLnBrk="1" hangingPunct="1">
              <a:buFont typeface="Wingdings" pitchFamily="2" charset="2"/>
              <a:buChar char="p"/>
            </a:pPr>
            <a:r>
              <a:rPr lang="zh-CN" altLang="zh-CN" sz="2800" b="1">
                <a:latin typeface="黑体" pitchFamily="49" charset="-122"/>
                <a:ea typeface="黑体" pitchFamily="49" charset="-122"/>
              </a:rPr>
              <a:t>能源危机的历史、现状与未来的对策</a:t>
            </a:r>
          </a:p>
          <a:p>
            <a:pPr eaLnBrk="1" hangingPunct="1">
              <a:buFont typeface="Wingdings" pitchFamily="2" charset="2"/>
              <a:buChar char="p"/>
            </a:pPr>
            <a:r>
              <a:rPr lang="zh-CN" altLang="zh-CN" sz="2800" b="1">
                <a:latin typeface="黑体" pitchFamily="49" charset="-122"/>
                <a:ea typeface="黑体" pitchFamily="49" charset="-122"/>
              </a:rPr>
              <a:t>全球化背景下的国家主权</a:t>
            </a:r>
          </a:p>
          <a:p>
            <a:pPr eaLnBrk="1" hangingPunct="1">
              <a:buFont typeface="Wingdings" pitchFamily="2" charset="2"/>
              <a:buChar char="p"/>
            </a:pPr>
            <a:r>
              <a:rPr lang="zh-CN" altLang="zh-CN" sz="2800" b="1">
                <a:latin typeface="黑体" pitchFamily="49" charset="-122"/>
                <a:ea typeface="黑体" pitchFamily="49" charset="-122"/>
              </a:rPr>
              <a:t>公民社会的兴起</a:t>
            </a:r>
          </a:p>
          <a:p>
            <a:pPr eaLnBrk="1" hangingPunct="1">
              <a:buFont typeface="Wingdings" pitchFamily="2" charset="2"/>
              <a:buChar char="p"/>
            </a:pPr>
            <a:r>
              <a:rPr lang="zh-CN" altLang="zh-CN" sz="2800" b="1">
                <a:latin typeface="黑体" pitchFamily="49" charset="-122"/>
                <a:ea typeface="黑体" pitchFamily="49" charset="-122"/>
              </a:rPr>
              <a:t>科技进步与人类的未来</a:t>
            </a:r>
          </a:p>
          <a:p>
            <a:pPr eaLnBrk="1" hangingPunct="1">
              <a:buFont typeface="Wingdings" pitchFamily="2" charset="2"/>
              <a:buChar char="p"/>
            </a:pPr>
            <a:r>
              <a:rPr lang="zh-CN" altLang="zh-CN" sz="2800" b="1">
                <a:latin typeface="黑体" pitchFamily="49" charset="-122"/>
                <a:ea typeface="黑体" pitchFamily="49" charset="-122"/>
              </a:rPr>
              <a:t>全球的民主化浪潮</a:t>
            </a:r>
            <a:endParaRPr lang="zh-CN" altLang="en-US" sz="2800">
              <a:latin typeface="黑体" pitchFamily="49" charset="-122"/>
              <a:ea typeface="黑体" pitchFamily="49" charset="-122"/>
            </a:endParaRPr>
          </a:p>
        </p:txBody>
      </p:sp>
      <p:sp>
        <p:nvSpPr>
          <p:cNvPr id="317443" name="TextBox 2"/>
          <p:cNvSpPr txBox="1">
            <a:spLocks noChangeArrowheads="1"/>
          </p:cNvSpPr>
          <p:nvPr/>
        </p:nvSpPr>
        <p:spPr bwMode="auto">
          <a:xfrm>
            <a:off x="857250" y="142875"/>
            <a:ext cx="500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b="1">
                <a:solidFill>
                  <a:srgbClr val="9900CC"/>
                </a:solidFill>
                <a:latin typeface="黑体" pitchFamily="49" charset="-122"/>
                <a:ea typeface="黑体" pitchFamily="49" charset="-122"/>
              </a:rPr>
              <a:t>重点时政主题</a:t>
            </a:r>
          </a:p>
        </p:txBody>
      </p:sp>
    </p:spTree>
    <p:extLst>
      <p:ext uri="{BB962C8B-B14F-4D97-AF65-F5344CB8AC3E}">
        <p14:creationId xmlns:p14="http://schemas.microsoft.com/office/powerpoint/2010/main" val="26004302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1107895" y="1052736"/>
            <a:ext cx="6140992" cy="3610451"/>
          </a:xfrm>
          <a:prstGeom prst="parallelogram">
            <a:avLst/>
          </a:prstGeom>
        </p:spPr>
        <p:style>
          <a:lnRef idx="0">
            <a:schemeClr val="accent6"/>
          </a:lnRef>
          <a:fillRef idx="3">
            <a:schemeClr val="accent6"/>
          </a:fillRef>
          <a:effectRef idx="3">
            <a:schemeClr val="accent6"/>
          </a:effectRef>
          <a:fontRef idx="minor">
            <a:schemeClr val="lt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策略九</a:t>
            </a:r>
            <a:endPar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强化</a:t>
            </a:r>
            <a:r>
              <a:rPr lang="zh-CN"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中外</a:t>
            </a:r>
            <a:r>
              <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关联</a:t>
            </a:r>
            <a:endPar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关注横纵比较</a:t>
            </a:r>
          </a:p>
        </p:txBody>
      </p:sp>
    </p:spTree>
    <p:extLst>
      <p:ext uri="{BB962C8B-B14F-4D97-AF65-F5344CB8AC3E}">
        <p14:creationId xmlns:p14="http://schemas.microsoft.com/office/powerpoint/2010/main" val="140183574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319490" name="直接箭头连接符 18"/>
          <p:cNvCxnSpPr>
            <a:cxnSpLocks noChangeShapeType="1"/>
          </p:cNvCxnSpPr>
          <p:nvPr/>
        </p:nvCxnSpPr>
        <p:spPr bwMode="auto">
          <a:xfrm>
            <a:off x="179388" y="765175"/>
            <a:ext cx="0" cy="0"/>
          </a:xfrm>
          <a:prstGeom prst="straightConnector1">
            <a:avLst/>
          </a:prstGeom>
          <a:noFill/>
          <a:ln w="9525">
            <a:solidFill>
              <a:srgbClr val="4A7EBB"/>
            </a:solidFill>
            <a:round/>
            <a:headEnd/>
            <a:tailEnd type="arrow" w="med" len="med"/>
          </a:ln>
          <a:extLst>
            <a:ext uri="{909E8E84-426E-40DD-AFC4-6F175D3DCCD1}">
              <a14:hiddenFill xmlns:a14="http://schemas.microsoft.com/office/drawing/2010/main">
                <a:noFill/>
              </a14:hiddenFill>
            </a:ext>
          </a:extLst>
        </p:spPr>
      </p:cxnSp>
      <p:sp>
        <p:nvSpPr>
          <p:cNvPr id="319491" name="Rectangle 6"/>
          <p:cNvSpPr>
            <a:spLocks noChangeArrowheads="1"/>
          </p:cNvSpPr>
          <p:nvPr/>
        </p:nvSpPr>
        <p:spPr bwMode="auto">
          <a:xfrm>
            <a:off x="0" y="414338"/>
            <a:ext cx="739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Arial" pitchFamily="34" charset="0"/>
              <a:buNone/>
            </a:pPr>
            <a:r>
              <a:rPr lang="zh-CN" altLang="en-US" sz="3200">
                <a:solidFill>
                  <a:srgbClr val="FF0000"/>
                </a:solidFill>
                <a:latin typeface="黑体" pitchFamily="49" charset="-122"/>
                <a:ea typeface="黑体" pitchFamily="49" charset="-122"/>
              </a:rPr>
              <a:t>古今贯通，中外关联</a:t>
            </a:r>
          </a:p>
        </p:txBody>
      </p:sp>
      <p:sp>
        <p:nvSpPr>
          <p:cNvPr id="97284" name="Rectangle 2"/>
          <p:cNvSpPr>
            <a:spLocks noChangeArrowheads="1"/>
          </p:cNvSpPr>
          <p:nvPr/>
        </p:nvSpPr>
        <p:spPr bwMode="auto">
          <a:xfrm>
            <a:off x="0" y="1344613"/>
            <a:ext cx="9144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Arial" pitchFamily="34" charset="0"/>
              <a:buNone/>
            </a:pPr>
            <a:r>
              <a:rPr lang="zh-CN" altLang="en-US" sz="3600" b="1">
                <a:solidFill>
                  <a:srgbClr val="0000FF"/>
                </a:solidFill>
                <a:latin typeface="黑体" pitchFamily="49" charset="-122"/>
                <a:ea typeface="黑体" pitchFamily="49" charset="-122"/>
              </a:rPr>
              <a:t>（</a:t>
            </a:r>
            <a:r>
              <a:rPr lang="en-US" altLang="zh-CN" sz="3600" b="1">
                <a:solidFill>
                  <a:srgbClr val="0000FF"/>
                </a:solidFill>
                <a:latin typeface="黑体" pitchFamily="49" charset="-122"/>
                <a:ea typeface="黑体" pitchFamily="49" charset="-122"/>
              </a:rPr>
              <a:t>1</a:t>
            </a:r>
            <a:r>
              <a:rPr lang="zh-CN" altLang="en-US" sz="3600" b="1">
                <a:solidFill>
                  <a:srgbClr val="0000FF"/>
                </a:solidFill>
                <a:latin typeface="黑体" pitchFamily="49" charset="-122"/>
                <a:ea typeface="黑体" pitchFamily="49" charset="-122"/>
              </a:rPr>
              <a:t>）注意同一时段东西文明发展的不同走向及关联</a:t>
            </a:r>
          </a:p>
        </p:txBody>
      </p:sp>
      <p:sp>
        <p:nvSpPr>
          <p:cNvPr id="97285" name="Rectangle 2"/>
          <p:cNvSpPr>
            <a:spLocks noChangeArrowheads="1"/>
          </p:cNvSpPr>
          <p:nvPr/>
        </p:nvSpPr>
        <p:spPr bwMode="auto">
          <a:xfrm>
            <a:off x="0" y="2570163"/>
            <a:ext cx="85328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Arial" pitchFamily="34" charset="0"/>
              <a:buNone/>
            </a:pPr>
            <a:r>
              <a:rPr lang="zh-CN" altLang="en-US" sz="3200" b="1">
                <a:solidFill>
                  <a:srgbClr val="0000FF"/>
                </a:solidFill>
                <a:latin typeface="黑体" pitchFamily="49" charset="-122"/>
                <a:ea typeface="黑体" pitchFamily="49" charset="-122"/>
              </a:rPr>
              <a:t>（</a:t>
            </a:r>
            <a:r>
              <a:rPr lang="en-US" altLang="zh-CN" sz="3200" b="1">
                <a:solidFill>
                  <a:srgbClr val="0000FF"/>
                </a:solidFill>
                <a:latin typeface="黑体" pitchFamily="49" charset="-122"/>
                <a:ea typeface="黑体" pitchFamily="49" charset="-122"/>
              </a:rPr>
              <a:t>2</a:t>
            </a:r>
            <a:r>
              <a:rPr lang="zh-CN" altLang="en-US" sz="3200" b="1">
                <a:solidFill>
                  <a:srgbClr val="0000FF"/>
                </a:solidFill>
                <a:latin typeface="黑体" pitchFamily="49" charset="-122"/>
                <a:ea typeface="黑体" pitchFamily="49" charset="-122"/>
              </a:rPr>
              <a:t>）注意在不同时期不同国家出现的同类历史现象</a:t>
            </a:r>
          </a:p>
        </p:txBody>
      </p:sp>
      <p:sp>
        <p:nvSpPr>
          <p:cNvPr id="97286" name="Rectangle 2"/>
          <p:cNvSpPr>
            <a:spLocks noChangeArrowheads="1"/>
          </p:cNvSpPr>
          <p:nvPr/>
        </p:nvSpPr>
        <p:spPr bwMode="auto">
          <a:xfrm>
            <a:off x="0" y="3654425"/>
            <a:ext cx="88201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Arial" pitchFamily="34" charset="0"/>
              <a:buNone/>
            </a:pPr>
            <a:r>
              <a:rPr lang="zh-CN" altLang="en-US">
                <a:solidFill>
                  <a:srgbClr val="0000FF"/>
                </a:solidFill>
                <a:latin typeface="黑体" pitchFamily="49" charset="-122"/>
                <a:ea typeface="黑体" pitchFamily="49" charset="-122"/>
              </a:rPr>
              <a:t>（</a:t>
            </a:r>
            <a:r>
              <a:rPr lang="en-US" altLang="zh-CN" sz="3200" b="1">
                <a:solidFill>
                  <a:srgbClr val="0000FF"/>
                </a:solidFill>
                <a:latin typeface="黑体" pitchFamily="49" charset="-122"/>
                <a:ea typeface="黑体" pitchFamily="49" charset="-122"/>
              </a:rPr>
              <a:t>3</a:t>
            </a:r>
            <a:r>
              <a:rPr lang="zh-CN" altLang="en-US" sz="3200" b="1">
                <a:solidFill>
                  <a:srgbClr val="0000FF"/>
                </a:solidFill>
                <a:latin typeface="黑体" pitchFamily="49" charset="-122"/>
                <a:ea typeface="黑体" pitchFamily="49" charset="-122"/>
              </a:rPr>
              <a:t>）注意同一历史事件或事物在不同历史时期的影响</a:t>
            </a:r>
            <a:endParaRPr lang="zh-CN" altLang="en-US" sz="3200" b="1">
              <a:solidFill>
                <a:srgbClr val="0000FF"/>
              </a:solidFill>
              <a:latin typeface="楷体_GB2312" charset="-122"/>
              <a:ea typeface="楷体_GB2312" charset="-122"/>
            </a:endParaRPr>
          </a:p>
        </p:txBody>
      </p:sp>
      <p:sp>
        <p:nvSpPr>
          <p:cNvPr id="7" name="Text Box 2"/>
          <p:cNvSpPr txBox="1">
            <a:spLocks noChangeArrowheads="1"/>
          </p:cNvSpPr>
          <p:nvPr/>
        </p:nvSpPr>
        <p:spPr bwMode="auto">
          <a:xfrm>
            <a:off x="381000" y="4732338"/>
            <a:ext cx="8763000" cy="1095375"/>
          </a:xfrm>
          <a:prstGeom prst="rect">
            <a:avLst/>
          </a:prstGeom>
          <a:noFill/>
          <a:ln w="28575" cap="rnd">
            <a:solidFill>
              <a:srgbClr val="FFFF00"/>
            </a:solidFill>
            <a:prstDash val="sysDot"/>
            <a:miter lim="800000"/>
            <a:headEnd/>
            <a:tailEnd/>
          </a:ln>
          <a:effectLst/>
        </p:spPr>
        <p:txBody>
          <a:bodyPr>
            <a:spAutoFit/>
          </a:bodyPr>
          <a:lstStyle/>
          <a:p>
            <a:pPr>
              <a:defRPr/>
            </a:pPr>
            <a:r>
              <a:rPr lang="zh-CN" altLang="en-US" sz="3200" b="1">
                <a:effectLst>
                  <a:outerShdw blurRad="38100" dist="38100" dir="2700000" algn="tl">
                    <a:srgbClr val="000000"/>
                  </a:outerShdw>
                </a:effectLst>
              </a:rPr>
              <a:t>古今贯通，中外关联</a:t>
            </a:r>
          </a:p>
          <a:p>
            <a:pPr>
              <a:defRPr/>
            </a:pPr>
            <a:r>
              <a:rPr lang="zh-CN" altLang="en-US" sz="3200" b="1">
                <a:effectLst>
                  <a:outerShdw blurRad="38100" dist="38100" dir="2700000" algn="tl">
                    <a:srgbClr val="000000"/>
                  </a:outerShdw>
                </a:effectLst>
              </a:rPr>
              <a:t>一般，古今贯通考趋势；中外关联考异同。</a:t>
            </a:r>
          </a:p>
        </p:txBody>
      </p:sp>
    </p:spTree>
    <p:extLst>
      <p:ext uri="{BB962C8B-B14F-4D97-AF65-F5344CB8AC3E}">
        <p14:creationId xmlns:p14="http://schemas.microsoft.com/office/powerpoint/2010/main" val="4271505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barn(inVertical)">
                                      <p:cBhvr>
                                        <p:cTn id="7" dur="500"/>
                                        <p:tgtEl>
                                          <p:spTgt spid="9728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7285"/>
                                        </p:tgtEl>
                                        <p:attrNameLst>
                                          <p:attrName>style.visibility</p:attrName>
                                        </p:attrNameLst>
                                      </p:cBhvr>
                                      <p:to>
                                        <p:strVal val="visible"/>
                                      </p:to>
                                    </p:set>
                                    <p:animEffect transition="in" filter="barn(inVertical)">
                                      <p:cBhvr>
                                        <p:cTn id="10" dur="500"/>
                                        <p:tgtEl>
                                          <p:spTgt spid="9728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7286"/>
                                        </p:tgtEl>
                                        <p:attrNameLst>
                                          <p:attrName>style.visibility</p:attrName>
                                        </p:attrNameLst>
                                      </p:cBhvr>
                                      <p:to>
                                        <p:strVal val="visible"/>
                                      </p:to>
                                    </p:set>
                                    <p:animEffect transition="in" filter="barn(inVertical)">
                                      <p:cBhvr>
                                        <p:cTn id="13"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97285" grpId="0"/>
      <p:bldP spid="97286"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457200" y="2133600"/>
            <a:ext cx="8382000" cy="4089400"/>
          </a:xfrm>
          <a:prstGeom prst="rect">
            <a:avLst/>
          </a:prstGeom>
          <a:noFill/>
          <a:ln w="28575" cap="rnd" algn="ctr">
            <a:solidFill>
              <a:srgbClr val="FFFF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zh-CN" altLang="en-US" sz="2600" b="1">
                <a:solidFill>
                  <a:srgbClr val="FF0000"/>
                </a:solidFill>
                <a:latin typeface="楷体_GB2312" charset="-122"/>
                <a:ea typeface="楷体_GB2312" charset="-122"/>
              </a:rPr>
              <a:t>比较题题型</a:t>
            </a:r>
          </a:p>
          <a:p>
            <a:r>
              <a:rPr lang="zh-CN" altLang="en-US" sz="2600" b="1">
                <a:latin typeface="楷体_GB2312" charset="-122"/>
                <a:ea typeface="楷体_GB2312" charset="-122"/>
              </a:rPr>
              <a:t>（</a:t>
            </a:r>
            <a:r>
              <a:rPr lang="en-US" altLang="zh-CN" sz="2600" b="1">
                <a:latin typeface="楷体_GB2312" charset="-122"/>
                <a:ea typeface="楷体_GB2312" charset="-122"/>
              </a:rPr>
              <a:t>1</a:t>
            </a:r>
            <a:r>
              <a:rPr lang="zh-CN" altLang="en-US" sz="2600" b="1">
                <a:latin typeface="楷体_GB2312" charset="-122"/>
                <a:ea typeface="楷体_GB2312" charset="-122"/>
              </a:rPr>
              <a:t>）根据比较内容或比较项的方向差异，可分为求同题、求异题和异同题。</a:t>
            </a:r>
          </a:p>
          <a:p>
            <a:r>
              <a:rPr lang="zh-CN" altLang="en-US" sz="2600" b="1">
                <a:latin typeface="楷体_GB2312" charset="-122"/>
                <a:ea typeface="楷体_GB2312" charset="-122"/>
              </a:rPr>
              <a:t>（</a:t>
            </a:r>
            <a:r>
              <a:rPr lang="en-US" altLang="zh-CN" sz="2600" b="1">
                <a:latin typeface="楷体_GB2312" charset="-122"/>
                <a:ea typeface="楷体_GB2312" charset="-122"/>
              </a:rPr>
              <a:t>2</a:t>
            </a:r>
            <a:r>
              <a:rPr lang="zh-CN" altLang="en-US" sz="2600" b="1">
                <a:latin typeface="楷体_GB2312" charset="-122"/>
                <a:ea typeface="楷体_GB2312" charset="-122"/>
              </a:rPr>
              <a:t>）根据试题比较内容或比较项的限定，可分为外显性比较题和内隐性比较题</a:t>
            </a:r>
            <a:r>
              <a:rPr lang="en-US" altLang="zh-CN" sz="2600" b="1">
                <a:latin typeface="楷体_GB2312" charset="-122"/>
                <a:ea typeface="楷体_GB2312" charset="-122"/>
              </a:rPr>
              <a:t>.</a:t>
            </a:r>
          </a:p>
          <a:p>
            <a:r>
              <a:rPr lang="zh-CN" altLang="en-US" sz="2600" b="1">
                <a:latin typeface="楷体_GB2312" charset="-122"/>
                <a:ea typeface="楷体_GB2312" charset="-122"/>
              </a:rPr>
              <a:t>（</a:t>
            </a:r>
            <a:r>
              <a:rPr lang="en-US" altLang="zh-CN" sz="2600" b="1">
                <a:latin typeface="楷体_GB2312" charset="-122"/>
                <a:ea typeface="楷体_GB2312" charset="-122"/>
              </a:rPr>
              <a:t>3</a:t>
            </a:r>
            <a:r>
              <a:rPr lang="zh-CN" altLang="en-US" sz="2600" b="1">
                <a:latin typeface="楷体_GB2312" charset="-122"/>
                <a:ea typeface="楷体_GB2312" charset="-122"/>
              </a:rPr>
              <a:t>）根据所比较的历史事件、历史现象的时间位置、背景区间的差异，可分为横向比较题和纵向比较题。</a:t>
            </a:r>
          </a:p>
          <a:p>
            <a:r>
              <a:rPr lang="zh-CN" altLang="en-US" sz="2600" b="1">
                <a:latin typeface="楷体_GB2312" charset="-122"/>
                <a:ea typeface="楷体_GB2312" charset="-122"/>
              </a:rPr>
              <a:t>（</a:t>
            </a:r>
            <a:r>
              <a:rPr lang="en-US" altLang="zh-CN" sz="2600" b="1">
                <a:latin typeface="楷体_GB2312" charset="-122"/>
                <a:ea typeface="楷体_GB2312" charset="-122"/>
              </a:rPr>
              <a:t>4</a:t>
            </a:r>
            <a:r>
              <a:rPr lang="zh-CN" altLang="en-US" sz="2600" b="1">
                <a:latin typeface="楷体_GB2312" charset="-122"/>
                <a:ea typeface="楷体_GB2312" charset="-122"/>
              </a:rPr>
              <a:t>）根据命题设计的选材不同，可分为平铺直叙的普通比较题和由原始材料构成的材料型比较题</a:t>
            </a:r>
            <a:r>
              <a:rPr lang="en-US" altLang="zh-CN" sz="2600" b="1">
                <a:latin typeface="楷体_GB2312" charset="-122"/>
                <a:ea typeface="楷体_GB2312" charset="-122"/>
              </a:rPr>
              <a:t>.</a:t>
            </a:r>
          </a:p>
          <a:p>
            <a:endParaRPr lang="en-US" altLang="zh-CN" sz="2600" b="1">
              <a:latin typeface="楷体_GB2312" charset="-122"/>
              <a:ea typeface="楷体_GB2312" charset="-122"/>
            </a:endParaRPr>
          </a:p>
        </p:txBody>
      </p:sp>
      <p:sp>
        <p:nvSpPr>
          <p:cNvPr id="320515" name="Rectangle 5"/>
          <p:cNvSpPr>
            <a:spLocks noChangeArrowheads="1"/>
          </p:cNvSpPr>
          <p:nvPr/>
        </p:nvSpPr>
        <p:spPr bwMode="auto">
          <a:xfrm>
            <a:off x="685800" y="1371600"/>
            <a:ext cx="541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p>
            <a:pPr marL="342900" indent="-342900">
              <a:lnSpc>
                <a:spcPct val="90000"/>
              </a:lnSpc>
              <a:spcBef>
                <a:spcPct val="20000"/>
              </a:spcBef>
              <a:buClr>
                <a:schemeClr val="hlink"/>
              </a:buClr>
              <a:buSzPct val="70000"/>
              <a:buFont typeface="Wingdings" pitchFamily="2" charset="2"/>
              <a:buNone/>
            </a:pPr>
            <a:r>
              <a:rPr lang="zh-CN" altLang="en-US" sz="3600" b="1">
                <a:latin typeface="宋体" pitchFamily="2" charset="-122"/>
              </a:rPr>
              <a:t>历史比较能力教学</a:t>
            </a:r>
          </a:p>
        </p:txBody>
      </p:sp>
    </p:spTree>
    <p:extLst>
      <p:ext uri="{BB962C8B-B14F-4D97-AF65-F5344CB8AC3E}">
        <p14:creationId xmlns:p14="http://schemas.microsoft.com/office/powerpoint/2010/main" val="4074865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60444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709921"/>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2"/>
          <p:cNvSpPr txBox="1">
            <a:spLocks noChangeArrowheads="1"/>
          </p:cNvSpPr>
          <p:nvPr/>
        </p:nvSpPr>
        <p:spPr bwMode="auto">
          <a:xfrm>
            <a:off x="381000" y="2438400"/>
            <a:ext cx="8569325" cy="2384425"/>
          </a:xfrm>
          <a:prstGeom prst="rect">
            <a:avLst/>
          </a:prstGeom>
          <a:noFill/>
          <a:ln w="28575" cap="rnd">
            <a:solidFill>
              <a:srgbClr val="FFFF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30000"/>
              </a:lnSpc>
              <a:spcBef>
                <a:spcPct val="50000"/>
              </a:spcBef>
            </a:pPr>
            <a:r>
              <a:rPr lang="en-US" altLang="zh-CN" sz="2400" b="1">
                <a:latin typeface="楷体_GB2312" charset="-122"/>
                <a:ea typeface="楷体_GB2312" charset="-122"/>
              </a:rPr>
              <a:t>1</a:t>
            </a:r>
            <a:r>
              <a:rPr lang="zh-CN" altLang="en-US" sz="2400" b="1">
                <a:latin typeface="楷体_GB2312" charset="-122"/>
                <a:ea typeface="楷体_GB2312" charset="-122"/>
              </a:rPr>
              <a:t>、以表格基础，通过比较增加历史知识的储备与整理，拓展学生思维。 </a:t>
            </a:r>
          </a:p>
          <a:p>
            <a:pPr eaLnBrk="1" hangingPunct="1">
              <a:lnSpc>
                <a:spcPct val="130000"/>
              </a:lnSpc>
              <a:spcBef>
                <a:spcPct val="50000"/>
              </a:spcBef>
            </a:pPr>
            <a:r>
              <a:rPr lang="en-US" altLang="zh-CN" sz="2400" b="1">
                <a:latin typeface="楷体_GB2312" charset="-122"/>
                <a:ea typeface="楷体_GB2312" charset="-122"/>
              </a:rPr>
              <a:t>2</a:t>
            </a:r>
            <a:r>
              <a:rPr lang="zh-CN" altLang="en-US" sz="2400" b="1">
                <a:latin typeface="楷体_GB2312" charset="-122"/>
                <a:ea typeface="楷体_GB2312" charset="-122"/>
              </a:rPr>
              <a:t>、以主干知识、主题概念为依托，通过比较构建考点模块。</a:t>
            </a:r>
          </a:p>
          <a:p>
            <a:pPr eaLnBrk="1" hangingPunct="1">
              <a:lnSpc>
                <a:spcPct val="130000"/>
              </a:lnSpc>
              <a:spcBef>
                <a:spcPct val="50000"/>
              </a:spcBef>
            </a:pPr>
            <a:r>
              <a:rPr lang="en-US" altLang="zh-CN" sz="2400" b="1">
                <a:latin typeface="楷体_GB2312" charset="-122"/>
                <a:ea typeface="楷体_GB2312" charset="-122"/>
              </a:rPr>
              <a:t>3</a:t>
            </a:r>
            <a:r>
              <a:rPr lang="zh-CN" altLang="en-US" sz="2400" b="1">
                <a:latin typeface="楷体_GB2312" charset="-122"/>
                <a:ea typeface="楷体_GB2312" charset="-122"/>
              </a:rPr>
              <a:t>、以热点问题为中心，通过比较构建新的知识体系。</a:t>
            </a:r>
          </a:p>
        </p:txBody>
      </p:sp>
      <p:sp>
        <p:nvSpPr>
          <p:cNvPr id="321539" name="Text Box 3"/>
          <p:cNvSpPr txBox="1">
            <a:spLocks noChangeArrowheads="1"/>
          </p:cNvSpPr>
          <p:nvPr/>
        </p:nvSpPr>
        <p:spPr bwMode="auto">
          <a:xfrm>
            <a:off x="457200" y="1676400"/>
            <a:ext cx="828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zh-CN" altLang="en-US" sz="3200" b="1">
                <a:solidFill>
                  <a:srgbClr val="FF0000"/>
                </a:solidFill>
                <a:latin typeface="Comic Sans MS" pitchFamily="66" charset="0"/>
                <a:ea typeface="华文中宋" pitchFamily="2" charset="-122"/>
              </a:rPr>
              <a:t>在教学中如何操作：</a:t>
            </a:r>
          </a:p>
        </p:txBody>
      </p:sp>
    </p:spTree>
    <p:extLst>
      <p:ext uri="{BB962C8B-B14F-4D97-AF65-F5344CB8AC3E}">
        <p14:creationId xmlns:p14="http://schemas.microsoft.com/office/powerpoint/2010/main" val="422565357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23850" y="1125538"/>
          <a:ext cx="8170863" cy="4464050"/>
        </p:xfrm>
        <a:graphic>
          <a:graphicData uri="http://schemas.openxmlformats.org/drawingml/2006/table">
            <a:tbl>
              <a:tblPr>
                <a:tableStyleId>{5C22544A-7EE6-4342-B048-85BDC9FD1C3A}</a:tableStyleId>
              </a:tblPr>
              <a:tblGrid>
                <a:gridCol w="1683966"/>
                <a:gridCol w="3250310"/>
                <a:gridCol w="3236587"/>
              </a:tblGrid>
              <a:tr h="446405">
                <a:tc>
                  <a:txBody>
                    <a:bodyPr/>
                    <a:lstStyle/>
                    <a:p>
                      <a:pPr algn="just">
                        <a:spcAft>
                          <a:spcPts val="0"/>
                        </a:spcAft>
                      </a:pPr>
                      <a:r>
                        <a:rPr lang="en-US" sz="2400" b="1" kern="100" dirty="0">
                          <a:effectLst/>
                        </a:rPr>
                        <a:t> </a:t>
                      </a:r>
                      <a:endParaRPr lang="zh-CN" sz="24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古 代 中 国</a:t>
                      </a:r>
                      <a:endParaRPr lang="zh-CN" sz="24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古 希 腊</a:t>
                      </a:r>
                      <a:endParaRPr lang="zh-CN" sz="24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9215">
                <a:tc>
                  <a:txBody>
                    <a:bodyPr/>
                    <a:lstStyle/>
                    <a:p>
                      <a:pPr algn="just">
                        <a:spcAft>
                          <a:spcPts val="0"/>
                        </a:spcAft>
                      </a:pPr>
                      <a:r>
                        <a:rPr lang="zh-CN" sz="2400" b="1" kern="100" dirty="0">
                          <a:effectLst/>
                        </a:rPr>
                        <a:t>自然地理环境</a:t>
                      </a:r>
                      <a:endParaRPr lang="zh-CN" sz="24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发源于中原地区，大河流域</a:t>
                      </a:r>
                      <a:endParaRPr lang="zh-CN" sz="24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多山地，没有肥沃平原；海岸曲折，港湾众多，海洋资源条件优越；</a:t>
                      </a:r>
                      <a:endParaRPr lang="zh-CN" sz="24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2810">
                <a:tc>
                  <a:txBody>
                    <a:bodyPr/>
                    <a:lstStyle/>
                    <a:p>
                      <a:pPr algn="just">
                        <a:spcAft>
                          <a:spcPts val="0"/>
                        </a:spcAft>
                      </a:pPr>
                      <a:r>
                        <a:rPr lang="zh-CN" sz="2400" b="1" kern="100">
                          <a:effectLst/>
                        </a:rPr>
                        <a:t>生产方式</a:t>
                      </a:r>
                      <a:endParaRPr lang="zh-CN" sz="24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精耕细作的农耕经济</a:t>
                      </a:r>
                      <a:endParaRPr lang="zh-CN" sz="24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工商业发达，海外贸易兴盛</a:t>
                      </a:r>
                      <a:endParaRPr lang="zh-CN" sz="24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405">
                <a:tc>
                  <a:txBody>
                    <a:bodyPr/>
                    <a:lstStyle/>
                    <a:p>
                      <a:pPr algn="just">
                        <a:spcAft>
                          <a:spcPts val="0"/>
                        </a:spcAft>
                      </a:pPr>
                      <a:r>
                        <a:rPr lang="zh-CN" sz="2400" b="1" kern="100">
                          <a:effectLst/>
                        </a:rPr>
                        <a:t>政治特点</a:t>
                      </a:r>
                      <a:endParaRPr lang="zh-CN" sz="24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统一的中央集权国家</a:t>
                      </a:r>
                      <a:endParaRPr lang="zh-CN" sz="24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小国寡民的城邦国家</a:t>
                      </a:r>
                      <a:endParaRPr lang="zh-CN" sz="24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9215">
                <a:tc>
                  <a:txBody>
                    <a:bodyPr/>
                    <a:lstStyle/>
                    <a:p>
                      <a:pPr algn="just">
                        <a:spcAft>
                          <a:spcPts val="0"/>
                        </a:spcAft>
                      </a:pPr>
                      <a:r>
                        <a:rPr lang="zh-CN" sz="2400" b="1" kern="100">
                          <a:effectLst/>
                        </a:rPr>
                        <a:t>文化特点</a:t>
                      </a:r>
                      <a:endParaRPr lang="zh-CN" sz="24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effectLst/>
                        </a:rPr>
                        <a:t>安土重迁，血缘宗族纽带牢固</a:t>
                      </a:r>
                      <a:endParaRPr lang="zh-CN" sz="24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effectLst/>
                        </a:rPr>
                        <a:t>平等互利的观念；积极勇敢，富于进取的开拓精神</a:t>
                      </a:r>
                      <a:endParaRPr lang="zh-CN" sz="24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2588" name="Rectangle 3"/>
          <p:cNvSpPr>
            <a:spLocks noChangeArrowheads="1"/>
          </p:cNvSpPr>
          <p:nvPr/>
        </p:nvSpPr>
        <p:spPr bwMode="auto">
          <a:xfrm>
            <a:off x="755650" y="433388"/>
            <a:ext cx="77390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sz="2000" b="1">
                <a:latin typeface="Times New Roman" pitchFamily="18" charset="0"/>
                <a:cs typeface="Times New Roman" pitchFamily="18" charset="0"/>
              </a:rPr>
              <a:t>古代中国和古希腊所处的自然地理环境对两种文明产生的不同影响</a:t>
            </a:r>
            <a:r>
              <a:rPr lang="zh-CN" altLang="en-US" sz="2000" b="1">
                <a:latin typeface="Arial" pitchFamily="34" charset="0"/>
                <a:cs typeface="Times New Roman" pitchFamily="18" charset="0"/>
              </a:rPr>
              <a:t> </a:t>
            </a:r>
            <a:endParaRPr lang="zh-CN" altLang="en-US" sz="2000" b="1">
              <a:latin typeface="Arial" pitchFamily="34" charset="0"/>
            </a:endParaRPr>
          </a:p>
        </p:txBody>
      </p:sp>
    </p:spTree>
    <p:extLst>
      <p:ext uri="{BB962C8B-B14F-4D97-AF65-F5344CB8AC3E}">
        <p14:creationId xmlns:p14="http://schemas.microsoft.com/office/powerpoint/2010/main" val="275448874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725488" y="954088"/>
          <a:ext cx="7489825" cy="4267200"/>
        </p:xfrm>
        <a:graphic>
          <a:graphicData uri="http://schemas.openxmlformats.org/drawingml/2006/table">
            <a:tbl>
              <a:tblPr>
                <a:tableStyleId>{5C22544A-7EE6-4342-B048-85BDC9FD1C3A}</a:tableStyleId>
              </a:tblPr>
              <a:tblGrid>
                <a:gridCol w="1219253"/>
                <a:gridCol w="3054871"/>
                <a:gridCol w="3215701"/>
              </a:tblGrid>
              <a:tr h="0">
                <a:tc>
                  <a:txBody>
                    <a:bodyPr/>
                    <a:lstStyle/>
                    <a:p>
                      <a:pPr algn="just">
                        <a:spcAft>
                          <a:spcPts val="0"/>
                        </a:spcAft>
                      </a:pPr>
                      <a:r>
                        <a:rPr lang="en-US" sz="2000" b="1" kern="100" dirty="0">
                          <a:effectLst/>
                        </a:rPr>
                        <a:t> </a:t>
                      </a:r>
                      <a:endParaRPr lang="zh-CN" sz="20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effectLst/>
                        </a:rPr>
                        <a:t>中</a:t>
                      </a:r>
                      <a:r>
                        <a:rPr lang="en-US" sz="2000" b="1" kern="100" dirty="0">
                          <a:effectLst/>
                        </a:rPr>
                        <a:t>   </a:t>
                      </a:r>
                      <a:r>
                        <a:rPr lang="zh-CN" sz="2000" b="1" kern="100" dirty="0">
                          <a:effectLst/>
                        </a:rPr>
                        <a:t>国</a:t>
                      </a:r>
                      <a:endParaRPr lang="zh-CN" sz="20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a:effectLst/>
                        </a:rPr>
                        <a:t>西</a:t>
                      </a:r>
                      <a:r>
                        <a:rPr lang="en-US" sz="2000" b="1" kern="100">
                          <a:effectLst/>
                        </a:rPr>
                        <a:t>   </a:t>
                      </a:r>
                      <a:r>
                        <a:rPr lang="zh-CN" sz="2000" b="1" kern="100">
                          <a:effectLst/>
                        </a:rPr>
                        <a:t>方</a:t>
                      </a:r>
                      <a:endParaRPr lang="zh-CN" sz="20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zh-CN" sz="2000" b="1" kern="100">
                          <a:effectLst/>
                        </a:rPr>
                        <a:t>时 期</a:t>
                      </a:r>
                      <a:endParaRPr lang="zh-CN" sz="20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b="1" kern="100" dirty="0">
                          <a:effectLst/>
                        </a:rPr>
                        <a:t> </a:t>
                      </a:r>
                      <a:r>
                        <a:rPr lang="zh-CN" sz="2000" b="1" kern="100" dirty="0">
                          <a:effectLst/>
                        </a:rPr>
                        <a:t>春秋战国</a:t>
                      </a:r>
                      <a:endParaRPr lang="zh-CN" sz="20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b="1" kern="100">
                          <a:effectLst/>
                        </a:rPr>
                        <a:t> </a:t>
                      </a:r>
                      <a:r>
                        <a:rPr lang="zh-CN" sz="2000" b="1" kern="100">
                          <a:effectLst/>
                        </a:rPr>
                        <a:t>希腊文明</a:t>
                      </a:r>
                      <a:endParaRPr lang="zh-CN" sz="20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000" b="1" kern="100">
                          <a:effectLst/>
                        </a:rPr>
                        <a:t> </a:t>
                      </a:r>
                      <a:endParaRPr lang="zh-CN" sz="2000" b="1" kern="100">
                        <a:effectLst/>
                      </a:endParaRPr>
                    </a:p>
                    <a:p>
                      <a:pPr algn="just">
                        <a:spcAft>
                          <a:spcPts val="0"/>
                        </a:spcAft>
                      </a:pPr>
                      <a:r>
                        <a:rPr lang="zh-CN" sz="2000" b="1" kern="100">
                          <a:effectLst/>
                        </a:rPr>
                        <a:t>经 济</a:t>
                      </a:r>
                      <a:endParaRPr lang="zh-CN" sz="20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b="1" kern="100" dirty="0">
                          <a:effectLst/>
                        </a:rPr>
                        <a:t> </a:t>
                      </a:r>
                      <a:r>
                        <a:rPr lang="zh-CN" sz="2000" b="1" kern="100" dirty="0">
                          <a:effectLst/>
                        </a:rPr>
                        <a:t>农耕经济发达，形成了以家庭为基本单位的小农经济；手工业、商业相对落后</a:t>
                      </a:r>
                      <a:endParaRPr lang="zh-CN" sz="20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effectLst/>
                        </a:rPr>
                        <a:t>工商业发达，对外贸易兴盛，由于土地贫瘠，农业相对落后</a:t>
                      </a:r>
                      <a:endParaRPr lang="zh-CN" sz="20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000" b="1" kern="100" dirty="0">
                          <a:effectLst/>
                        </a:rPr>
                        <a:t> </a:t>
                      </a:r>
                      <a:endParaRPr lang="zh-CN" sz="2000" b="1" kern="100" dirty="0">
                        <a:effectLst/>
                      </a:endParaRPr>
                    </a:p>
                    <a:p>
                      <a:pPr algn="just">
                        <a:spcAft>
                          <a:spcPts val="0"/>
                        </a:spcAft>
                      </a:pPr>
                      <a:r>
                        <a:rPr lang="zh-CN" sz="2000" b="1" kern="100" dirty="0">
                          <a:effectLst/>
                        </a:rPr>
                        <a:t>政 治</a:t>
                      </a:r>
                      <a:endParaRPr lang="zh-CN" sz="20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effectLst/>
                        </a:rPr>
                        <a:t>分封制逐渐崩溃，逐渐形成了中央集权制度，国家权力不断上移，形成了高度集中的政治体制</a:t>
                      </a:r>
                      <a:endParaRPr lang="zh-CN" sz="20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effectLst/>
                        </a:rPr>
                        <a:t>雅典逐渐建立了直接民主制度，国家权力不断下移，促进了雅典经济和文化的繁荣</a:t>
                      </a:r>
                      <a:endParaRPr lang="zh-CN" sz="20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000" b="1" kern="100">
                          <a:effectLst/>
                        </a:rPr>
                        <a:t> </a:t>
                      </a:r>
                      <a:endParaRPr lang="zh-CN" sz="2000" b="1" kern="100">
                        <a:effectLst/>
                      </a:endParaRPr>
                    </a:p>
                    <a:p>
                      <a:pPr algn="just">
                        <a:spcAft>
                          <a:spcPts val="0"/>
                        </a:spcAft>
                      </a:pPr>
                      <a:r>
                        <a:rPr lang="zh-CN" sz="2000" b="1" kern="100">
                          <a:effectLst/>
                        </a:rPr>
                        <a:t>文 化</a:t>
                      </a:r>
                      <a:endParaRPr lang="zh-CN" sz="20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a:effectLst/>
                        </a:rPr>
                        <a:t>形成百家争鸣的局面，儒家和法家思想尤为兴盛，强调国家在社会发展中的作用，形成了集体主义的文化倾向</a:t>
                      </a:r>
                      <a:endParaRPr lang="zh-CN" sz="2000" b="1" kern="10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effectLst/>
                        </a:rPr>
                        <a:t>人文主义思想成为希腊文化的主流，强调人的价值和意义，提倡个性的张扬和人性的合理性，形成了个人主义的文化倾向</a:t>
                      </a:r>
                      <a:endParaRPr lang="zh-CN" sz="2000" b="1" kern="100" dirty="0">
                        <a:effectLst/>
                        <a:latin typeface="Times New Roman"/>
                        <a:ea typeface="宋体"/>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4636" name="Rectangle 3"/>
          <p:cNvSpPr>
            <a:spLocks noChangeArrowheads="1"/>
          </p:cNvSpPr>
          <p:nvPr/>
        </p:nvSpPr>
        <p:spPr bwMode="auto">
          <a:xfrm>
            <a:off x="257175" y="5546725"/>
            <a:ext cx="84248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zh-CN" altLang="en-US" b="1">
                <a:latin typeface="Times New Roman" pitchFamily="18" charset="0"/>
                <a:cs typeface="Times New Roman" pitchFamily="18" charset="0"/>
              </a:rPr>
              <a:t>特别说明：形成中国和西方不同文明的根源在于其经济基础的差异，中国的小农经济是集权政治、集体主义文化倾向的经济基础；而希腊的工商业为民主政治、人文主义产生创造了条件，学习过程中注意将政治、经济、文化结合起来。</a:t>
            </a:r>
            <a:endParaRPr lang="zh-CN" altLang="en-US" b="1">
              <a:latin typeface="Arial" pitchFamily="34" charset="0"/>
            </a:endParaRPr>
          </a:p>
        </p:txBody>
      </p:sp>
      <p:sp>
        <p:nvSpPr>
          <p:cNvPr id="324637" name="矩形 3"/>
          <p:cNvSpPr>
            <a:spLocks noChangeArrowheads="1"/>
          </p:cNvSpPr>
          <p:nvPr/>
        </p:nvSpPr>
        <p:spPr bwMode="auto">
          <a:xfrm>
            <a:off x="900113" y="333375"/>
            <a:ext cx="6840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t>公元前</a:t>
            </a:r>
            <a:r>
              <a:rPr lang="en-US" altLang="zh-CN" sz="2400" b="1"/>
              <a:t>8</a:t>
            </a:r>
            <a:r>
              <a:rPr lang="zh-CN" altLang="en-US" sz="2400" b="1"/>
              <a:t>世纪～公元前</a:t>
            </a:r>
            <a:r>
              <a:rPr lang="en-US" altLang="zh-CN" sz="2400" b="1"/>
              <a:t>3</a:t>
            </a:r>
            <a:r>
              <a:rPr lang="zh-CN" altLang="en-US" sz="2400" b="1"/>
              <a:t>世纪中西文明的比较</a:t>
            </a:r>
            <a:r>
              <a:rPr lang="zh-CN" altLang="en-US"/>
              <a:t> </a:t>
            </a:r>
          </a:p>
        </p:txBody>
      </p:sp>
    </p:spTree>
    <p:extLst>
      <p:ext uri="{BB962C8B-B14F-4D97-AF65-F5344CB8AC3E}">
        <p14:creationId xmlns:p14="http://schemas.microsoft.com/office/powerpoint/2010/main" val="280214344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4" descr="学科网(www.zxxk.com)--教育资源门户，提供试卷、教案、课件、论文、素材及各类教学资源下载，还有大量而丰富的教学相关资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55" name="Picture 3" descr="学科网(www.zxxk.com)--教育资源门户，提供试卷、教案、课件、论文、素材及各类教学资源下载，还有大量而丰富的教学相关资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725"/>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6" name="Rectangle 5"/>
          <p:cNvSpPr>
            <a:spLocks noChangeArrowheads="1"/>
          </p:cNvSpPr>
          <p:nvPr/>
        </p:nvSpPr>
        <p:spPr bwMode="auto">
          <a:xfrm>
            <a:off x="684213" y="188913"/>
            <a:ext cx="7812087"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sz="2800" b="1">
                <a:latin typeface="Times New Roman" pitchFamily="18" charset="0"/>
                <a:cs typeface="Times New Roman" pitchFamily="18" charset="0"/>
              </a:rPr>
              <a:t>中外近代化历程的比较：</a:t>
            </a:r>
            <a:endParaRPr lang="zh-CN" sz="2800" b="1">
              <a:latin typeface="Arial" pitchFamily="34" charset="0"/>
            </a:endParaRPr>
          </a:p>
          <a:p>
            <a:pPr eaLnBrk="0" hangingPunct="0"/>
            <a:r>
              <a:rPr lang="zh-CN" sz="2800" b="1">
                <a:latin typeface="Times New Roman" pitchFamily="18" charset="0"/>
                <a:cs typeface="Times New Roman" pitchFamily="18" charset="0"/>
              </a:rPr>
              <a:t>近代化开始的社会背景不同：</a:t>
            </a:r>
            <a:endParaRPr lang="zh-CN" sz="2800" b="1">
              <a:latin typeface="Arial" pitchFamily="34" charset="0"/>
            </a:endParaRPr>
          </a:p>
          <a:p>
            <a:pPr eaLnBrk="0" hangingPunct="0"/>
            <a:r>
              <a:rPr lang="zh-CN" sz="2800" b="1">
                <a:latin typeface="Times New Roman" pitchFamily="18" charset="0"/>
                <a:cs typeface="Times New Roman" pitchFamily="18" charset="0"/>
              </a:rPr>
              <a:t>①西方近代化是在本国商品经济发展、资本主义产生并发展的前提下开始的。</a:t>
            </a:r>
            <a:endParaRPr lang="zh-CN" sz="2800" b="1">
              <a:latin typeface="Arial" pitchFamily="34" charset="0"/>
            </a:endParaRPr>
          </a:p>
          <a:p>
            <a:pPr eaLnBrk="0" hangingPunct="0"/>
            <a:r>
              <a:rPr lang="zh-CN" sz="2800" b="1">
                <a:latin typeface="Times New Roman" pitchFamily="18" charset="0"/>
                <a:cs typeface="Times New Roman" pitchFamily="18" charset="0"/>
              </a:rPr>
              <a:t>②中国近代化是在西方列强逐步加紧侵略的情况下逐步开始的。</a:t>
            </a:r>
            <a:endParaRPr lang="zh-CN" sz="2800" b="1">
              <a:latin typeface="Arial" pitchFamily="34" charset="0"/>
            </a:endParaRPr>
          </a:p>
          <a:p>
            <a:pPr eaLnBrk="0" hangingPunct="0"/>
            <a:r>
              <a:rPr lang="zh-CN" sz="2800" b="1">
                <a:latin typeface="Times New Roman" pitchFamily="18" charset="0"/>
                <a:cs typeface="Times New Roman" pitchFamily="18" charset="0"/>
              </a:rPr>
              <a:t>（</a:t>
            </a:r>
            <a:r>
              <a:rPr lang="en-US" altLang="zh-CN" sz="2800" b="1">
                <a:latin typeface="Times New Roman" pitchFamily="18" charset="0"/>
                <a:cs typeface="Times New Roman" pitchFamily="18" charset="0"/>
              </a:rPr>
              <a:t>2</a:t>
            </a:r>
            <a:r>
              <a:rPr lang="zh-CN" altLang="en-US" sz="2800" b="1">
                <a:latin typeface="Times New Roman" pitchFamily="18" charset="0"/>
                <a:cs typeface="Times New Roman" pitchFamily="18" charset="0"/>
              </a:rPr>
              <a:t>）近代化的过程不同：</a:t>
            </a:r>
            <a:endParaRPr lang="zh-CN" altLang="en-US" sz="2800" b="1">
              <a:latin typeface="Arial" pitchFamily="34" charset="0"/>
            </a:endParaRPr>
          </a:p>
          <a:p>
            <a:pPr eaLnBrk="0" hangingPunct="0"/>
            <a:r>
              <a:rPr lang="zh-CN" altLang="en-US" sz="2800" b="1">
                <a:latin typeface="Times New Roman" pitchFamily="18" charset="0"/>
                <a:cs typeface="Times New Roman" pitchFamily="18" charset="0"/>
              </a:rPr>
              <a:t>  西方近代化的基本过程：</a:t>
            </a:r>
            <a:endParaRPr lang="zh-CN" altLang="en-US" sz="2800" b="1">
              <a:latin typeface="Arial" pitchFamily="34" charset="0"/>
            </a:endParaRPr>
          </a:p>
          <a:p>
            <a:pPr eaLnBrk="0" hangingPunct="0"/>
            <a:r>
              <a:rPr lang="zh-CN" altLang="en-US" sz="2800" b="1">
                <a:latin typeface="Times New Roman" pitchFamily="18" charset="0"/>
                <a:cs typeface="Times New Roman" pitchFamily="18" charset="0"/>
              </a:rPr>
              <a:t>①</a:t>
            </a:r>
            <a:r>
              <a:rPr lang="en-US" altLang="zh-CN" sz="2800" b="1">
                <a:latin typeface="Times New Roman" pitchFamily="18" charset="0"/>
                <a:cs typeface="Times New Roman" pitchFamily="18" charset="0"/>
              </a:rPr>
              <a:t>15</a:t>
            </a:r>
            <a:r>
              <a:rPr lang="zh-CN" altLang="en-US" sz="2800" b="1">
                <a:latin typeface="Times New Roman" pitchFamily="18" charset="0"/>
                <a:cs typeface="Times New Roman" pitchFamily="18" charset="0"/>
              </a:rPr>
              <a:t>～</a:t>
            </a:r>
            <a:r>
              <a:rPr lang="en-US" altLang="zh-CN" sz="2800" b="1">
                <a:latin typeface="Times New Roman" pitchFamily="18" charset="0"/>
                <a:cs typeface="Times New Roman" pitchFamily="18" charset="0"/>
              </a:rPr>
              <a:t>16</a:t>
            </a:r>
            <a:r>
              <a:rPr lang="zh-CN" altLang="en-US" sz="2800" b="1">
                <a:latin typeface="Times New Roman" pitchFamily="18" charset="0"/>
                <a:cs typeface="Times New Roman" pitchFamily="18" charset="0"/>
              </a:rPr>
              <a:t>世纪，欧洲的文艺复兴和宗教改革运动，使人们逐渐摆脱了教会的束缚和控制，推动了欧洲向近代化社会的转变；</a:t>
            </a:r>
            <a:endParaRPr lang="zh-CN" altLang="en-US" sz="2800" b="1">
              <a:latin typeface="Arial" pitchFamily="34" charset="0"/>
            </a:endParaRPr>
          </a:p>
          <a:p>
            <a:pPr eaLnBrk="0" hangingPunct="0"/>
            <a:r>
              <a:rPr lang="zh-CN" altLang="en-US" sz="2800" b="1">
                <a:latin typeface="Times New Roman" pitchFamily="18" charset="0"/>
                <a:cs typeface="Times New Roman" pitchFamily="18" charset="0"/>
              </a:rPr>
              <a:t>②</a:t>
            </a:r>
            <a:r>
              <a:rPr lang="en-US" altLang="zh-CN" sz="2800" b="1">
                <a:latin typeface="Times New Roman" pitchFamily="18" charset="0"/>
                <a:cs typeface="Times New Roman" pitchFamily="18" charset="0"/>
              </a:rPr>
              <a:t>18</a:t>
            </a:r>
            <a:r>
              <a:rPr lang="zh-CN" altLang="en-US" sz="2800" b="1">
                <a:latin typeface="Times New Roman" pitchFamily="18" charset="0"/>
                <a:cs typeface="Times New Roman" pitchFamily="18" charset="0"/>
              </a:rPr>
              <a:t>世纪的启蒙思想使人们进一步摆脱了封建专制和宗教愚昧的束缚，成为资产阶级革命的思想</a:t>
            </a:r>
            <a:endParaRPr lang="zh-CN" altLang="en-US" sz="2800" b="1">
              <a:latin typeface="Arial" pitchFamily="34" charset="0"/>
            </a:endParaRPr>
          </a:p>
        </p:txBody>
      </p:sp>
    </p:spTree>
    <p:extLst>
      <p:ext uri="{BB962C8B-B14F-4D97-AF65-F5344CB8AC3E}">
        <p14:creationId xmlns:p14="http://schemas.microsoft.com/office/powerpoint/2010/main" val="2288533819"/>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矩形 1"/>
          <p:cNvSpPr>
            <a:spLocks noChangeArrowheads="1"/>
          </p:cNvSpPr>
          <p:nvPr/>
        </p:nvSpPr>
        <p:spPr bwMode="auto">
          <a:xfrm>
            <a:off x="323850" y="260350"/>
            <a:ext cx="85693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b="1"/>
              <a:t>武器；</a:t>
            </a:r>
          </a:p>
          <a:p>
            <a:r>
              <a:rPr lang="zh-CN" altLang="zh-CN" sz="2000" b="1"/>
              <a:t>③英法美等国通过资产阶级革命，确立了资产阶级的统治，为资本主义的发展开辟了道路；</a:t>
            </a:r>
          </a:p>
          <a:p>
            <a:r>
              <a:rPr lang="zh-CN" altLang="zh-CN" sz="2000" b="1"/>
              <a:t>④</a:t>
            </a:r>
            <a:r>
              <a:rPr lang="en-US" altLang="zh-CN" sz="2000" b="1"/>
              <a:t>18</a:t>
            </a:r>
            <a:r>
              <a:rPr lang="zh-CN" altLang="zh-CN" sz="2000" b="1"/>
              <a:t>世纪中期起，工业革命迅速扩展，大机器生产方式确立，欧美国家相继实现工业化。</a:t>
            </a:r>
          </a:p>
          <a:p>
            <a:r>
              <a:rPr lang="en-US" altLang="zh-CN" sz="2000" b="1"/>
              <a:t>     </a:t>
            </a:r>
            <a:r>
              <a:rPr lang="zh-CN" altLang="zh-CN" sz="2000" b="1"/>
              <a:t>（精神——制度——器物）</a:t>
            </a:r>
          </a:p>
          <a:p>
            <a:r>
              <a:rPr lang="en-US" altLang="zh-CN" sz="2000" b="1"/>
              <a:t>  </a:t>
            </a:r>
            <a:r>
              <a:rPr lang="zh-CN" altLang="zh-CN" sz="2000" b="1"/>
              <a:t>中国近代化变革：外国侵略之下</a:t>
            </a:r>
          </a:p>
          <a:p>
            <a:r>
              <a:rPr lang="zh-CN" altLang="zh-CN" sz="2000" b="1"/>
              <a:t>①</a:t>
            </a:r>
            <a:r>
              <a:rPr lang="en-US" altLang="zh-CN" sz="2000" b="1"/>
              <a:t>19</a:t>
            </a:r>
            <a:r>
              <a:rPr lang="zh-CN" altLang="zh-CN" sz="2000" b="1"/>
              <a:t>世纪</a:t>
            </a:r>
            <a:r>
              <a:rPr lang="en-US" altLang="zh-CN" sz="2000" b="1"/>
              <a:t>60</a:t>
            </a:r>
            <a:r>
              <a:rPr lang="zh-CN" altLang="zh-CN" sz="2000" b="1"/>
              <a:t>年代起，洋务派开展了洋务运动，没有使中国走上富强之路；</a:t>
            </a:r>
          </a:p>
          <a:p>
            <a:r>
              <a:rPr lang="zh-CN" altLang="zh-CN" sz="2000" b="1"/>
              <a:t>②</a:t>
            </a:r>
            <a:r>
              <a:rPr lang="en-US" altLang="zh-CN" sz="2000" b="1"/>
              <a:t>19</a:t>
            </a:r>
            <a:r>
              <a:rPr lang="zh-CN" altLang="zh-CN" sz="2000" b="1"/>
              <a:t>世纪末</a:t>
            </a:r>
            <a:r>
              <a:rPr lang="en-US" altLang="zh-CN" sz="2000" b="1"/>
              <a:t>20</a:t>
            </a:r>
            <a:r>
              <a:rPr lang="zh-CN" altLang="zh-CN" sz="2000" b="1"/>
              <a:t>世纪初，中国先后爆发了学习西方政治制度的维新变法运动和辛亥革命，结束了专制制度，但真正的民主共和没有实现；</a:t>
            </a:r>
          </a:p>
          <a:p>
            <a:r>
              <a:rPr lang="zh-CN" altLang="zh-CN" sz="2000" b="1"/>
              <a:t>③北洋军阀统治时期，爆发了要求民主与科学的新文化运动，解放了人们的思想。</a:t>
            </a:r>
          </a:p>
          <a:p>
            <a:r>
              <a:rPr lang="en-US" altLang="zh-CN" sz="2000" b="1"/>
              <a:t>   </a:t>
            </a:r>
            <a:r>
              <a:rPr lang="zh-CN" altLang="zh-CN" sz="2000" b="1"/>
              <a:t>（器物——制度——精神）</a:t>
            </a:r>
          </a:p>
          <a:p>
            <a:r>
              <a:rPr lang="zh-CN" altLang="zh-CN" sz="2000" b="1"/>
              <a:t>（</a:t>
            </a:r>
            <a:r>
              <a:rPr lang="en-US" altLang="zh-CN" sz="2000" b="1"/>
              <a:t>3</a:t>
            </a:r>
            <a:r>
              <a:rPr lang="zh-CN" altLang="zh-CN" sz="2000" b="1"/>
              <a:t>）领导阶级和目的不同：</a:t>
            </a:r>
          </a:p>
          <a:p>
            <a:r>
              <a:rPr lang="zh-CN" altLang="zh-CN" sz="2000" b="1"/>
              <a:t>①西方的近代化无论是思想革命、政治革命还是工业革命。领导阶级都是资产阶级。其目的都是为了发展资本主义生产，建立和巩固资产阶级统治。</a:t>
            </a:r>
          </a:p>
          <a:p>
            <a:r>
              <a:rPr lang="zh-CN" altLang="zh-CN" sz="2000" b="1"/>
              <a:t>②中国的近代化中出现的新思潮以及洋务运动的领导阶级是地主阶级，其目的是为了维护清王朝的封建统治；而维新变法运动及辛亥革命是由资产阶级维新派和革命派分别领导，其目的是为了发展资本主义和建立资本主义制度。</a:t>
            </a:r>
          </a:p>
        </p:txBody>
      </p:sp>
    </p:spTree>
    <p:extLst>
      <p:ext uri="{BB962C8B-B14F-4D97-AF65-F5344CB8AC3E}">
        <p14:creationId xmlns:p14="http://schemas.microsoft.com/office/powerpoint/2010/main" val="3239777868"/>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27200"/>
            <a:ext cx="7856537"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293242"/>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539750" y="1268413"/>
          <a:ext cx="8064500" cy="4754880"/>
        </p:xfrm>
        <a:graphic>
          <a:graphicData uri="http://schemas.openxmlformats.org/drawingml/2006/table">
            <a:tbl>
              <a:tblPr>
                <a:tableStyleId>{5C22544A-7EE6-4342-B048-85BDC9FD1C3A}</a:tableStyleId>
              </a:tblPr>
              <a:tblGrid>
                <a:gridCol w="1685469"/>
                <a:gridCol w="1931266"/>
                <a:gridCol w="2100984"/>
                <a:gridCol w="2346781"/>
              </a:tblGrid>
              <a:tr h="365736">
                <a:tc>
                  <a:txBody>
                    <a:bodyPr/>
                    <a:lstStyle/>
                    <a:p>
                      <a:pPr algn="ctr">
                        <a:lnSpc>
                          <a:spcPct val="150000"/>
                        </a:lnSpc>
                        <a:spcAft>
                          <a:spcPts val="0"/>
                        </a:spcAft>
                        <a:tabLst>
                          <a:tab pos="2400300" algn="l"/>
                        </a:tabLst>
                      </a:pPr>
                      <a:r>
                        <a:rPr lang="zh-CN" sz="1600" b="1" kern="100" dirty="0">
                          <a:effectLst/>
                        </a:rPr>
                        <a:t>类型</a:t>
                      </a:r>
                      <a:endParaRPr lang="zh-CN" sz="1600" b="1" kern="100" dirty="0">
                        <a:effectLst/>
                        <a:latin typeface="宋体"/>
                        <a:cs typeface="Times New Roman"/>
                      </a:endParaRPr>
                    </a:p>
                  </a:txBody>
                  <a:tcPr marL="68577" marR="68577" marT="0" marB="0" anchor="ctr"/>
                </a:tc>
                <a:tc>
                  <a:txBody>
                    <a:bodyPr/>
                    <a:lstStyle/>
                    <a:p>
                      <a:pPr algn="ctr">
                        <a:lnSpc>
                          <a:spcPct val="150000"/>
                        </a:lnSpc>
                        <a:spcAft>
                          <a:spcPts val="0"/>
                        </a:spcAft>
                        <a:tabLst>
                          <a:tab pos="2400300" algn="l"/>
                        </a:tabLst>
                      </a:pPr>
                      <a:r>
                        <a:rPr lang="zh-CN" sz="1600" b="1" kern="100" dirty="0">
                          <a:effectLst/>
                        </a:rPr>
                        <a:t>斯大林模式</a:t>
                      </a:r>
                      <a:endParaRPr lang="zh-CN" sz="1600" b="1" kern="100" dirty="0">
                        <a:effectLst/>
                        <a:latin typeface="宋体"/>
                        <a:cs typeface="Times New Roman"/>
                      </a:endParaRPr>
                    </a:p>
                  </a:txBody>
                  <a:tcPr marL="68577" marR="68577" marT="0" marB="0" anchor="ctr"/>
                </a:tc>
                <a:tc>
                  <a:txBody>
                    <a:bodyPr/>
                    <a:lstStyle/>
                    <a:p>
                      <a:pPr algn="ctr">
                        <a:lnSpc>
                          <a:spcPct val="150000"/>
                        </a:lnSpc>
                        <a:spcAft>
                          <a:spcPts val="0"/>
                        </a:spcAft>
                        <a:tabLst>
                          <a:tab pos="2400300" algn="l"/>
                        </a:tabLst>
                      </a:pPr>
                      <a:r>
                        <a:rPr lang="zh-CN" sz="1600" b="1" kern="100">
                          <a:effectLst/>
                        </a:rPr>
                        <a:t>罗斯福新政</a:t>
                      </a:r>
                      <a:endParaRPr lang="zh-CN" sz="1600" b="1" kern="100">
                        <a:effectLst/>
                        <a:latin typeface="宋体"/>
                        <a:cs typeface="Times New Roman"/>
                      </a:endParaRPr>
                    </a:p>
                  </a:txBody>
                  <a:tcPr marL="68577" marR="68577" marT="0" marB="0" anchor="ctr"/>
                </a:tc>
                <a:tc>
                  <a:txBody>
                    <a:bodyPr/>
                    <a:lstStyle/>
                    <a:p>
                      <a:pPr algn="ctr">
                        <a:lnSpc>
                          <a:spcPct val="150000"/>
                        </a:lnSpc>
                        <a:spcAft>
                          <a:spcPts val="0"/>
                        </a:spcAft>
                        <a:tabLst>
                          <a:tab pos="2400300" algn="l"/>
                        </a:tabLst>
                      </a:pPr>
                      <a:r>
                        <a:rPr lang="zh-CN" sz="1600" b="1" kern="100">
                          <a:effectLst/>
                        </a:rPr>
                        <a:t>中国特色社会主义模式</a:t>
                      </a:r>
                      <a:endParaRPr lang="zh-CN" sz="1600" b="1" kern="100">
                        <a:effectLst/>
                        <a:latin typeface="宋体"/>
                        <a:cs typeface="Times New Roman"/>
                      </a:endParaRPr>
                    </a:p>
                  </a:txBody>
                  <a:tcPr marL="68577" marR="68577" marT="0" marB="0" anchor="ctr"/>
                </a:tc>
              </a:tr>
              <a:tr h="731471">
                <a:tc>
                  <a:txBody>
                    <a:bodyPr/>
                    <a:lstStyle/>
                    <a:p>
                      <a:pPr algn="ctr">
                        <a:lnSpc>
                          <a:spcPct val="150000"/>
                        </a:lnSpc>
                        <a:spcAft>
                          <a:spcPts val="0"/>
                        </a:spcAft>
                        <a:tabLst>
                          <a:tab pos="2400300" algn="l"/>
                        </a:tabLst>
                      </a:pPr>
                      <a:r>
                        <a:rPr lang="zh-CN" sz="1600" b="1" kern="100" dirty="0">
                          <a:effectLst/>
                        </a:rPr>
                        <a:t>生产资料所有制　</a:t>
                      </a:r>
                      <a:endParaRPr lang="zh-CN" sz="1600" b="1" kern="100" dirty="0">
                        <a:effectLst/>
                        <a:latin typeface="宋体"/>
                        <a:cs typeface="Times New Roman"/>
                      </a:endParaRPr>
                    </a:p>
                  </a:txBody>
                  <a:tcPr marL="68577" marR="68577" marT="0" marB="0" anchor="ctr"/>
                </a:tc>
                <a:tc>
                  <a:txBody>
                    <a:bodyPr/>
                    <a:lstStyle/>
                    <a:p>
                      <a:pPr algn="ctr">
                        <a:lnSpc>
                          <a:spcPct val="150000"/>
                        </a:lnSpc>
                        <a:spcAft>
                          <a:spcPts val="0"/>
                        </a:spcAft>
                        <a:tabLst>
                          <a:tab pos="2400300" algn="l"/>
                        </a:tabLst>
                      </a:pPr>
                      <a:r>
                        <a:rPr lang="zh-CN" sz="1600" b="1" kern="100" dirty="0">
                          <a:effectLst/>
                        </a:rPr>
                        <a:t>生产资料公有制</a:t>
                      </a:r>
                      <a:endParaRPr lang="zh-CN" sz="1600" b="1" kern="100" dirty="0">
                        <a:effectLst/>
                        <a:latin typeface="宋体"/>
                        <a:cs typeface="Times New Roman"/>
                      </a:endParaRPr>
                    </a:p>
                  </a:txBody>
                  <a:tcPr marL="68577" marR="68577" marT="0" marB="0" anchor="ctr"/>
                </a:tc>
                <a:tc>
                  <a:txBody>
                    <a:bodyPr/>
                    <a:lstStyle/>
                    <a:p>
                      <a:pPr algn="ctr">
                        <a:lnSpc>
                          <a:spcPct val="150000"/>
                        </a:lnSpc>
                        <a:spcAft>
                          <a:spcPts val="0"/>
                        </a:spcAft>
                        <a:tabLst>
                          <a:tab pos="2400300" algn="l"/>
                        </a:tabLst>
                      </a:pPr>
                      <a:r>
                        <a:rPr lang="zh-CN" sz="1600" b="1" kern="100" dirty="0">
                          <a:effectLst/>
                        </a:rPr>
                        <a:t>生产资料私有制</a:t>
                      </a:r>
                      <a:endParaRPr lang="zh-CN" sz="1600" b="1" kern="100" dirty="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a:effectLst/>
                        </a:rPr>
                        <a:t>以公有制为主体，多种所有制成分并存</a:t>
                      </a:r>
                      <a:endParaRPr lang="zh-CN" sz="1600" b="1" kern="100">
                        <a:effectLst/>
                        <a:latin typeface="宋体"/>
                        <a:cs typeface="Times New Roman"/>
                      </a:endParaRPr>
                    </a:p>
                  </a:txBody>
                  <a:tcPr marL="68577" marR="68577" marT="0" marB="0" anchor="ctr"/>
                </a:tc>
              </a:tr>
              <a:tr h="365736">
                <a:tc>
                  <a:txBody>
                    <a:bodyPr/>
                    <a:lstStyle/>
                    <a:p>
                      <a:pPr algn="ctr">
                        <a:lnSpc>
                          <a:spcPct val="150000"/>
                        </a:lnSpc>
                        <a:spcAft>
                          <a:spcPts val="0"/>
                        </a:spcAft>
                        <a:tabLst>
                          <a:tab pos="2400300" algn="l"/>
                        </a:tabLst>
                      </a:pPr>
                      <a:r>
                        <a:rPr lang="zh-CN" sz="1600" b="1" kern="100" dirty="0">
                          <a:effectLst/>
                        </a:rPr>
                        <a:t>工业化道路</a:t>
                      </a:r>
                      <a:endParaRPr lang="zh-CN" sz="1600" b="1" kern="100" dirty="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dirty="0">
                          <a:effectLst/>
                        </a:rPr>
                        <a:t>优先发展重工业</a:t>
                      </a:r>
                      <a:endParaRPr lang="zh-CN" sz="1600" b="1" kern="100" dirty="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dirty="0">
                          <a:effectLst/>
                        </a:rPr>
                        <a:t>先轻工业后重工业</a:t>
                      </a:r>
                      <a:endParaRPr lang="zh-CN" sz="1600" b="1" kern="100" dirty="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a:effectLst/>
                        </a:rPr>
                        <a:t>农轻重按比例协调发展</a:t>
                      </a:r>
                      <a:endParaRPr lang="zh-CN" sz="1600" b="1" kern="100">
                        <a:effectLst/>
                        <a:latin typeface="宋体"/>
                        <a:cs typeface="Times New Roman"/>
                      </a:endParaRPr>
                    </a:p>
                  </a:txBody>
                  <a:tcPr marL="68577" marR="68577" marT="0" marB="0" anchor="ctr"/>
                </a:tc>
              </a:tr>
              <a:tr h="365736">
                <a:tc>
                  <a:txBody>
                    <a:bodyPr/>
                    <a:lstStyle/>
                    <a:p>
                      <a:pPr algn="ctr">
                        <a:lnSpc>
                          <a:spcPct val="150000"/>
                        </a:lnSpc>
                        <a:spcAft>
                          <a:spcPts val="0"/>
                        </a:spcAft>
                        <a:tabLst>
                          <a:tab pos="2400300" algn="l"/>
                        </a:tabLst>
                      </a:pPr>
                      <a:r>
                        <a:rPr lang="zh-CN" sz="1600" b="1" kern="100">
                          <a:effectLst/>
                        </a:rPr>
                        <a:t>农业制度</a:t>
                      </a:r>
                      <a:endParaRPr lang="zh-CN" sz="1600" b="1" kern="10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a:effectLst/>
                        </a:rPr>
                        <a:t>集体化农庄</a:t>
                      </a:r>
                      <a:endParaRPr lang="zh-CN" sz="1600" b="1" kern="10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dirty="0">
                          <a:effectLst/>
                        </a:rPr>
                        <a:t>资本主义大农场</a:t>
                      </a:r>
                      <a:endParaRPr lang="zh-CN" sz="1600" b="1" kern="100" dirty="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a:effectLst/>
                        </a:rPr>
                        <a:t>家庭联产承包责任制</a:t>
                      </a:r>
                      <a:endParaRPr lang="zh-CN" sz="1600" b="1" kern="100">
                        <a:effectLst/>
                        <a:latin typeface="宋体"/>
                        <a:cs typeface="Times New Roman"/>
                      </a:endParaRPr>
                    </a:p>
                  </a:txBody>
                  <a:tcPr marL="68577" marR="68577" marT="0" marB="0" anchor="ctr"/>
                </a:tc>
              </a:tr>
              <a:tr h="731471">
                <a:tc>
                  <a:txBody>
                    <a:bodyPr/>
                    <a:lstStyle/>
                    <a:p>
                      <a:pPr algn="ctr">
                        <a:lnSpc>
                          <a:spcPct val="150000"/>
                        </a:lnSpc>
                        <a:spcAft>
                          <a:spcPts val="0"/>
                        </a:spcAft>
                        <a:tabLst>
                          <a:tab pos="2400300" algn="l"/>
                        </a:tabLst>
                      </a:pPr>
                      <a:r>
                        <a:rPr lang="zh-CN" sz="1600" b="1" kern="100" dirty="0">
                          <a:effectLst/>
                        </a:rPr>
                        <a:t>经济体制</a:t>
                      </a:r>
                      <a:endParaRPr lang="zh-CN" sz="1600" b="1" kern="100" dirty="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a:effectLst/>
                        </a:rPr>
                        <a:t>高度集中的计划经济体制</a:t>
                      </a:r>
                      <a:endParaRPr lang="zh-CN" sz="1600" b="1" kern="10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dirty="0">
                          <a:effectLst/>
                        </a:rPr>
                        <a:t>国家干预下的资本主义市场经济体制</a:t>
                      </a:r>
                      <a:endParaRPr lang="zh-CN" sz="1600" b="1" kern="100" dirty="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dirty="0">
                          <a:effectLst/>
                        </a:rPr>
                        <a:t>宏观调控下的社会主义市场经济体制</a:t>
                      </a:r>
                      <a:endParaRPr lang="zh-CN" sz="1600" b="1" kern="100" dirty="0">
                        <a:effectLst/>
                        <a:latin typeface="宋体"/>
                        <a:cs typeface="Times New Roman"/>
                      </a:endParaRPr>
                    </a:p>
                  </a:txBody>
                  <a:tcPr marL="68577" marR="68577" marT="0" marB="0" anchor="ctr"/>
                </a:tc>
              </a:tr>
              <a:tr h="2194413">
                <a:tc>
                  <a:txBody>
                    <a:bodyPr/>
                    <a:lstStyle/>
                    <a:p>
                      <a:pPr algn="ctr">
                        <a:lnSpc>
                          <a:spcPct val="150000"/>
                        </a:lnSpc>
                        <a:spcAft>
                          <a:spcPts val="0"/>
                        </a:spcAft>
                        <a:tabLst>
                          <a:tab pos="2400300" algn="l"/>
                        </a:tabLst>
                      </a:pPr>
                      <a:r>
                        <a:rPr lang="zh-CN" sz="1600" b="1" kern="100">
                          <a:effectLst/>
                        </a:rPr>
                        <a:t>实质</a:t>
                      </a:r>
                      <a:endParaRPr lang="zh-CN" sz="1600" b="1" kern="10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a:effectLst/>
                        </a:rPr>
                        <a:t>通过牺牲农业，优先发展重工业的方式建立起来的高度集中的计划经济体制</a:t>
                      </a:r>
                      <a:endParaRPr lang="zh-CN" sz="1600" b="1" kern="10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a:effectLst/>
                        </a:rPr>
                        <a:t>在不触动资本主义制度的前提下，对资本主义生产关系的局部调整</a:t>
                      </a:r>
                      <a:r>
                        <a:rPr lang="en-US" sz="1600" b="1" kern="100">
                          <a:effectLst/>
                        </a:rPr>
                        <a:t>(</a:t>
                      </a:r>
                      <a:r>
                        <a:rPr lang="zh-CN" sz="1600" b="1" kern="100">
                          <a:effectLst/>
                        </a:rPr>
                        <a:t>国家干预经济，调节资本主义供给与需求之间的矛盾</a:t>
                      </a:r>
                      <a:r>
                        <a:rPr lang="en-US" sz="1600" b="1" kern="100">
                          <a:effectLst/>
                        </a:rPr>
                        <a:t>)</a:t>
                      </a:r>
                      <a:endParaRPr lang="zh-CN" sz="1600" b="1" kern="100">
                        <a:effectLst/>
                        <a:latin typeface="宋体"/>
                        <a:cs typeface="Times New Roman"/>
                      </a:endParaRPr>
                    </a:p>
                  </a:txBody>
                  <a:tcPr marL="68577" marR="68577" marT="0" marB="0" anchor="ctr"/>
                </a:tc>
                <a:tc>
                  <a:txBody>
                    <a:bodyPr/>
                    <a:lstStyle/>
                    <a:p>
                      <a:pPr algn="l">
                        <a:lnSpc>
                          <a:spcPct val="150000"/>
                        </a:lnSpc>
                        <a:spcAft>
                          <a:spcPts val="0"/>
                        </a:spcAft>
                        <a:tabLst>
                          <a:tab pos="2400300" algn="l"/>
                        </a:tabLst>
                      </a:pPr>
                      <a:r>
                        <a:rPr lang="zh-CN" sz="1600" b="1" kern="100" dirty="0">
                          <a:effectLst/>
                        </a:rPr>
                        <a:t>在坚持社会主义制度的前提下，改革生产关系中不适应生产力发展的环节，解放生产力，最终建立社会主义市场经济体制</a:t>
                      </a:r>
                      <a:endParaRPr lang="zh-CN" sz="1600" b="1" kern="100" dirty="0">
                        <a:effectLst/>
                        <a:latin typeface="宋体"/>
                        <a:cs typeface="Times New Roman"/>
                      </a:endParaRPr>
                    </a:p>
                  </a:txBody>
                  <a:tcPr marL="68577" marR="68577" marT="0" marB="0" anchor="ctr"/>
                </a:tc>
              </a:tr>
            </a:tbl>
          </a:graphicData>
        </a:graphic>
      </p:graphicFrame>
      <p:sp>
        <p:nvSpPr>
          <p:cNvPr id="333863" name="Rectangle 1"/>
          <p:cNvSpPr>
            <a:spLocks noChangeArrowheads="1"/>
          </p:cNvSpPr>
          <p:nvPr/>
        </p:nvSpPr>
        <p:spPr bwMode="auto">
          <a:xfrm>
            <a:off x="660400" y="304800"/>
            <a:ext cx="5141913"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266700">
              <a:tabLst>
                <a:tab pos="2400300" algn="l"/>
              </a:tabLst>
            </a:pPr>
            <a:r>
              <a:rPr lang="zh-CN" sz="2800" b="1">
                <a:latin typeface="Arial" pitchFamily="34" charset="0"/>
              </a:rPr>
              <a:t>世界三大经济发展模式的不同</a:t>
            </a:r>
          </a:p>
          <a:p>
            <a:pPr indent="266700" eaLnBrk="0" hangingPunct="0">
              <a:tabLst>
                <a:tab pos="2400300" algn="l"/>
              </a:tabLst>
            </a:pPr>
            <a:endParaRPr lang="zh-CN" altLang="zh-CN">
              <a:latin typeface="Arial" pitchFamily="34" charset="0"/>
            </a:endParaRPr>
          </a:p>
        </p:txBody>
      </p:sp>
    </p:spTree>
    <p:extLst>
      <p:ext uri="{BB962C8B-B14F-4D97-AF65-F5344CB8AC3E}">
        <p14:creationId xmlns:p14="http://schemas.microsoft.com/office/powerpoint/2010/main" val="37191714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7950" y="488950"/>
          <a:ext cx="9036050" cy="6218238"/>
        </p:xfrm>
        <a:graphic>
          <a:graphicData uri="http://schemas.openxmlformats.org/drawingml/2006/table">
            <a:tbl>
              <a:tblPr>
                <a:tableStyleId>{5C22544A-7EE6-4342-B048-85BDC9FD1C3A}</a:tableStyleId>
              </a:tblPr>
              <a:tblGrid>
                <a:gridCol w="596719"/>
                <a:gridCol w="1278687"/>
                <a:gridCol w="3395623"/>
                <a:gridCol w="3765021"/>
              </a:tblGrid>
              <a:tr h="365779">
                <a:tc gridSpan="2">
                  <a:txBody>
                    <a:bodyPr/>
                    <a:lstStyle/>
                    <a:p>
                      <a:pPr algn="ctr">
                        <a:lnSpc>
                          <a:spcPct val="150000"/>
                        </a:lnSpc>
                        <a:spcAft>
                          <a:spcPts val="0"/>
                        </a:spcAft>
                        <a:tabLst>
                          <a:tab pos="2400300" algn="l"/>
                        </a:tabLst>
                      </a:pPr>
                      <a:r>
                        <a:rPr lang="en-US" sz="1600" b="1" kern="100" dirty="0">
                          <a:effectLst/>
                        </a:rPr>
                        <a:t> </a:t>
                      </a:r>
                      <a:endParaRPr lang="zh-CN" sz="1600" b="1" kern="100" dirty="0">
                        <a:effectLst/>
                        <a:latin typeface="宋体"/>
                        <a:cs typeface="Times New Roman"/>
                      </a:endParaRPr>
                    </a:p>
                  </a:txBody>
                  <a:tcPr marL="58212" marR="58212" marT="0" marB="0" anchor="ctr"/>
                </a:tc>
                <a:tc hMerge="1">
                  <a:txBody>
                    <a:bodyPr/>
                    <a:lstStyle/>
                    <a:p>
                      <a:endParaRPr lang="zh-CN" altLang="en-US"/>
                    </a:p>
                  </a:txBody>
                  <a:tcPr/>
                </a:tc>
                <a:tc>
                  <a:txBody>
                    <a:bodyPr/>
                    <a:lstStyle/>
                    <a:p>
                      <a:pPr algn="ctr">
                        <a:lnSpc>
                          <a:spcPct val="150000"/>
                        </a:lnSpc>
                        <a:spcAft>
                          <a:spcPts val="0"/>
                        </a:spcAft>
                        <a:tabLst>
                          <a:tab pos="2400300" algn="l"/>
                        </a:tabLst>
                      </a:pPr>
                      <a:r>
                        <a:rPr lang="zh-CN" sz="1600" b="1" kern="100">
                          <a:effectLst/>
                        </a:rPr>
                        <a:t>宋元明清</a:t>
                      </a:r>
                      <a:endParaRPr lang="zh-CN" sz="1600" b="1" kern="100">
                        <a:effectLst/>
                        <a:latin typeface="宋体"/>
                        <a:cs typeface="Times New Roman"/>
                      </a:endParaRPr>
                    </a:p>
                  </a:txBody>
                  <a:tcPr marL="58212" marR="58212" marT="0" marB="0" anchor="ctr"/>
                </a:tc>
                <a:tc>
                  <a:txBody>
                    <a:bodyPr/>
                    <a:lstStyle/>
                    <a:p>
                      <a:pPr algn="ctr">
                        <a:lnSpc>
                          <a:spcPct val="150000"/>
                        </a:lnSpc>
                        <a:spcAft>
                          <a:spcPts val="0"/>
                        </a:spcAft>
                        <a:tabLst>
                          <a:tab pos="2400300" algn="l"/>
                        </a:tabLst>
                      </a:pPr>
                      <a:r>
                        <a:rPr lang="zh-CN" sz="1600" b="1" kern="100">
                          <a:effectLst/>
                        </a:rPr>
                        <a:t>西方</a:t>
                      </a:r>
                      <a:endParaRPr lang="zh-CN" sz="1600" b="1" kern="100">
                        <a:effectLst/>
                        <a:latin typeface="宋体"/>
                        <a:cs typeface="Times New Roman"/>
                      </a:endParaRPr>
                    </a:p>
                  </a:txBody>
                  <a:tcPr marL="58212" marR="58212" marT="0" marB="0" anchor="ctr"/>
                </a:tc>
              </a:tr>
              <a:tr h="2560451">
                <a:tc gridSpan="2">
                  <a:txBody>
                    <a:bodyPr/>
                    <a:lstStyle/>
                    <a:p>
                      <a:pPr algn="ctr">
                        <a:lnSpc>
                          <a:spcPct val="150000"/>
                        </a:lnSpc>
                        <a:spcAft>
                          <a:spcPts val="0"/>
                        </a:spcAft>
                        <a:tabLst>
                          <a:tab pos="2400300" algn="l"/>
                        </a:tabLst>
                      </a:pPr>
                      <a:r>
                        <a:rPr lang="zh-CN" sz="1600" b="1" kern="100" dirty="0">
                          <a:effectLst/>
                        </a:rPr>
                        <a:t>表现</a:t>
                      </a:r>
                      <a:endParaRPr lang="zh-CN" sz="1600" b="1" kern="100" dirty="0">
                        <a:effectLst/>
                        <a:latin typeface="宋体"/>
                        <a:cs typeface="Times New Roman"/>
                      </a:endParaRPr>
                    </a:p>
                  </a:txBody>
                  <a:tcPr marL="58212" marR="58212" marT="0" marB="0" anchor="ctr"/>
                </a:tc>
                <a:tc hMerge="1">
                  <a:txBody>
                    <a:bodyPr/>
                    <a:lstStyle/>
                    <a:p>
                      <a:endParaRPr lang="zh-CN" altLang="en-US"/>
                    </a:p>
                  </a:txBody>
                  <a:tcPr/>
                </a:tc>
                <a:tc>
                  <a:txBody>
                    <a:bodyPr/>
                    <a:lstStyle/>
                    <a:p>
                      <a:pPr algn="l">
                        <a:lnSpc>
                          <a:spcPct val="150000"/>
                        </a:lnSpc>
                        <a:spcAft>
                          <a:spcPts val="0"/>
                        </a:spcAft>
                        <a:tabLst>
                          <a:tab pos="2400300" algn="l"/>
                        </a:tabLst>
                      </a:pPr>
                      <a:r>
                        <a:rPr lang="zh-CN" sz="1600" b="1" kern="100">
                          <a:effectLst/>
                        </a:rPr>
                        <a:t>宋元：商业的时间、空间均不再受限制；</a:t>
                      </a:r>
                      <a:r>
                        <a:rPr lang="en-US" sz="1600" b="1" kern="100">
                          <a:effectLst/>
                        </a:rPr>
                        <a:t>“</a:t>
                      </a:r>
                      <a:r>
                        <a:rPr lang="zh-CN" sz="1600" b="1" kern="100">
                          <a:effectLst/>
                        </a:rPr>
                        <a:t>草市</a:t>
                      </a:r>
                      <a:r>
                        <a:rPr lang="en-US" sz="1600" b="1" kern="100">
                          <a:effectLst/>
                        </a:rPr>
                        <a:t>”</a:t>
                      </a:r>
                      <a:r>
                        <a:rPr lang="zh-CN" sz="1600" b="1" kern="100">
                          <a:effectLst/>
                        </a:rPr>
                        <a:t>具有比较完备的饮食服务设施；纸币的出现与大量使用；以商业为中心的大城市出现；海外贸易发达</a:t>
                      </a:r>
                    </a:p>
                    <a:p>
                      <a:pPr algn="l">
                        <a:lnSpc>
                          <a:spcPct val="150000"/>
                        </a:lnSpc>
                        <a:spcAft>
                          <a:spcPts val="0"/>
                        </a:spcAft>
                        <a:tabLst>
                          <a:tab pos="2400300" algn="l"/>
                        </a:tabLst>
                      </a:pPr>
                      <a:r>
                        <a:rPr lang="zh-CN" sz="1600" b="1" kern="100">
                          <a:effectLst/>
                        </a:rPr>
                        <a:t>明清：资本主义萌芽与地域性商人群体出现；工商业市镇大量出现</a:t>
                      </a:r>
                      <a:endParaRPr lang="zh-CN" sz="1600" b="1" kern="100">
                        <a:effectLst/>
                        <a:latin typeface="宋体"/>
                        <a:cs typeface="Times New Roman"/>
                      </a:endParaRPr>
                    </a:p>
                  </a:txBody>
                  <a:tcPr marL="58212" marR="58212" marT="0" marB="0" anchor="ctr"/>
                </a:tc>
                <a:tc>
                  <a:txBody>
                    <a:bodyPr/>
                    <a:lstStyle/>
                    <a:p>
                      <a:pPr algn="l">
                        <a:lnSpc>
                          <a:spcPct val="150000"/>
                        </a:lnSpc>
                        <a:spcAft>
                          <a:spcPts val="0"/>
                        </a:spcAft>
                        <a:tabLst>
                          <a:tab pos="2400300" algn="l"/>
                        </a:tabLst>
                      </a:pPr>
                      <a:r>
                        <a:rPr lang="zh-CN" sz="1600" b="1" kern="100">
                          <a:effectLst/>
                        </a:rPr>
                        <a:t>贸易规模不断扩大，商品种类日益增多，贸易范围不断扩展；商业经营模式发生变化，股份公司、证券交易所出现；贸易中心由原来的地中海区域转移到大西洋沿岸</a:t>
                      </a:r>
                      <a:endParaRPr lang="zh-CN" sz="1600" b="1" kern="100">
                        <a:effectLst/>
                        <a:latin typeface="宋体"/>
                        <a:cs typeface="Times New Roman"/>
                      </a:endParaRPr>
                    </a:p>
                  </a:txBody>
                  <a:tcPr marL="58212" marR="58212" marT="0" marB="0" anchor="ctr"/>
                </a:tc>
              </a:tr>
              <a:tr h="1097336">
                <a:tc rowSpan="3">
                  <a:txBody>
                    <a:bodyPr/>
                    <a:lstStyle/>
                    <a:p>
                      <a:pPr algn="ctr">
                        <a:lnSpc>
                          <a:spcPct val="150000"/>
                        </a:lnSpc>
                        <a:spcAft>
                          <a:spcPts val="0"/>
                        </a:spcAft>
                        <a:tabLst>
                          <a:tab pos="2400300" algn="l"/>
                        </a:tabLst>
                      </a:pPr>
                      <a:r>
                        <a:rPr lang="zh-CN" sz="1600" b="1" kern="100">
                          <a:effectLst/>
                        </a:rPr>
                        <a:t>特点</a:t>
                      </a:r>
                      <a:endParaRPr lang="zh-CN" sz="1600" b="1" kern="100">
                        <a:effectLst/>
                        <a:latin typeface="宋体"/>
                        <a:cs typeface="Times New Roman"/>
                      </a:endParaRPr>
                    </a:p>
                  </a:txBody>
                  <a:tcPr marL="58212" marR="58212" marT="0" marB="0" anchor="ctr"/>
                </a:tc>
                <a:tc>
                  <a:txBody>
                    <a:bodyPr/>
                    <a:lstStyle/>
                    <a:p>
                      <a:pPr algn="ctr">
                        <a:lnSpc>
                          <a:spcPct val="150000"/>
                        </a:lnSpc>
                        <a:spcAft>
                          <a:spcPts val="0"/>
                        </a:spcAft>
                        <a:tabLst>
                          <a:tab pos="2400300" algn="l"/>
                        </a:tabLst>
                      </a:pPr>
                      <a:r>
                        <a:rPr lang="zh-CN" sz="1600" b="1" kern="100">
                          <a:effectLst/>
                        </a:rPr>
                        <a:t>发展水平</a:t>
                      </a:r>
                      <a:endParaRPr lang="zh-CN" sz="1600" b="1" kern="100">
                        <a:effectLst/>
                        <a:latin typeface="宋体"/>
                        <a:cs typeface="Times New Roman"/>
                      </a:endParaRPr>
                    </a:p>
                  </a:txBody>
                  <a:tcPr marL="58212" marR="58212" marT="0" marB="0" anchor="ctr"/>
                </a:tc>
                <a:tc>
                  <a:txBody>
                    <a:bodyPr/>
                    <a:lstStyle/>
                    <a:p>
                      <a:pPr algn="l">
                        <a:lnSpc>
                          <a:spcPct val="150000"/>
                        </a:lnSpc>
                        <a:spcAft>
                          <a:spcPts val="0"/>
                        </a:spcAft>
                        <a:tabLst>
                          <a:tab pos="2400300" algn="l"/>
                        </a:tabLst>
                      </a:pPr>
                      <a:r>
                        <a:rPr lang="zh-CN" sz="1600" b="1" kern="100">
                          <a:effectLst/>
                        </a:rPr>
                        <a:t>没有突破农耕经济的范畴，没有进一步推动新的经济因素和阶级力量的产生</a:t>
                      </a:r>
                      <a:endParaRPr lang="zh-CN" sz="1600" b="1" kern="100">
                        <a:effectLst/>
                        <a:latin typeface="宋体"/>
                        <a:cs typeface="Times New Roman"/>
                      </a:endParaRPr>
                    </a:p>
                  </a:txBody>
                  <a:tcPr marL="58212" marR="58212" marT="0" marB="0" anchor="ctr"/>
                </a:tc>
                <a:tc>
                  <a:txBody>
                    <a:bodyPr/>
                    <a:lstStyle/>
                    <a:p>
                      <a:pPr algn="l">
                        <a:lnSpc>
                          <a:spcPct val="150000"/>
                        </a:lnSpc>
                        <a:spcAft>
                          <a:spcPts val="0"/>
                        </a:spcAft>
                        <a:tabLst>
                          <a:tab pos="2400300" algn="l"/>
                        </a:tabLst>
                      </a:pPr>
                      <a:r>
                        <a:rPr lang="zh-CN" sz="1600" b="1" kern="100" dirty="0">
                          <a:effectLst/>
                        </a:rPr>
                        <a:t>促进封建生产关系的瓦解，促进资本主义和资产阶级力量的成长</a:t>
                      </a:r>
                      <a:endParaRPr lang="zh-CN" sz="1600" b="1" kern="100" dirty="0">
                        <a:effectLst/>
                        <a:latin typeface="宋体"/>
                        <a:cs typeface="Times New Roman"/>
                      </a:endParaRPr>
                    </a:p>
                  </a:txBody>
                  <a:tcPr marL="58212" marR="58212" marT="0" marB="0" anchor="ctr"/>
                </a:tc>
              </a:tr>
              <a:tr h="1463115">
                <a:tc vMerge="1">
                  <a:txBody>
                    <a:bodyPr/>
                    <a:lstStyle/>
                    <a:p>
                      <a:endParaRPr lang="zh-CN" altLang="en-US"/>
                    </a:p>
                  </a:txBody>
                  <a:tcPr/>
                </a:tc>
                <a:tc>
                  <a:txBody>
                    <a:bodyPr/>
                    <a:lstStyle/>
                    <a:p>
                      <a:pPr algn="ctr">
                        <a:lnSpc>
                          <a:spcPct val="150000"/>
                        </a:lnSpc>
                        <a:spcAft>
                          <a:spcPts val="0"/>
                        </a:spcAft>
                        <a:tabLst>
                          <a:tab pos="2400300" algn="l"/>
                        </a:tabLst>
                      </a:pPr>
                      <a:r>
                        <a:rPr lang="zh-CN" sz="1600" b="1" kern="100">
                          <a:effectLst/>
                        </a:rPr>
                        <a:t>市场范围</a:t>
                      </a:r>
                      <a:endParaRPr lang="zh-CN" sz="1600" b="1" kern="100">
                        <a:effectLst/>
                        <a:latin typeface="宋体"/>
                        <a:cs typeface="Times New Roman"/>
                      </a:endParaRPr>
                    </a:p>
                  </a:txBody>
                  <a:tcPr marL="58212" marR="58212" marT="0" marB="0" anchor="ctr"/>
                </a:tc>
                <a:tc>
                  <a:txBody>
                    <a:bodyPr/>
                    <a:lstStyle/>
                    <a:p>
                      <a:pPr algn="l">
                        <a:lnSpc>
                          <a:spcPct val="150000"/>
                        </a:lnSpc>
                        <a:spcAft>
                          <a:spcPts val="0"/>
                        </a:spcAft>
                        <a:tabLst>
                          <a:tab pos="2400300" algn="l"/>
                        </a:tabLst>
                      </a:pPr>
                      <a:r>
                        <a:rPr lang="zh-CN" sz="1600" b="1" kern="100">
                          <a:effectLst/>
                        </a:rPr>
                        <a:t>由于专制制度的阻碍，工商业的发展仍受重农抑商政策的制约，对外贸易仍以官方贸易为主，官营手工业仍然占据主导地位，国内市场比较狭小</a:t>
                      </a:r>
                      <a:endParaRPr lang="zh-CN" sz="1600" b="1" kern="100">
                        <a:effectLst/>
                        <a:latin typeface="宋体"/>
                        <a:cs typeface="Times New Roman"/>
                      </a:endParaRPr>
                    </a:p>
                  </a:txBody>
                  <a:tcPr marL="58212" marR="58212" marT="0" marB="0" anchor="ctr"/>
                </a:tc>
                <a:tc>
                  <a:txBody>
                    <a:bodyPr/>
                    <a:lstStyle/>
                    <a:p>
                      <a:pPr algn="l">
                        <a:lnSpc>
                          <a:spcPct val="150000"/>
                        </a:lnSpc>
                        <a:spcAft>
                          <a:spcPts val="0"/>
                        </a:spcAft>
                        <a:tabLst>
                          <a:tab pos="2400300" algn="l"/>
                        </a:tabLst>
                      </a:pPr>
                      <a:r>
                        <a:rPr lang="zh-CN" sz="1600" b="1" kern="100">
                          <a:effectLst/>
                        </a:rPr>
                        <a:t>已形成区域性贸易市场，使世界市场的雏形出现。推动了经济结构和经营方式的转变，出现股份制、银行等经营现象</a:t>
                      </a:r>
                      <a:endParaRPr lang="zh-CN" sz="1600" b="1" kern="100">
                        <a:effectLst/>
                        <a:latin typeface="宋体"/>
                        <a:cs typeface="Times New Roman"/>
                      </a:endParaRPr>
                    </a:p>
                  </a:txBody>
                  <a:tcPr marL="58212" marR="58212" marT="0" marB="0" anchor="ctr"/>
                </a:tc>
              </a:tr>
              <a:tr h="731557">
                <a:tc vMerge="1">
                  <a:txBody>
                    <a:bodyPr/>
                    <a:lstStyle/>
                    <a:p>
                      <a:endParaRPr lang="zh-CN" altLang="en-US"/>
                    </a:p>
                  </a:txBody>
                  <a:tcPr/>
                </a:tc>
                <a:tc>
                  <a:txBody>
                    <a:bodyPr/>
                    <a:lstStyle/>
                    <a:p>
                      <a:pPr algn="ctr">
                        <a:lnSpc>
                          <a:spcPct val="150000"/>
                        </a:lnSpc>
                        <a:spcAft>
                          <a:spcPts val="0"/>
                        </a:spcAft>
                        <a:tabLst>
                          <a:tab pos="2400300" algn="l"/>
                        </a:tabLst>
                      </a:pPr>
                      <a:r>
                        <a:rPr lang="zh-CN" sz="1600" b="1" kern="100">
                          <a:effectLst/>
                        </a:rPr>
                        <a:t>影响</a:t>
                      </a:r>
                      <a:endParaRPr lang="zh-CN" sz="1600" b="1" kern="100">
                        <a:effectLst/>
                        <a:latin typeface="宋体"/>
                        <a:cs typeface="Times New Roman"/>
                      </a:endParaRPr>
                    </a:p>
                  </a:txBody>
                  <a:tcPr marL="58212" marR="58212" marT="0" marB="0" anchor="ctr"/>
                </a:tc>
                <a:tc>
                  <a:txBody>
                    <a:bodyPr/>
                    <a:lstStyle/>
                    <a:p>
                      <a:pPr algn="l">
                        <a:lnSpc>
                          <a:spcPct val="150000"/>
                        </a:lnSpc>
                        <a:spcAft>
                          <a:spcPts val="0"/>
                        </a:spcAft>
                        <a:tabLst>
                          <a:tab pos="2400300" algn="l"/>
                        </a:tabLst>
                      </a:pPr>
                      <a:r>
                        <a:rPr lang="zh-CN" sz="1600" b="1" kern="100">
                          <a:effectLst/>
                        </a:rPr>
                        <a:t>没有推动封建生产方式</a:t>
                      </a:r>
                      <a:r>
                        <a:rPr lang="en-US" sz="1600" b="1" kern="100">
                          <a:effectLst/>
                        </a:rPr>
                        <a:t>(</a:t>
                      </a:r>
                      <a:r>
                        <a:rPr lang="zh-CN" sz="1600" b="1" kern="100">
                          <a:effectLst/>
                        </a:rPr>
                        <a:t>生产关系</a:t>
                      </a:r>
                      <a:r>
                        <a:rPr lang="en-US" sz="1600" b="1" kern="100">
                          <a:effectLst/>
                        </a:rPr>
                        <a:t>)</a:t>
                      </a:r>
                      <a:r>
                        <a:rPr lang="zh-CN" sz="1600" b="1" kern="100">
                          <a:effectLst/>
                        </a:rPr>
                        <a:t>向资本主义生产方式迈进</a:t>
                      </a:r>
                      <a:endParaRPr lang="zh-CN" sz="1600" b="1" kern="100">
                        <a:effectLst/>
                        <a:latin typeface="宋体"/>
                        <a:cs typeface="Times New Roman"/>
                      </a:endParaRPr>
                    </a:p>
                  </a:txBody>
                  <a:tcPr marL="58212" marR="58212" marT="0" marB="0" anchor="ctr"/>
                </a:tc>
                <a:tc>
                  <a:txBody>
                    <a:bodyPr/>
                    <a:lstStyle/>
                    <a:p>
                      <a:pPr algn="l">
                        <a:lnSpc>
                          <a:spcPct val="150000"/>
                        </a:lnSpc>
                        <a:spcAft>
                          <a:spcPts val="0"/>
                        </a:spcAft>
                        <a:tabLst>
                          <a:tab pos="2400300" algn="l"/>
                        </a:tabLst>
                      </a:pPr>
                      <a:r>
                        <a:rPr lang="zh-CN" sz="1600" b="1" kern="100" dirty="0">
                          <a:effectLst/>
                        </a:rPr>
                        <a:t>使西欧封建制度瓦解；推动了资本主义的发展</a:t>
                      </a:r>
                      <a:endParaRPr lang="zh-CN" sz="1600" b="1" kern="100" dirty="0">
                        <a:effectLst/>
                        <a:latin typeface="宋体"/>
                        <a:cs typeface="Times New Roman"/>
                      </a:endParaRPr>
                    </a:p>
                  </a:txBody>
                  <a:tcPr marL="58212" marR="58212" marT="0" marB="0" anchor="ctr"/>
                </a:tc>
              </a:tr>
            </a:tbl>
          </a:graphicData>
        </a:graphic>
      </p:graphicFrame>
      <p:sp>
        <p:nvSpPr>
          <p:cNvPr id="336926" name="Rectangle 1"/>
          <p:cNvSpPr>
            <a:spLocks noChangeArrowheads="1"/>
          </p:cNvSpPr>
          <p:nvPr/>
        </p:nvSpPr>
        <p:spPr bwMode="auto">
          <a:xfrm>
            <a:off x="468313" y="150813"/>
            <a:ext cx="66738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266700">
              <a:tabLst>
                <a:tab pos="2400300" algn="l"/>
              </a:tabLst>
            </a:pPr>
            <a:r>
              <a:rPr lang="zh-CN" sz="2000" b="1">
                <a:solidFill>
                  <a:srgbClr val="FF0000"/>
                </a:solidFill>
                <a:latin typeface="Arial" pitchFamily="34" charset="0"/>
              </a:rPr>
              <a:t>宋元明清时期和</a:t>
            </a:r>
            <a:r>
              <a:rPr lang="en-US" altLang="zh-CN" sz="2000" b="1">
                <a:solidFill>
                  <a:srgbClr val="FF0000"/>
                </a:solidFill>
                <a:latin typeface="Arial" pitchFamily="34" charset="0"/>
              </a:rPr>
              <a:t>16</a:t>
            </a:r>
            <a:r>
              <a:rPr lang="zh-CN" altLang="en-US" sz="2000" b="1">
                <a:solidFill>
                  <a:srgbClr val="FF0000"/>
                </a:solidFill>
                <a:latin typeface="Arial" pitchFamily="34" charset="0"/>
              </a:rPr>
              <a:t>世纪西方</a:t>
            </a:r>
            <a:r>
              <a:rPr lang="zh-CN" altLang="en-US" sz="2000" b="1">
                <a:solidFill>
                  <a:srgbClr val="FF0000"/>
                </a:solidFill>
                <a:latin typeface="宋体" pitchFamily="2" charset="-122"/>
              </a:rPr>
              <a:t>“</a:t>
            </a:r>
            <a:r>
              <a:rPr lang="zh-CN" altLang="en-US" sz="2000" b="1">
                <a:solidFill>
                  <a:srgbClr val="FF0000"/>
                </a:solidFill>
                <a:latin typeface="Arial" pitchFamily="34" charset="0"/>
              </a:rPr>
              <a:t>商业革命</a:t>
            </a:r>
            <a:r>
              <a:rPr lang="zh-CN" altLang="en-US" sz="2000" b="1">
                <a:solidFill>
                  <a:srgbClr val="FF0000"/>
                </a:solidFill>
                <a:latin typeface="宋体" pitchFamily="2" charset="-122"/>
              </a:rPr>
              <a:t>”</a:t>
            </a:r>
            <a:r>
              <a:rPr lang="zh-CN" altLang="en-US" sz="2000" b="1">
                <a:solidFill>
                  <a:srgbClr val="FF0000"/>
                </a:solidFill>
                <a:latin typeface="Arial" pitchFamily="34" charset="0"/>
              </a:rPr>
              <a:t>的表现与特点</a:t>
            </a:r>
          </a:p>
          <a:p>
            <a:pPr indent="266700" eaLnBrk="0" hangingPunct="0">
              <a:tabLst>
                <a:tab pos="2400300" algn="l"/>
              </a:tabLst>
            </a:pPr>
            <a:endParaRPr lang="zh-CN" altLang="en-US">
              <a:latin typeface="Arial" pitchFamily="34" charset="0"/>
            </a:endParaRPr>
          </a:p>
        </p:txBody>
      </p:sp>
    </p:spTree>
    <p:extLst>
      <p:ext uri="{BB962C8B-B14F-4D97-AF65-F5344CB8AC3E}">
        <p14:creationId xmlns:p14="http://schemas.microsoft.com/office/powerpoint/2010/main" val="1739235048"/>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1846714" y="1628800"/>
            <a:ext cx="5201997" cy="4539675"/>
          </a:xfrm>
          <a:prstGeom prst="horizontalScroll">
            <a:avLst/>
          </a:prstGeom>
          <a:noFill/>
          <a:ln>
            <a:solidFill>
              <a:srgbClr val="002060"/>
            </a:solidFill>
          </a:ln>
        </p:spPr>
        <p:txBody>
          <a:bodyPr wrap="none">
            <a:spAutoFit/>
          </a:bodyPr>
          <a:lstStyle/>
          <a:p>
            <a:pPr algn="ctr">
              <a:defRPr/>
            </a:pPr>
            <a:r>
              <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策略十</a:t>
            </a: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defRPr/>
            </a:pP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注重习惯养成</a:t>
            </a: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defRPr/>
            </a:pP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加强讲评环节</a:t>
            </a: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defRPr/>
            </a:pP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41631154"/>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288" y="404813"/>
            <a:ext cx="8064500" cy="6000750"/>
          </a:xfrm>
          <a:prstGeom prst="rect">
            <a:avLst/>
          </a:prstGeom>
        </p:spPr>
        <p:txBody>
          <a:bodyPr>
            <a:spAutoFit/>
          </a:bodyPr>
          <a:lstStyle/>
          <a:p>
            <a:pPr indent="306070" algn="just">
              <a:lnSpc>
                <a:spcPct val="120000"/>
              </a:lnSpc>
              <a:spcAft>
                <a:spcPts val="0"/>
              </a:spcAft>
              <a:defRPr/>
            </a:pPr>
            <a:r>
              <a:rPr lang="zh-CN" altLang="zh-CN" sz="2000" b="1" kern="100" dirty="0">
                <a:solidFill>
                  <a:srgbClr val="FF0000"/>
                </a:solidFill>
                <a:latin typeface="Calibri"/>
                <a:ea typeface="宋体"/>
                <a:cs typeface="Times New Roman"/>
              </a:rPr>
              <a:t>科学安排考试，强化大题量</a:t>
            </a:r>
            <a:r>
              <a:rPr lang="zh-CN" altLang="zh-CN" sz="2000" b="1" kern="100">
                <a:solidFill>
                  <a:srgbClr val="FF0000"/>
                </a:solidFill>
                <a:latin typeface="Calibri"/>
                <a:ea typeface="宋体"/>
                <a:cs typeface="Times New Roman"/>
              </a:rPr>
              <a:t>限时训练</a:t>
            </a:r>
            <a:endParaRPr lang="zh-CN" altLang="zh-CN" sz="1600" b="1" kern="100" dirty="0">
              <a:latin typeface="Calibri"/>
              <a:ea typeface="宋体"/>
              <a:cs typeface="Times New Roman"/>
            </a:endParaRPr>
          </a:p>
          <a:p>
            <a:pPr indent="304800" algn="just">
              <a:lnSpc>
                <a:spcPct val="120000"/>
              </a:lnSpc>
              <a:spcAft>
                <a:spcPts val="0"/>
              </a:spcAft>
              <a:defRPr/>
            </a:pPr>
            <a:r>
              <a:rPr lang="zh-CN" altLang="zh-CN" sz="2000" b="1" kern="100" dirty="0">
                <a:latin typeface="Calibri"/>
                <a:ea typeface="宋体"/>
                <a:cs typeface="Times New Roman"/>
              </a:rPr>
              <a:t>①认真组织周练、月考。做好试卷命制，坚持大题量限时训练；做到“阅卷不过夜”“讲评不隔日”。</a:t>
            </a:r>
            <a:endParaRPr lang="zh-CN" altLang="zh-CN" sz="1600" b="1" kern="100" dirty="0">
              <a:latin typeface="Calibri"/>
              <a:ea typeface="宋体"/>
              <a:cs typeface="Times New Roman"/>
            </a:endParaRPr>
          </a:p>
          <a:p>
            <a:pPr indent="304800" algn="just">
              <a:lnSpc>
                <a:spcPct val="120000"/>
              </a:lnSpc>
              <a:spcAft>
                <a:spcPts val="0"/>
              </a:spcAft>
              <a:defRPr/>
            </a:pPr>
            <a:r>
              <a:rPr lang="zh-CN" altLang="zh-CN" sz="2000" b="1" kern="100" dirty="0">
                <a:latin typeface="Calibri"/>
                <a:ea typeface="宋体"/>
                <a:cs typeface="Times New Roman"/>
              </a:rPr>
              <a:t>②每次考试前</a:t>
            </a:r>
            <a:r>
              <a:rPr lang="en-US" altLang="zh-CN" sz="2000" b="1" kern="100" dirty="0">
                <a:latin typeface="Calibri"/>
                <a:ea typeface="宋体"/>
                <a:cs typeface="Times New Roman"/>
              </a:rPr>
              <a:t>3-5</a:t>
            </a:r>
            <a:r>
              <a:rPr lang="zh-CN" altLang="zh-CN" sz="2000" b="1" kern="100" dirty="0">
                <a:latin typeface="Calibri"/>
                <a:ea typeface="宋体"/>
                <a:cs typeface="Times New Roman"/>
              </a:rPr>
              <a:t>天，要把《试卷信息细目表》发给学生，以增强复习的针对性；考后依据《试卷信息细目表》，进行答卷分析，找出学与教存在的问题、不足和缺陷。</a:t>
            </a:r>
            <a:endParaRPr lang="zh-CN" altLang="zh-CN" sz="1600" b="1" kern="100" dirty="0">
              <a:latin typeface="Calibri"/>
              <a:ea typeface="宋体"/>
              <a:cs typeface="Times New Roman"/>
            </a:endParaRPr>
          </a:p>
          <a:p>
            <a:pPr indent="304800" algn="just">
              <a:lnSpc>
                <a:spcPct val="120000"/>
              </a:lnSpc>
              <a:spcAft>
                <a:spcPts val="0"/>
              </a:spcAft>
              <a:defRPr/>
            </a:pPr>
            <a:r>
              <a:rPr lang="zh-CN" altLang="zh-CN" sz="2000" b="1" kern="100" dirty="0">
                <a:latin typeface="Calibri"/>
                <a:ea typeface="宋体"/>
                <a:cs typeface="Times New Roman"/>
              </a:rPr>
              <a:t>③建议</a:t>
            </a:r>
            <a:r>
              <a:rPr lang="zh-CN" altLang="zh-CN" sz="2000" b="1" kern="0" dirty="0">
                <a:latin typeface="Calibri"/>
                <a:ea typeface="宋体"/>
                <a:cs typeface="Arial"/>
              </a:rPr>
              <a:t>普通班的考试训练采取</a:t>
            </a:r>
            <a:r>
              <a:rPr lang="en-US" altLang="zh-CN" sz="2000" b="1" kern="0" dirty="0">
                <a:latin typeface="Calibri"/>
                <a:ea typeface="宋体"/>
                <a:cs typeface="Arial"/>
              </a:rPr>
              <a:t>“</a:t>
            </a:r>
            <a:r>
              <a:rPr lang="zh-CN" altLang="zh-CN" sz="2000" b="1" kern="0" dirty="0">
                <a:latin typeface="Calibri"/>
                <a:cs typeface="Arial"/>
              </a:rPr>
              <a:t>开卷练习闭卷考</a:t>
            </a:r>
            <a:r>
              <a:rPr lang="en-US" altLang="zh-CN" sz="2000" b="1" kern="0" dirty="0">
                <a:latin typeface="宋体"/>
                <a:ea typeface="宋体"/>
                <a:cs typeface="Arial"/>
              </a:rPr>
              <a:t>”</a:t>
            </a:r>
            <a:r>
              <a:rPr lang="zh-CN" altLang="zh-CN" sz="2000" b="1" kern="0" dirty="0">
                <a:latin typeface="Calibri"/>
                <a:ea typeface="宋体"/>
                <a:cs typeface="Arial"/>
              </a:rPr>
              <a:t>的策略。“</a:t>
            </a:r>
            <a:r>
              <a:rPr lang="zh-CN" altLang="zh-CN" sz="2000" b="1" kern="0" dirty="0">
                <a:latin typeface="Calibri"/>
                <a:cs typeface="Arial"/>
              </a:rPr>
              <a:t>开卷练</a:t>
            </a:r>
            <a:r>
              <a:rPr lang="zh-CN" altLang="zh-CN" sz="2000" b="1" kern="0" dirty="0">
                <a:latin typeface="Calibri"/>
                <a:ea typeface="宋体"/>
                <a:cs typeface="Arial"/>
              </a:rPr>
              <a:t>”以学习小组合作竞赛的方式、利用自习时间进行；“</a:t>
            </a:r>
            <a:r>
              <a:rPr lang="zh-CN" altLang="zh-CN" sz="2000" b="1" kern="0" dirty="0">
                <a:latin typeface="Calibri"/>
                <a:cs typeface="Arial"/>
              </a:rPr>
              <a:t>闭卷考</a:t>
            </a:r>
            <a:r>
              <a:rPr lang="zh-CN" altLang="zh-CN" sz="2000" b="1" kern="0" dirty="0">
                <a:latin typeface="Calibri"/>
                <a:ea typeface="宋体"/>
                <a:cs typeface="Arial"/>
              </a:rPr>
              <a:t>”则要求每个学生的试卷得分率达到</a:t>
            </a:r>
            <a:r>
              <a:rPr lang="en-US" altLang="zh-CN" sz="2000" b="1" kern="0" dirty="0">
                <a:latin typeface="Calibri"/>
                <a:ea typeface="宋体"/>
                <a:cs typeface="Arial"/>
              </a:rPr>
              <a:t>90%</a:t>
            </a:r>
            <a:r>
              <a:rPr lang="zh-CN" altLang="zh-CN" sz="2000" b="1" kern="0" dirty="0">
                <a:latin typeface="Calibri"/>
                <a:ea typeface="宋体"/>
                <a:cs typeface="Arial"/>
              </a:rPr>
              <a:t>以上，切实增强学生的信心，调动学习积极性和主动性。“开卷练习闭卷考”是大幅度提高本科上线率的有效手段。</a:t>
            </a:r>
            <a:endParaRPr lang="zh-CN" altLang="zh-CN" sz="1600" b="1" kern="100" dirty="0">
              <a:latin typeface="Calibri"/>
              <a:ea typeface="宋体"/>
              <a:cs typeface="Times New Roman"/>
            </a:endParaRPr>
          </a:p>
          <a:p>
            <a:pPr indent="306070" algn="just">
              <a:lnSpc>
                <a:spcPct val="120000"/>
              </a:lnSpc>
              <a:spcAft>
                <a:spcPts val="0"/>
              </a:spcAft>
              <a:defRPr/>
            </a:pPr>
            <a:r>
              <a:rPr lang="zh-CN" altLang="zh-CN" sz="2000" b="1" kern="100" dirty="0">
                <a:solidFill>
                  <a:srgbClr val="FF0000"/>
                </a:solidFill>
                <a:latin typeface="Calibri"/>
                <a:ea typeface="宋体"/>
                <a:cs typeface="Times New Roman"/>
              </a:rPr>
              <a:t>加强答题策略和方法技巧的指导</a:t>
            </a:r>
            <a:endParaRPr lang="zh-CN" altLang="zh-CN" sz="1600" b="1" kern="100" dirty="0">
              <a:solidFill>
                <a:srgbClr val="FF0000"/>
              </a:solidFill>
              <a:latin typeface="Calibri"/>
              <a:ea typeface="宋体"/>
              <a:cs typeface="Times New Roman"/>
            </a:endParaRPr>
          </a:p>
          <a:p>
            <a:pPr indent="304800" algn="just">
              <a:lnSpc>
                <a:spcPct val="120000"/>
              </a:lnSpc>
              <a:spcAft>
                <a:spcPts val="0"/>
              </a:spcAft>
              <a:defRPr/>
            </a:pPr>
            <a:r>
              <a:rPr lang="zh-CN" altLang="zh-CN" sz="2000" b="1" kern="100" dirty="0">
                <a:latin typeface="Calibri"/>
                <a:ea typeface="宋体"/>
                <a:cs typeface="Times New Roman"/>
              </a:rPr>
              <a:t>加强快速阅读训练，提高学生审题速度和理解力；积极探究高难度选择题快速判断正确选项的方法技巧；落实主观性试题答题规范的“</a:t>
            </a:r>
            <a:r>
              <a:rPr lang="zh-CN" altLang="zh-CN" sz="2000" b="1" kern="100" dirty="0">
                <a:latin typeface="Calibri"/>
                <a:cs typeface="Times New Roman"/>
              </a:rPr>
              <a:t>五化</a:t>
            </a:r>
            <a:r>
              <a:rPr lang="zh-CN" altLang="zh-CN" sz="2000" b="1" kern="100" dirty="0">
                <a:latin typeface="Calibri"/>
                <a:ea typeface="宋体"/>
                <a:cs typeface="Times New Roman"/>
              </a:rPr>
              <a:t>”要求，即：</a:t>
            </a:r>
            <a:r>
              <a:rPr lang="zh-CN" altLang="zh-CN" sz="2000" b="1" kern="100" dirty="0">
                <a:latin typeface="Calibri"/>
                <a:cs typeface="Times New Roman"/>
              </a:rPr>
              <a:t>书写工整化、层次段落化、表述要点化、要点序号化、重点（适当）重复化</a:t>
            </a:r>
            <a:r>
              <a:rPr lang="zh-CN" altLang="zh-CN" sz="2000" b="1" kern="100" dirty="0">
                <a:latin typeface="Calibri"/>
                <a:ea typeface="宋体"/>
                <a:cs typeface="Times New Roman"/>
              </a:rPr>
              <a:t>。</a:t>
            </a:r>
            <a:endParaRPr lang="zh-CN" altLang="zh-CN" sz="1600" b="1" kern="100" dirty="0">
              <a:latin typeface="Calibri"/>
              <a:ea typeface="宋体"/>
              <a:cs typeface="Times New Roman"/>
            </a:endParaRPr>
          </a:p>
        </p:txBody>
      </p:sp>
    </p:spTree>
    <p:extLst>
      <p:ext uri="{BB962C8B-B14F-4D97-AF65-F5344CB8AC3E}">
        <p14:creationId xmlns:p14="http://schemas.microsoft.com/office/powerpoint/2010/main" val="3124600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82931"/>
            <a:ext cx="8424936" cy="6555641"/>
          </a:xfrm>
          <a:prstGeom prst="rect">
            <a:avLst/>
          </a:prstGeom>
        </p:spPr>
        <p:txBody>
          <a:bodyPr wrap="square">
            <a:spAutoFit/>
          </a:bodyPr>
          <a:lstStyle/>
          <a:p>
            <a:r>
              <a:rPr lang="zh-CN" altLang="zh-CN" sz="2800" b="1" dirty="0"/>
              <a:t>【示例】（“示例”只作评卷参考，不作为唯一标准答案）：</a:t>
            </a:r>
          </a:p>
          <a:p>
            <a:r>
              <a:rPr lang="zh-CN" altLang="zh-CN" sz="2800" b="1" dirty="0"/>
              <a:t>情节：鲁滨逊遇险漂流到海岛上，在那里建立了自己的领地</a:t>
            </a:r>
          </a:p>
          <a:p>
            <a:r>
              <a:rPr lang="zh-CN" altLang="zh-CN" sz="2800" b="1" dirty="0"/>
              <a:t>历史现象：这一情节反映出近代早期的西欧殖民扩张。</a:t>
            </a:r>
          </a:p>
          <a:p>
            <a:r>
              <a:rPr lang="zh-CN" altLang="zh-CN" sz="2800" b="1" dirty="0"/>
              <a:t>概述和评价：近代西方殖民扩张始于新航路开辟，在亚非拉地区依靠武力等方式强占殖民地，掠夺财富，进行移民，开展贸易。殖民扩张掠夺的大量财富流入西欧，为资本主义提供了资本原始积累，给遭受侵略的地区和人民造成极大灾难，客观上带动了世界市场的发展。</a:t>
            </a:r>
          </a:p>
          <a:p>
            <a:r>
              <a:rPr lang="zh-CN" altLang="zh-CN" sz="2800" b="1" dirty="0"/>
              <a:t>【解题思路】本题属于开放性试题，答案具有多样。考生只需从材料中任意提取一个“情节”，然后指出它所反映的近代早期的“历史现象”，并对找出的历史现象进行“概述”和“评价”。</a:t>
            </a:r>
          </a:p>
        </p:txBody>
      </p:sp>
    </p:spTree>
    <p:extLst>
      <p:ext uri="{BB962C8B-B14F-4D97-AF65-F5344CB8AC3E}">
        <p14:creationId xmlns:p14="http://schemas.microsoft.com/office/powerpoint/2010/main" val="1201649795"/>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0" y="188913"/>
            <a:ext cx="8712200" cy="5262562"/>
          </a:xfrm>
          <a:prstGeom prst="rect">
            <a:avLst/>
          </a:prstGeom>
        </p:spPr>
        <p:txBody>
          <a:bodyPr>
            <a:spAutoFit/>
          </a:bodyPr>
          <a:lstStyle/>
          <a:p>
            <a:pPr indent="306070" algn="just">
              <a:lnSpc>
                <a:spcPct val="120000"/>
              </a:lnSpc>
              <a:spcAft>
                <a:spcPts val="0"/>
              </a:spcAft>
              <a:defRPr/>
            </a:pPr>
            <a:r>
              <a:rPr lang="zh-CN" altLang="zh-CN" sz="2800" b="1" kern="100" dirty="0">
                <a:solidFill>
                  <a:srgbClr val="FF0000"/>
                </a:solidFill>
                <a:latin typeface="Calibri"/>
                <a:ea typeface="宋体"/>
                <a:cs typeface="Times New Roman"/>
              </a:rPr>
              <a:t>规范试题讲评流程</a:t>
            </a:r>
            <a:endParaRPr lang="zh-CN" altLang="zh-CN" sz="2000" b="1" kern="100" dirty="0">
              <a:solidFill>
                <a:srgbClr val="FF0000"/>
              </a:solidFill>
              <a:latin typeface="Calibri"/>
              <a:ea typeface="宋体"/>
              <a:cs typeface="Times New Roman"/>
            </a:endParaRPr>
          </a:p>
          <a:p>
            <a:pPr indent="304800" algn="just">
              <a:lnSpc>
                <a:spcPct val="120000"/>
              </a:lnSpc>
              <a:spcAft>
                <a:spcPts val="0"/>
              </a:spcAft>
              <a:defRPr/>
            </a:pPr>
            <a:r>
              <a:rPr lang="zh-CN" altLang="zh-CN" sz="2800" b="1" kern="100" dirty="0">
                <a:latin typeface="Calibri"/>
                <a:ea typeface="宋体"/>
                <a:cs typeface="Times New Roman"/>
              </a:rPr>
              <a:t>试卷讲评课要在考后及时进行，以学生讲评为主、教师点拨评价为辅；突出“错题”分析，着重讲解“高出错率试题”的命题立意和解题思路、方法与技巧。督促学生建立和用好“错题本”，经常进行错题重做。</a:t>
            </a:r>
            <a:endParaRPr lang="zh-CN" altLang="zh-CN" sz="2000" b="1" kern="100" dirty="0">
              <a:latin typeface="Calibri"/>
              <a:ea typeface="宋体"/>
              <a:cs typeface="Times New Roman"/>
            </a:endParaRPr>
          </a:p>
          <a:p>
            <a:pPr indent="306070" algn="just">
              <a:lnSpc>
                <a:spcPct val="120000"/>
              </a:lnSpc>
              <a:spcAft>
                <a:spcPts val="0"/>
              </a:spcAft>
              <a:defRPr/>
            </a:pPr>
            <a:r>
              <a:rPr lang="zh-CN" altLang="zh-CN" sz="2800" b="1" kern="100" dirty="0">
                <a:solidFill>
                  <a:srgbClr val="FF0000"/>
                </a:solidFill>
                <a:latin typeface="Calibri"/>
                <a:ea typeface="宋体"/>
                <a:cs typeface="Times New Roman"/>
              </a:rPr>
              <a:t>落实培优补弱</a:t>
            </a:r>
            <a:r>
              <a:rPr lang="zh-CN" altLang="zh-CN" sz="2800" b="1" kern="0" dirty="0">
                <a:solidFill>
                  <a:srgbClr val="FF0000"/>
                </a:solidFill>
                <a:latin typeface="Calibri"/>
                <a:ea typeface="宋体"/>
                <a:cs typeface="Arial"/>
              </a:rPr>
              <a:t>，促进分类提高</a:t>
            </a:r>
            <a:endParaRPr lang="zh-CN" altLang="zh-CN" sz="2000" b="1" kern="100" dirty="0">
              <a:solidFill>
                <a:srgbClr val="FF0000"/>
              </a:solidFill>
              <a:latin typeface="Calibri"/>
              <a:ea typeface="宋体"/>
              <a:cs typeface="Times New Roman"/>
            </a:endParaRPr>
          </a:p>
          <a:p>
            <a:pPr indent="304800" algn="just">
              <a:lnSpc>
                <a:spcPct val="120000"/>
              </a:lnSpc>
              <a:spcAft>
                <a:spcPts val="0"/>
              </a:spcAft>
              <a:defRPr/>
            </a:pPr>
            <a:r>
              <a:rPr lang="zh-CN" altLang="zh-CN" sz="2800" b="1" kern="100" dirty="0">
                <a:latin typeface="Calibri"/>
                <a:ea typeface="宋体"/>
                <a:cs typeface="Times New Roman"/>
              </a:rPr>
              <a:t>培优补弱要体现以学生为主体的原则。重点关注临界生的薄弱学科，充分利用学生资源，调动学生积极性和主动性，大力推行学生结对学习的“师徒制”，通过竞赛激励，把培优补弱真正落到实处。</a:t>
            </a:r>
            <a:r>
              <a:rPr lang="en-US" altLang="zh-CN" sz="2800" b="1" kern="100" dirty="0">
                <a:latin typeface="宋体"/>
                <a:ea typeface="宋体"/>
                <a:cs typeface="Calibri"/>
              </a:rPr>
              <a:t> </a:t>
            </a:r>
            <a:endParaRPr lang="zh-CN" altLang="zh-CN" sz="2000" b="1" kern="100" dirty="0">
              <a:latin typeface="Calibri"/>
              <a:ea typeface="宋体"/>
              <a:cs typeface="Times New Roman"/>
            </a:endParaRPr>
          </a:p>
        </p:txBody>
      </p:sp>
    </p:spTree>
    <p:extLst>
      <p:ext uri="{BB962C8B-B14F-4D97-AF65-F5344CB8AC3E}">
        <p14:creationId xmlns:p14="http://schemas.microsoft.com/office/powerpoint/2010/main" val="231777481"/>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矩形 2"/>
          <p:cNvSpPr>
            <a:spLocks noChangeArrowheads="1"/>
          </p:cNvSpPr>
          <p:nvPr/>
        </p:nvSpPr>
        <p:spPr bwMode="auto">
          <a:xfrm>
            <a:off x="755650" y="336550"/>
            <a:ext cx="76327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t>讲什么？</a:t>
            </a:r>
          </a:p>
          <a:p>
            <a:r>
              <a:rPr lang="zh-CN" altLang="zh-CN" sz="3200" b="1"/>
              <a:t>（</a:t>
            </a:r>
            <a:r>
              <a:rPr lang="en-US" altLang="zh-CN" sz="3200" b="1"/>
              <a:t>1</a:t>
            </a:r>
            <a:r>
              <a:rPr lang="zh-CN" altLang="zh-CN" sz="3200" b="1"/>
              <a:t>）全班出错率较高、得分率较低的题目及相对应的知识点。</a:t>
            </a:r>
            <a:endParaRPr lang="en-US" altLang="zh-CN" sz="3200" b="1"/>
          </a:p>
          <a:p>
            <a:r>
              <a:rPr lang="zh-CN" altLang="zh-CN" sz="3200" b="1"/>
              <a:t>（</a:t>
            </a:r>
            <a:r>
              <a:rPr lang="en-US" altLang="zh-CN" sz="3200" b="1"/>
              <a:t>2</a:t>
            </a:r>
            <a:r>
              <a:rPr lang="zh-CN" altLang="zh-CN" sz="3200" b="1"/>
              <a:t>）具有典型性、针对性和综合性的题目。</a:t>
            </a:r>
            <a:endParaRPr lang="en-US" altLang="zh-CN" sz="3200" b="1"/>
          </a:p>
          <a:p>
            <a:r>
              <a:rPr lang="zh-CN" altLang="zh-CN" sz="3200" b="1"/>
              <a:t>（</a:t>
            </a:r>
            <a:r>
              <a:rPr lang="en-US" altLang="zh-CN" sz="3200" b="1"/>
              <a:t>3</a:t>
            </a:r>
            <a:r>
              <a:rPr lang="zh-CN" altLang="zh-CN" sz="3200" b="1"/>
              <a:t>）在以往教学中已多次接触，多次矫正，但学生仍未掌握的难点。</a:t>
            </a:r>
            <a:endParaRPr lang="en-US" altLang="zh-CN" sz="3200" b="1"/>
          </a:p>
          <a:p>
            <a:r>
              <a:rPr lang="zh-CN" altLang="zh-CN" sz="3200" b="1"/>
              <a:t>（</a:t>
            </a:r>
            <a:r>
              <a:rPr lang="en-US" altLang="zh-CN" sz="3200" b="1"/>
              <a:t>4</a:t>
            </a:r>
            <a:r>
              <a:rPr lang="zh-CN" altLang="zh-CN" sz="3200" b="1"/>
              <a:t>）关系到后继学习的重点知识，重点技能</a:t>
            </a:r>
            <a:r>
              <a:rPr lang="zh-CN" altLang="en-US" sz="3200" b="1"/>
              <a:t>，</a:t>
            </a:r>
            <a:r>
              <a:rPr lang="zh-CN" altLang="zh-CN" sz="3200" b="1"/>
              <a:t>探讨它们之间联系、共性等。</a:t>
            </a:r>
            <a:r>
              <a:rPr lang="en-US" altLang="zh-CN" sz="3200" b="1"/>
              <a:t/>
            </a:r>
            <a:br>
              <a:rPr lang="en-US" altLang="zh-CN" sz="3200" b="1"/>
            </a:br>
            <a:r>
              <a:rPr lang="zh-CN" altLang="zh-CN" sz="3200" b="1"/>
              <a:t>（</a:t>
            </a:r>
            <a:r>
              <a:rPr lang="en-US" altLang="zh-CN" sz="3200" b="1"/>
              <a:t>5</a:t>
            </a:r>
            <a:r>
              <a:rPr lang="zh-CN" altLang="zh-CN" sz="3200" b="1"/>
              <a:t>）平时教学中疏忽的</a:t>
            </a:r>
            <a:r>
              <a:rPr lang="en-US" altLang="zh-CN" sz="3200" b="1"/>
              <a:t>“</a:t>
            </a:r>
            <a:r>
              <a:rPr lang="zh-CN" altLang="zh-CN" sz="3200" b="1"/>
              <a:t>教学盲区</a:t>
            </a:r>
            <a:r>
              <a:rPr lang="en-US" altLang="zh-CN" sz="3200" b="1"/>
              <a:t>”</a:t>
            </a:r>
            <a:r>
              <a:rPr lang="zh-CN" altLang="zh-CN" sz="3200" b="1"/>
              <a:t>。</a:t>
            </a:r>
            <a:endParaRPr lang="zh-CN" altLang="en-US" sz="3200" b="1"/>
          </a:p>
        </p:txBody>
      </p:sp>
    </p:spTree>
    <p:extLst>
      <p:ext uri="{BB962C8B-B14F-4D97-AF65-F5344CB8AC3E}">
        <p14:creationId xmlns:p14="http://schemas.microsoft.com/office/powerpoint/2010/main" val="918897820"/>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矩形 1"/>
          <p:cNvSpPr>
            <a:spLocks noChangeArrowheads="1"/>
          </p:cNvSpPr>
          <p:nvPr/>
        </p:nvSpPr>
        <p:spPr bwMode="auto">
          <a:xfrm>
            <a:off x="427038" y="476250"/>
            <a:ext cx="82486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t>怎么讲？</a:t>
            </a:r>
            <a:endParaRPr lang="en-US" altLang="zh-CN" sz="2000" b="1"/>
          </a:p>
          <a:p>
            <a:r>
              <a:rPr lang="zh-CN" altLang="zh-CN" sz="2000" b="1"/>
              <a:t>讲思路，讲方法，讲规律</a:t>
            </a:r>
            <a:r>
              <a:rPr lang="zh-CN" altLang="en-US" sz="2000" b="1"/>
              <a:t>，</a:t>
            </a:r>
            <a:r>
              <a:rPr lang="zh-CN" altLang="zh-CN" sz="2000" b="1"/>
              <a:t>讲变化</a:t>
            </a:r>
            <a:r>
              <a:rPr lang="en-US" altLang="zh-CN" sz="2000" b="1"/>
              <a:t> </a:t>
            </a:r>
            <a:br>
              <a:rPr lang="en-US" altLang="zh-CN" sz="2000" b="1"/>
            </a:br>
            <a:r>
              <a:rPr lang="zh-CN" altLang="zh-CN" sz="2000" b="1"/>
              <a:t>讲思路即讲试题题型的特点和解题的思路，要引导学生思考试题考查哪些知识点，这些知识点的哪些层面；</a:t>
            </a:r>
            <a:endParaRPr lang="en-US" altLang="zh-CN" sz="2000" b="1"/>
          </a:p>
          <a:p>
            <a:r>
              <a:rPr lang="zh-CN" altLang="zh-CN" sz="2000" b="1"/>
              <a:t>讲方法即讲基本解题方法和技巧。历史材料解析题的讲评特别要注意讲思路和方法</a:t>
            </a:r>
            <a:r>
              <a:rPr lang="zh-CN" altLang="en-US" sz="2000" b="1"/>
              <a:t>。</a:t>
            </a:r>
            <a:endParaRPr lang="en-US" altLang="zh-CN" sz="2000" b="1"/>
          </a:p>
          <a:p>
            <a:r>
              <a:rPr lang="zh-CN" altLang="zh-CN" sz="2000" b="1"/>
              <a:t>讲规律</a:t>
            </a:r>
            <a:r>
              <a:rPr lang="en-US" altLang="zh-CN" sz="2000" b="1"/>
              <a:t>     </a:t>
            </a:r>
            <a:r>
              <a:rPr lang="zh-CN" altLang="zh-CN" sz="2000" b="1"/>
              <a:t>即分类讲解。对某一类题目的解题方法进行概括的总结，总结出相对固定的解题规律，规范解题格式，真正使学生分析一道题，明白一个道理，纠正一道错题，会解一类题。比方说根本原因具有稳定存在、不变的、间接性出现的特点；条件也是一种客观原因；意图也可以从原因角度来分析等。掌握题目的规律后，学生再碰到此类的题目解答起来就会顺手甚至游刃有余。</a:t>
            </a:r>
            <a:endParaRPr lang="en-US" altLang="zh-CN" sz="2000" b="1"/>
          </a:p>
          <a:p>
            <a:r>
              <a:rPr lang="zh-CN" altLang="zh-CN" sz="2000" b="1"/>
              <a:t>讲变化</a:t>
            </a:r>
            <a:r>
              <a:rPr lang="en-US" altLang="zh-CN" sz="2000" b="1"/>
              <a:t>   </a:t>
            </a:r>
            <a:r>
              <a:rPr lang="zh-CN" altLang="zh-CN" sz="2000" b="1"/>
              <a:t>讲评中不能就题论题，要借题发挥，善于将原题进行变形，对某知识点从多角度、多侧面、多层次和不同的起点进行提问。如可以对习题的提问方式和题型进行改变；对习题所含的知识内容扩大使用范围；从某一原题衍生出许多新题目；把习题因果关系倒过来；把几个题目组合在一起或把某一题目分解为几个小题等。这种训练会让学生感到别开生面，会增强学生的解题兴趣，从而达到举一反三的效果。</a:t>
            </a:r>
            <a:r>
              <a:rPr lang="en-US" altLang="zh-CN" sz="2000" b="1"/>
              <a:t/>
            </a:r>
            <a:br>
              <a:rPr lang="en-US" altLang="zh-CN" sz="2000" b="1"/>
            </a:br>
            <a:endParaRPr lang="zh-CN" altLang="en-US" sz="2000" b="1"/>
          </a:p>
        </p:txBody>
      </p:sp>
    </p:spTree>
    <p:extLst>
      <p:ext uri="{BB962C8B-B14F-4D97-AF65-F5344CB8AC3E}">
        <p14:creationId xmlns:p14="http://schemas.microsoft.com/office/powerpoint/2010/main" val="1209879300"/>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矩形 1"/>
          <p:cNvSpPr>
            <a:spLocks noChangeArrowheads="1"/>
          </p:cNvSpPr>
          <p:nvPr/>
        </p:nvSpPr>
        <p:spPr bwMode="auto">
          <a:xfrm>
            <a:off x="427038" y="476250"/>
            <a:ext cx="82486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t>怎么讲？</a:t>
            </a:r>
            <a:endParaRPr lang="en-US" altLang="zh-CN" sz="2000" b="1"/>
          </a:p>
          <a:p>
            <a:r>
              <a:rPr lang="zh-CN" altLang="zh-CN" sz="2000" b="1"/>
              <a:t>讲思路，讲方法，讲规律</a:t>
            </a:r>
            <a:r>
              <a:rPr lang="zh-CN" altLang="en-US" sz="2000" b="1"/>
              <a:t>，</a:t>
            </a:r>
            <a:r>
              <a:rPr lang="zh-CN" altLang="zh-CN" sz="2000" b="1"/>
              <a:t>讲变化</a:t>
            </a:r>
            <a:r>
              <a:rPr lang="en-US" altLang="zh-CN" sz="2000" b="1"/>
              <a:t> </a:t>
            </a:r>
            <a:br>
              <a:rPr lang="en-US" altLang="zh-CN" sz="2000" b="1"/>
            </a:br>
            <a:r>
              <a:rPr lang="zh-CN" altLang="zh-CN" sz="2000" b="1"/>
              <a:t>讲思路即讲试题题型的特点和解题的思路，要引导学生思考试题考查哪些知识点，这些知识点的哪些层面；</a:t>
            </a:r>
            <a:endParaRPr lang="en-US" altLang="zh-CN" sz="2000" b="1"/>
          </a:p>
          <a:p>
            <a:r>
              <a:rPr lang="zh-CN" altLang="zh-CN" sz="2000" b="1"/>
              <a:t>讲方法即讲基本解题方法和技巧。历史材料解析题的讲评特别要注意讲思路和方法</a:t>
            </a:r>
            <a:r>
              <a:rPr lang="zh-CN" altLang="en-US" sz="2000" b="1"/>
              <a:t>。</a:t>
            </a:r>
            <a:endParaRPr lang="en-US" altLang="zh-CN" sz="2000" b="1"/>
          </a:p>
          <a:p>
            <a:r>
              <a:rPr lang="zh-CN" altLang="zh-CN" sz="2000" b="1"/>
              <a:t>讲规律</a:t>
            </a:r>
            <a:r>
              <a:rPr lang="en-US" altLang="zh-CN" sz="2000" b="1"/>
              <a:t>     </a:t>
            </a:r>
            <a:r>
              <a:rPr lang="zh-CN" altLang="zh-CN" sz="2000" b="1"/>
              <a:t>即分类讲解。对某一类题目的解题方法进行概括的总结，总结出相对固定的解题规律，规范解题格式，真正使学生分析一道题，明白一个道理，纠正一道错题，会解一类题。比方说根本原因具有稳定存在、不变的、间接性出现的特点；条件也是一种客观原因；意图也可以从原因角度来分析等。掌握题目的规律后，学生再碰到此类的题目解答起来就会顺手甚至游刃有余。</a:t>
            </a:r>
            <a:endParaRPr lang="en-US" altLang="zh-CN" sz="2000" b="1"/>
          </a:p>
          <a:p>
            <a:r>
              <a:rPr lang="zh-CN" altLang="zh-CN" sz="2000" b="1"/>
              <a:t>讲变化</a:t>
            </a:r>
            <a:r>
              <a:rPr lang="en-US" altLang="zh-CN" sz="2000" b="1"/>
              <a:t>   </a:t>
            </a:r>
            <a:r>
              <a:rPr lang="zh-CN" altLang="zh-CN" sz="2000" b="1"/>
              <a:t>讲评中不能就题论题，要借题发挥，善于将原题进行变形，对某知识点从多角度、多侧面、多层次和不同的起点进行提问。如可以对习题的提问方式和题型进行改变；对习题所含的知识内容扩大使用范围；从某一原题衍生出许多新题目；把习题因果关系倒过来；把几个题目组合在一起或把某一题目分解为几个小题等。这种训练会让学生感到别开生面，会增强学生的解题兴趣，从而达到举一反三的效果。</a:t>
            </a:r>
            <a:r>
              <a:rPr lang="en-US" altLang="zh-CN" sz="2000" b="1"/>
              <a:t/>
            </a:r>
            <a:br>
              <a:rPr lang="en-US" altLang="zh-CN" sz="2000" b="1"/>
            </a:br>
            <a:endParaRPr lang="zh-CN" altLang="en-US" sz="2000" b="1"/>
          </a:p>
        </p:txBody>
      </p:sp>
    </p:spTree>
    <p:extLst>
      <p:ext uri="{BB962C8B-B14F-4D97-AF65-F5344CB8AC3E}">
        <p14:creationId xmlns:p14="http://schemas.microsoft.com/office/powerpoint/2010/main" val="610322815"/>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1196752"/>
            <a:ext cx="7776864" cy="1569660"/>
          </a:xfrm>
          <a:prstGeom prst="rect">
            <a:avLst/>
          </a:prstGeom>
        </p:spPr>
        <p:txBody>
          <a:bodyPr wrap="square">
            <a:spAutoFit/>
          </a:bodyPr>
          <a:lstStyle/>
          <a:p>
            <a:r>
              <a:rPr lang="zh-CN" altLang="en-US" sz="4800" b="1" dirty="0" smtClean="0">
                <a:solidFill>
                  <a:srgbClr val="FF0000"/>
                </a:solidFill>
              </a:rPr>
              <a:t>三、</a:t>
            </a:r>
            <a:r>
              <a:rPr lang="zh-CN" altLang="zh-CN" sz="4800" b="1" dirty="0" smtClean="0">
                <a:solidFill>
                  <a:srgbClr val="FF0000"/>
                </a:solidFill>
              </a:rPr>
              <a:t>选课</a:t>
            </a:r>
            <a:r>
              <a:rPr lang="zh-CN" altLang="zh-CN" sz="4800" b="1" dirty="0">
                <a:solidFill>
                  <a:srgbClr val="FF0000"/>
                </a:solidFill>
              </a:rPr>
              <a:t>走班后</a:t>
            </a:r>
            <a:r>
              <a:rPr lang="zh-CN" altLang="zh-CN" sz="4800" b="1" dirty="0" smtClean="0">
                <a:solidFill>
                  <a:srgbClr val="FF0000"/>
                </a:solidFill>
              </a:rPr>
              <a:t>，教研活动</a:t>
            </a:r>
            <a:r>
              <a:rPr lang="zh-CN" altLang="zh-CN" sz="4800" b="1" dirty="0">
                <a:solidFill>
                  <a:srgbClr val="FF0000"/>
                </a:solidFill>
              </a:rPr>
              <a:t>、备课组活动</a:t>
            </a:r>
            <a:r>
              <a:rPr lang="zh-CN" altLang="zh-CN" sz="4800" b="1" dirty="0" smtClean="0">
                <a:solidFill>
                  <a:srgbClr val="FF0000"/>
                </a:solidFill>
              </a:rPr>
              <a:t>的开展</a:t>
            </a:r>
            <a:endParaRPr lang="zh-CN" altLang="en-US" sz="4800" b="1" dirty="0">
              <a:solidFill>
                <a:srgbClr val="FF0000"/>
              </a:solidFill>
            </a:endParaRPr>
          </a:p>
        </p:txBody>
      </p:sp>
    </p:spTree>
    <p:extLst>
      <p:ext uri="{BB962C8B-B14F-4D97-AF65-F5344CB8AC3E}">
        <p14:creationId xmlns:p14="http://schemas.microsoft.com/office/powerpoint/2010/main" val="114834646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2656"/>
            <a:ext cx="8352928" cy="5693866"/>
          </a:xfrm>
          <a:prstGeom prst="rect">
            <a:avLst/>
          </a:prstGeom>
        </p:spPr>
        <p:txBody>
          <a:bodyPr wrap="square">
            <a:spAutoFit/>
          </a:bodyPr>
          <a:lstStyle/>
          <a:p>
            <a:r>
              <a:rPr lang="en-US" altLang="zh-CN" sz="2800" b="1" dirty="0" smtClean="0">
                <a:solidFill>
                  <a:srgbClr val="FF0000"/>
                </a:solidFill>
              </a:rPr>
              <a:t>1</a:t>
            </a:r>
            <a:r>
              <a:rPr lang="zh-CN" altLang="en-US" sz="2800" b="1" dirty="0" smtClean="0">
                <a:solidFill>
                  <a:srgbClr val="FF0000"/>
                </a:solidFill>
              </a:rPr>
              <a:t>、</a:t>
            </a:r>
            <a:r>
              <a:rPr lang="zh-CN" altLang="zh-CN" sz="2800" b="1" dirty="0" smtClean="0">
                <a:solidFill>
                  <a:srgbClr val="FF0000"/>
                </a:solidFill>
              </a:rPr>
              <a:t>教研</a:t>
            </a:r>
            <a:r>
              <a:rPr lang="zh-CN" altLang="zh-CN" sz="2800" b="1" dirty="0">
                <a:solidFill>
                  <a:srgbClr val="FF0000"/>
                </a:solidFill>
              </a:rPr>
              <a:t>活动由统一的集体活动转变为集中与分散结 合进行</a:t>
            </a:r>
          </a:p>
          <a:p>
            <a:r>
              <a:rPr lang="en-US" altLang="zh-CN" sz="2800" b="1" dirty="0"/>
              <a:t> </a:t>
            </a:r>
            <a:r>
              <a:rPr lang="zh-CN" altLang="zh-CN" sz="2800" b="1" dirty="0"/>
              <a:t>走班选课的实施，使得同一学科各位老师的课分散 在不同的时间段内，像传统上集中进行教研活动的时间 很难保证。 而且通过课程实施， 对课程研发的反馈修改等 问题都进入到教研组研究的范围之内，从教学上升到课 程层面上， 教师们面临的问题不仅仅是怎么教， 还包括教 什么的问题。这些对教学实践的深入探讨仅仅靠一周一 次的集体活动很难保证，只能由原来全体成员的集体活动分散为不同人员的相对集中，随时随地就某一个小问 有些问题和意见需要在年级教研组中搜集，再汇集</a:t>
            </a:r>
            <a:r>
              <a:rPr lang="zh-CN" altLang="zh-CN" sz="2800" b="1" dirty="0" smtClean="0"/>
              <a:t>到</a:t>
            </a:r>
            <a:r>
              <a:rPr lang="zh-CN" altLang="en-US" sz="2800" b="1" dirty="0" smtClean="0"/>
              <a:t>备课组</a:t>
            </a:r>
            <a:r>
              <a:rPr lang="zh-CN" altLang="zh-CN" sz="2800" b="1" dirty="0" smtClean="0"/>
              <a:t>中</a:t>
            </a:r>
            <a:r>
              <a:rPr lang="zh-CN" altLang="zh-CN" sz="2800" b="1" dirty="0"/>
              <a:t>进行修订、 完善。 </a:t>
            </a:r>
            <a:endParaRPr lang="zh-CN" altLang="en-US" sz="2800" b="1" dirty="0"/>
          </a:p>
        </p:txBody>
      </p:sp>
    </p:spTree>
    <p:extLst>
      <p:ext uri="{BB962C8B-B14F-4D97-AF65-F5344CB8AC3E}">
        <p14:creationId xmlns:p14="http://schemas.microsoft.com/office/powerpoint/2010/main" val="221573707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7739" y="332656"/>
            <a:ext cx="8136904" cy="6370975"/>
          </a:xfrm>
          <a:prstGeom prst="rect">
            <a:avLst/>
          </a:prstGeom>
        </p:spPr>
        <p:txBody>
          <a:bodyPr wrap="square">
            <a:spAutoFit/>
          </a:bodyPr>
          <a:lstStyle/>
          <a:p>
            <a:r>
              <a:rPr lang="en-US" altLang="zh-CN" sz="2400" b="1" dirty="0" smtClean="0">
                <a:solidFill>
                  <a:srgbClr val="FF0000"/>
                </a:solidFill>
              </a:rPr>
              <a:t>2</a:t>
            </a:r>
            <a:r>
              <a:rPr lang="zh-CN" altLang="en-US" sz="2400" b="1" dirty="0" smtClean="0">
                <a:solidFill>
                  <a:srgbClr val="FF0000"/>
                </a:solidFill>
              </a:rPr>
              <a:t>、</a:t>
            </a:r>
            <a:r>
              <a:rPr lang="zh-CN" altLang="zh-CN" sz="2400" b="1" dirty="0" smtClean="0">
                <a:solidFill>
                  <a:srgbClr val="FF0000"/>
                </a:solidFill>
              </a:rPr>
              <a:t>教研组</a:t>
            </a:r>
            <a:r>
              <a:rPr lang="zh-CN" altLang="zh-CN" sz="2400" b="1" dirty="0">
                <a:solidFill>
                  <a:srgbClr val="FF0000"/>
                </a:solidFill>
              </a:rPr>
              <a:t>的常态研究与专题研究交互进行，相互补充</a:t>
            </a:r>
          </a:p>
          <a:p>
            <a:r>
              <a:rPr lang="zh-CN" altLang="zh-CN" sz="2400" b="1" dirty="0"/>
              <a:t>传统的教研组主要是大家坐在一起，面对同样的任务一起探讨，主要是执行和落实的职责。走班选课使得每位 老师都面临着问题和挑战，教研组的常态研究显然是不足以支撑的。于是，围绕教学中的实际问题， 有思考的老师选择一个很小的切入点， 领衔一个研究项目， 带领对 这个课题感兴趣的教研组同事，组成一个小的研究共同 体。例如， 初中数学课堂教学起点的研究、 初中数学小组合作学习有效性的研究、初一语 文学习手册的编写与实施、初一语文阅读课学生自学自 研落实效果的研究、初中数学学习内容与学习方式匹配的研究。课堂是一个动态多变的复杂系统，从一个小的切入点进入，直奔教学需 要， 带动其它各个要素， 去思考课堂、 研究课堂， 自然比较 容易取得效果。老师在这个过程中能够获得研究能力与 形成了一个个的教师教学研究场，促进老师们在合作研 究中走向研究型的专业发展，极大地丰富了教研组的研 究内涵， 成为教师专业成长非常重要的平台。</a:t>
            </a:r>
          </a:p>
        </p:txBody>
      </p:sp>
    </p:spTree>
    <p:extLst>
      <p:ext uri="{BB962C8B-B14F-4D97-AF65-F5344CB8AC3E}">
        <p14:creationId xmlns:p14="http://schemas.microsoft.com/office/powerpoint/2010/main" val="5352843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408" name="图片 34"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2986088"/>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09" name="图片 26"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2528888"/>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0" name="图片 24"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2528888"/>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1" name="图片 30" descr="www.dearedu.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900" y="2528888"/>
            <a:ext cx="1905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2" name="图片 31"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2528888"/>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3" name="图片 33" descr="www.dearedu.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2528888"/>
            <a:ext cx="952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4" name="图片 25" descr="www.dearedu.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252888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5" name="图片 37" descr="www.dearedu.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2528888"/>
            <a:ext cx="952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6" name="图片 36" descr="www.dearedu.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252888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7" name="图片 28"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2528888"/>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418" name="Rectangle 11"/>
          <p:cNvSpPr>
            <a:spLocks noChangeArrowheads="1"/>
          </p:cNvSpPr>
          <p:nvPr/>
        </p:nvSpPr>
        <p:spPr bwMode="auto">
          <a:xfrm>
            <a:off x="1866900" y="2528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1000">
                <a:latin typeface="宋体" pitchFamily="2" charset="-122"/>
                <a:cs typeface="Times New Roman" pitchFamily="18" charset="0"/>
              </a:rPr>
              <a:t>1</a:t>
            </a:r>
            <a:endParaRPr lang="en-US" altLang="zh-CN">
              <a:latin typeface="Arial" pitchFamily="34" charset="0"/>
            </a:endParaRPr>
          </a:p>
        </p:txBody>
      </p:sp>
      <p:sp>
        <p:nvSpPr>
          <p:cNvPr id="3" name="矩形 2"/>
          <p:cNvSpPr/>
          <p:nvPr/>
        </p:nvSpPr>
        <p:spPr>
          <a:xfrm>
            <a:off x="251520" y="302359"/>
            <a:ext cx="8712968" cy="6555641"/>
          </a:xfrm>
          <a:prstGeom prst="rect">
            <a:avLst/>
          </a:prstGeom>
        </p:spPr>
        <p:txBody>
          <a:bodyPr wrap="square">
            <a:spAutoFit/>
          </a:bodyPr>
          <a:lstStyle/>
          <a:p>
            <a:r>
              <a:rPr lang="en-US" altLang="zh-CN" sz="2800" b="1" dirty="0" smtClean="0">
                <a:solidFill>
                  <a:srgbClr val="FF0000"/>
                </a:solidFill>
              </a:rPr>
              <a:t>3</a:t>
            </a:r>
            <a:r>
              <a:rPr lang="zh-CN" altLang="en-US" sz="2800" b="1" dirty="0" smtClean="0">
                <a:solidFill>
                  <a:srgbClr val="FF0000"/>
                </a:solidFill>
              </a:rPr>
              <a:t>、发挥现代教学手段，做好教研工作</a:t>
            </a:r>
            <a:endParaRPr lang="en-US" altLang="zh-CN" sz="2800" b="1" dirty="0" smtClean="0">
              <a:solidFill>
                <a:srgbClr val="FF0000"/>
              </a:solidFill>
            </a:endParaRPr>
          </a:p>
          <a:p>
            <a:r>
              <a:rPr lang="en-US" altLang="zh-CN" sz="2800" b="1" dirty="0"/>
              <a:t> </a:t>
            </a:r>
            <a:r>
              <a:rPr lang="en-US" altLang="zh-CN" sz="2800" b="1" dirty="0" smtClean="0"/>
              <a:t>      </a:t>
            </a:r>
            <a:r>
              <a:rPr lang="zh-CN" altLang="en-US" sz="2800" b="1" dirty="0" smtClean="0"/>
              <a:t>选课</a:t>
            </a:r>
            <a:r>
              <a:rPr lang="zh-CN" altLang="en-US" sz="2800" b="1" dirty="0"/>
              <a:t>走班后，给学校校本教研活动的开展带来了新的问题，学科教研活动受到了时间和内容的制约。</a:t>
            </a:r>
          </a:p>
          <a:p>
            <a:r>
              <a:rPr lang="zh-CN" altLang="en-US" sz="2800" b="1" dirty="0"/>
              <a:t>　　从时间上看，主要</a:t>
            </a:r>
            <a:r>
              <a:rPr lang="zh-CN" altLang="en-US" sz="2800" b="1" dirty="0" smtClean="0"/>
              <a:t>是</a:t>
            </a:r>
            <a:r>
              <a:rPr lang="zh-CN" altLang="en-US" sz="2800" b="1" dirty="0"/>
              <a:t>教研组</a:t>
            </a:r>
            <a:r>
              <a:rPr lang="zh-CN" altLang="en-US" sz="2800" b="1" dirty="0" smtClean="0"/>
              <a:t>组</a:t>
            </a:r>
            <a:r>
              <a:rPr lang="zh-CN" altLang="en-US" sz="2800" b="1" dirty="0"/>
              <a:t>内教师开设公开课受到制约，由于同一学科、同一行政班级内，有的学生将其作为学考科目，有的学生则将其作为选考科目，面对同一学科不同的选课情况，学校采用“学考班”和“选考班”同步走班上课的方式，这样，同学科教师因为同时在不同教学班上课，无法相互听课教研。对此，学校的解决策略是</a:t>
            </a:r>
            <a:r>
              <a:rPr lang="zh-CN" altLang="en-US" sz="2800" b="1" dirty="0" smtClean="0"/>
              <a:t>：</a:t>
            </a:r>
            <a:r>
              <a:rPr lang="zh-CN" altLang="en-US" sz="2800" b="1" dirty="0"/>
              <a:t>教研组</a:t>
            </a:r>
            <a:r>
              <a:rPr lang="zh-CN" altLang="en-US" sz="2800" b="1" dirty="0" smtClean="0"/>
              <a:t>组</a:t>
            </a:r>
            <a:r>
              <a:rPr lang="zh-CN" altLang="en-US" sz="2800" b="1" dirty="0"/>
              <a:t>若有教师开设公开课，则将公开课的开设地点安排在学校录播教室，开课过程自动完整摄录，开课后，学科组全体教师观摩开课视频，并在学科组长的组织下开展说课、研课活动，进行教学点评与互动，并由组长撰写课堂教学评议</a:t>
            </a:r>
            <a:r>
              <a:rPr lang="zh-CN" altLang="en-US" sz="2800" b="1" dirty="0" smtClean="0"/>
              <a:t>表。</a:t>
            </a:r>
            <a:endParaRPr lang="zh-CN" altLang="en-US" sz="2800" b="1" dirty="0"/>
          </a:p>
        </p:txBody>
      </p:sp>
    </p:spTree>
    <p:extLst>
      <p:ext uri="{BB962C8B-B14F-4D97-AF65-F5344CB8AC3E}">
        <p14:creationId xmlns:p14="http://schemas.microsoft.com/office/powerpoint/2010/main" val="1650269842"/>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332656"/>
            <a:ext cx="8136904" cy="5693866"/>
          </a:xfrm>
          <a:prstGeom prst="rect">
            <a:avLst/>
          </a:prstGeom>
        </p:spPr>
        <p:txBody>
          <a:bodyPr wrap="square">
            <a:spAutoFit/>
          </a:bodyPr>
          <a:lstStyle/>
          <a:p>
            <a:r>
              <a:rPr lang="en-US" altLang="zh-CN" sz="2800" b="1" dirty="0" smtClean="0">
                <a:solidFill>
                  <a:srgbClr val="FF0000"/>
                </a:solidFill>
              </a:rPr>
              <a:t>4</a:t>
            </a:r>
            <a:r>
              <a:rPr lang="zh-CN" altLang="en-US" sz="2800" b="1" dirty="0" smtClean="0">
                <a:solidFill>
                  <a:srgbClr val="FF0000"/>
                </a:solidFill>
              </a:rPr>
              <a:t>、分层次备课，有的放矢</a:t>
            </a:r>
            <a:endParaRPr lang="en-US" altLang="zh-CN" sz="2800" b="1" dirty="0" smtClean="0">
              <a:solidFill>
                <a:srgbClr val="FF0000"/>
              </a:solidFill>
            </a:endParaRPr>
          </a:p>
          <a:p>
            <a:r>
              <a:rPr lang="zh-CN" altLang="en-US" sz="2800" b="1" dirty="0" smtClean="0"/>
              <a:t>从</a:t>
            </a:r>
            <a:r>
              <a:rPr lang="zh-CN" altLang="en-US" sz="2800" b="1" dirty="0"/>
              <a:t>内容上看，由于学考和选考的教学要求不同，组内教师任教的班级类别也不尽相同，给确定学科教研主题带来困难。对此，学校的解决策略是：教研的重点内容为集体备课，每次教研活动各安排一位选考和学考教师进行主备发言，重点对不同班级类别的教学目标和不同层次学生的学习目标进行研究和指导，解决学考和选考教学的针对性和高效性。对于学科组内的课程开发、课题研究、课改项目的研究、专业阅读与交流等其他教研活动，则在走班教学之外进行组织与开展。同时，学校对教师办公室的安排，则采用同年段同学科教师相对集中的方式，以方便同学科教师的日常交流与研讨。</a:t>
            </a:r>
          </a:p>
        </p:txBody>
      </p:sp>
    </p:spTree>
    <p:extLst>
      <p:ext uri="{BB962C8B-B14F-4D97-AF65-F5344CB8AC3E}">
        <p14:creationId xmlns:p14="http://schemas.microsoft.com/office/powerpoint/2010/main" val="217998708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451" y="1196752"/>
            <a:ext cx="8064896" cy="4031873"/>
          </a:xfrm>
          <a:prstGeom prst="rect">
            <a:avLst/>
          </a:prstGeom>
        </p:spPr>
        <p:txBody>
          <a:bodyPr wrap="square">
            <a:spAutoFit/>
          </a:bodyPr>
          <a:lstStyle/>
          <a:p>
            <a:r>
              <a:rPr lang="zh-CN" altLang="zh-CN" sz="3200" b="1" dirty="0"/>
              <a:t>教学工作是学校的中心工作，也是学校的轴心工作，在选课走班成为教学新常态的今天，</a:t>
            </a:r>
            <a:r>
              <a:rPr lang="zh-CN" altLang="zh-CN" sz="3200" b="1" dirty="0" smtClean="0"/>
              <a:t>唯有</a:t>
            </a:r>
            <a:r>
              <a:rPr lang="zh-CN" altLang="zh-CN" sz="3200" b="1" dirty="0"/>
              <a:t>边思考边实践，在实践中探索前行，在实践中总结改进，才能不断提高学校教学管理的科学化水平，才能使学校教学质量在新课程改革、新高考改革的大潮中持续稳健，不断攀升新高度。</a:t>
            </a:r>
          </a:p>
          <a:p>
            <a:r>
              <a:rPr lang="en-US" altLang="zh-CN" sz="3200" b="1" dirty="0"/>
              <a:t> </a:t>
            </a:r>
            <a:endParaRPr lang="zh-CN" altLang="zh-CN" sz="3200" b="1" dirty="0"/>
          </a:p>
        </p:txBody>
      </p:sp>
    </p:spTree>
    <p:extLst>
      <p:ext uri="{BB962C8B-B14F-4D97-AF65-F5344CB8AC3E}">
        <p14:creationId xmlns:p14="http://schemas.microsoft.com/office/powerpoint/2010/main" val="36107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776083009"/>
              </p:ext>
            </p:extLst>
          </p:nvPr>
        </p:nvGraphicFramePr>
        <p:xfrm>
          <a:off x="517516" y="1182853"/>
          <a:ext cx="7848873" cy="3600400"/>
        </p:xfrm>
        <a:graphic>
          <a:graphicData uri="http://schemas.openxmlformats.org/drawingml/2006/table">
            <a:tbl>
              <a:tblPr firstRow="1" firstCol="1" bandRow="1"/>
              <a:tblGrid>
                <a:gridCol w="872097"/>
                <a:gridCol w="872097"/>
                <a:gridCol w="872097"/>
                <a:gridCol w="872097"/>
                <a:gridCol w="872097"/>
                <a:gridCol w="872097"/>
                <a:gridCol w="872097"/>
                <a:gridCol w="872097"/>
                <a:gridCol w="872097"/>
              </a:tblGrid>
              <a:tr h="1440160">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上上</a:t>
                      </a:r>
                      <a:endParaRPr lang="zh-CN" sz="20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（圣人）</a:t>
                      </a:r>
                      <a:endParaRPr lang="zh-CN" sz="20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上中</a:t>
                      </a:r>
                      <a:endParaRPr lang="zh-CN" sz="20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（仁人）</a:t>
                      </a:r>
                      <a:endParaRPr lang="zh-CN" sz="20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上下</a:t>
                      </a:r>
                      <a:endParaRPr lang="zh-CN" sz="20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（智人）</a:t>
                      </a:r>
                      <a:endParaRPr lang="zh-CN" sz="20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smtClean="0">
                          <a:solidFill>
                            <a:srgbClr val="333333"/>
                          </a:solidFill>
                          <a:effectLst/>
                          <a:latin typeface="Calibri"/>
                          <a:ea typeface="楷体_GB2312"/>
                          <a:cs typeface="宋体"/>
                        </a:rPr>
                        <a:t>中上</a:t>
                      </a:r>
                      <a:endParaRPr lang="zh-CN" sz="20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中中</a:t>
                      </a:r>
                      <a:endParaRPr lang="zh-CN" sz="20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中下</a:t>
                      </a:r>
                      <a:endParaRPr lang="zh-CN" sz="20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a:solidFill>
                            <a:srgbClr val="333333"/>
                          </a:solidFill>
                          <a:effectLst/>
                          <a:latin typeface="Calibri"/>
                          <a:ea typeface="楷体_GB2312"/>
                          <a:cs typeface="宋体"/>
                        </a:rPr>
                        <a:t>下上</a:t>
                      </a:r>
                      <a:endParaRPr lang="zh-CN" sz="20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a:solidFill>
                            <a:srgbClr val="333333"/>
                          </a:solidFill>
                          <a:effectLst/>
                          <a:latin typeface="Calibri"/>
                          <a:ea typeface="楷体_GB2312"/>
                          <a:cs typeface="宋体"/>
                        </a:rPr>
                        <a:t>下中</a:t>
                      </a:r>
                      <a:endParaRPr lang="zh-CN" sz="20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a:solidFill>
                            <a:srgbClr val="333333"/>
                          </a:solidFill>
                          <a:effectLst/>
                          <a:latin typeface="Calibri"/>
                          <a:ea typeface="楷体_GB2312"/>
                          <a:cs typeface="宋体"/>
                        </a:rPr>
                        <a:t>下下</a:t>
                      </a:r>
                      <a:endParaRPr lang="zh-CN" sz="2000" b="1" kern="100">
                        <a:effectLst/>
                        <a:latin typeface="Calibri"/>
                        <a:ea typeface="宋体"/>
                        <a:cs typeface="Times New Roman"/>
                      </a:endParaRPr>
                    </a:p>
                    <a:p>
                      <a:pPr algn="ctr" latinLnBrk="1">
                        <a:lnSpc>
                          <a:spcPts val="1915"/>
                        </a:lnSpc>
                        <a:spcAft>
                          <a:spcPts val="0"/>
                        </a:spcAft>
                      </a:pPr>
                      <a:r>
                        <a:rPr lang="zh-CN" sz="1600" b="1" kern="0" spc="40">
                          <a:solidFill>
                            <a:srgbClr val="333333"/>
                          </a:solidFill>
                          <a:effectLst/>
                          <a:latin typeface="Calibri"/>
                          <a:ea typeface="楷体_GB2312"/>
                          <a:cs typeface="宋体"/>
                        </a:rPr>
                        <a:t>（愚人）</a:t>
                      </a:r>
                      <a:endParaRPr lang="zh-CN" sz="20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60240">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尧、舜</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周文王</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孔子</a:t>
                      </a:r>
                      <a:endParaRPr lang="zh-CN" sz="12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孟子</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屈原</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荀子</a:t>
                      </a:r>
                      <a:endParaRPr lang="zh-CN" sz="12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子贡</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范蠡</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廉颇</a:t>
                      </a:r>
                      <a:endParaRPr lang="zh-CN" sz="12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老子</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商鞅</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韩非</a:t>
                      </a:r>
                      <a:endParaRPr lang="zh-CN" sz="12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齐恒公</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吕不韦</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荆轲</a:t>
                      </a:r>
                      <a:endParaRPr lang="zh-CN" sz="12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秦始皇</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李斯</a:t>
                      </a:r>
                      <a:endParaRPr lang="zh-CN" sz="1200" b="1" kern="100" dirty="0">
                        <a:effectLst/>
                        <a:latin typeface="Calibri"/>
                        <a:ea typeface="宋体"/>
                        <a:cs typeface="Times New Roman"/>
                      </a:endParaRPr>
                    </a:p>
                    <a:p>
                      <a:pPr algn="ctr" latinLnBrk="1">
                        <a:lnSpc>
                          <a:spcPts val="1915"/>
                        </a:lnSpc>
                        <a:spcAft>
                          <a:spcPts val="0"/>
                        </a:spcAft>
                      </a:pPr>
                      <a:r>
                        <a:rPr lang="zh-CN" sz="1600" b="1" kern="0" spc="40" dirty="0">
                          <a:solidFill>
                            <a:srgbClr val="333333"/>
                          </a:solidFill>
                          <a:effectLst/>
                          <a:latin typeface="Calibri"/>
                          <a:ea typeface="楷体_GB2312"/>
                          <a:cs typeface="宋体"/>
                        </a:rPr>
                        <a:t>陈胜</a:t>
                      </a:r>
                      <a:endParaRPr lang="zh-CN" sz="12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宋襄公</a:t>
                      </a:r>
                      <a:endParaRPr lang="zh-CN" sz="12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夏桀</a:t>
                      </a:r>
                      <a:endParaRPr lang="zh-CN" sz="12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ts val="1915"/>
                        </a:lnSpc>
                        <a:spcAft>
                          <a:spcPts val="0"/>
                        </a:spcAft>
                      </a:pPr>
                      <a:r>
                        <a:rPr lang="zh-CN" sz="1600" b="1" kern="0" spc="40" dirty="0">
                          <a:solidFill>
                            <a:srgbClr val="333333"/>
                          </a:solidFill>
                          <a:effectLst/>
                          <a:latin typeface="Calibri"/>
                          <a:ea typeface="楷体_GB2312"/>
                          <a:cs typeface="宋体"/>
                        </a:rPr>
                        <a:t>商纣</a:t>
                      </a:r>
                      <a:endParaRPr lang="zh-CN" sz="12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2"/>
          <p:cNvSpPr>
            <a:spLocks noChangeArrowheads="1"/>
          </p:cNvSpPr>
          <p:nvPr/>
        </p:nvSpPr>
        <p:spPr bwMode="auto">
          <a:xfrm>
            <a:off x="661533" y="4797152"/>
            <a:ext cx="77048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333333"/>
                </a:solidFill>
                <a:effectLst/>
                <a:latin typeface="Calibri" pitchFamily="34" charset="0"/>
                <a:ea typeface="楷体_GB2312" charset="-122"/>
                <a:cs typeface="宋体" pitchFamily="2" charset="-122"/>
              </a:rPr>
              <a:t>表</a:t>
            </a:r>
            <a:r>
              <a:rPr kumimoji="0" lang="en-US" altLang="zh-CN" sz="2400" b="1" i="0" u="none" strike="noStrike" cap="none" normalizeH="0" baseline="0" dirty="0" smtClean="0">
                <a:ln>
                  <a:noFill/>
                </a:ln>
                <a:solidFill>
                  <a:srgbClr val="333333"/>
                </a:solidFill>
                <a:effectLst/>
                <a:latin typeface="微软雅黑" pitchFamily="34" charset="-122"/>
                <a:ea typeface="微软雅黑" pitchFamily="34" charset="-122"/>
                <a:cs typeface="宋体" pitchFamily="2" charset="-122"/>
              </a:rPr>
              <a:t>4</a:t>
            </a:r>
            <a:r>
              <a:rPr kumimoji="0" lang="zh-CN" altLang="en-US" sz="2400" b="1" i="0" u="none" strike="noStrike" cap="none" normalizeH="0" baseline="0" dirty="0" smtClean="0">
                <a:ln>
                  <a:noFill/>
                </a:ln>
                <a:solidFill>
                  <a:srgbClr val="333333"/>
                </a:solidFill>
                <a:effectLst/>
                <a:latin typeface="Calibri" pitchFamily="34" charset="0"/>
                <a:ea typeface="楷体_GB2312" charset="-122"/>
                <a:cs typeface="宋体" pitchFamily="2" charset="-122"/>
              </a:rPr>
              <a:t>东汉史学家班固所撰</a:t>
            </a:r>
            <a:r>
              <a:rPr kumimoji="0" lang="en-US" altLang="zh-CN" sz="2400" b="1" i="0" u="none" strike="noStrike" cap="none" normalizeH="0" baseline="0" dirty="0" smtClean="0">
                <a:ln>
                  <a:noFill/>
                </a:ln>
                <a:solidFill>
                  <a:srgbClr val="333333"/>
                </a:solidFill>
                <a:effectLst/>
                <a:latin typeface="Calibri" pitchFamily="34" charset="0"/>
                <a:ea typeface="楷体_GB2312" charset="-122"/>
                <a:cs typeface="宋体" pitchFamily="2" charset="-122"/>
              </a:rPr>
              <a:t>《</a:t>
            </a:r>
            <a:r>
              <a:rPr kumimoji="0" lang="zh-CN" altLang="en-US" sz="2400" b="1" i="0" u="none" strike="noStrike" cap="none" normalizeH="0" baseline="0" dirty="0" smtClean="0">
                <a:ln>
                  <a:noFill/>
                </a:ln>
                <a:solidFill>
                  <a:srgbClr val="333333"/>
                </a:solidFill>
                <a:effectLst/>
                <a:latin typeface="Calibri" pitchFamily="34" charset="0"/>
                <a:ea typeface="楷体_GB2312" charset="-122"/>
                <a:cs typeface="宋体" pitchFamily="2" charset="-122"/>
              </a:rPr>
              <a:t>汉书</a:t>
            </a:r>
            <a:r>
              <a:rPr kumimoji="0" lang="en-US" altLang="zh-CN" sz="2400" b="1" i="0" u="none" strike="noStrike" cap="none" normalizeH="0" baseline="0" dirty="0" smtClean="0">
                <a:ln>
                  <a:noFill/>
                </a:ln>
                <a:solidFill>
                  <a:srgbClr val="333333"/>
                </a:solidFill>
                <a:effectLst/>
                <a:latin typeface="微软雅黑"/>
                <a:ea typeface="楷体_GB2312" charset="-122"/>
                <a:cs typeface="宋体" pitchFamily="2" charset="-122"/>
              </a:rPr>
              <a:t>·</a:t>
            </a:r>
            <a:r>
              <a:rPr kumimoji="0" lang="zh-CN" altLang="en-US" sz="2400" b="1" i="0" u="none" strike="noStrike" cap="none" normalizeH="0" baseline="0" dirty="0" smtClean="0">
                <a:ln>
                  <a:noFill/>
                </a:ln>
                <a:solidFill>
                  <a:srgbClr val="333333"/>
                </a:solidFill>
                <a:effectLst/>
                <a:latin typeface="Calibri" pitchFamily="34" charset="0"/>
                <a:ea typeface="楷体_GB2312" charset="-122"/>
                <a:cs typeface="宋体" pitchFamily="2" charset="-122"/>
              </a:rPr>
              <a:t>古今人表</a:t>
            </a:r>
            <a:r>
              <a:rPr kumimoji="0" lang="en-US" altLang="zh-CN" sz="2400" b="1" i="0" u="none" strike="noStrike" cap="none" normalizeH="0" baseline="0" dirty="0" smtClean="0">
                <a:ln>
                  <a:noFill/>
                </a:ln>
                <a:solidFill>
                  <a:srgbClr val="333333"/>
                </a:solidFill>
                <a:effectLst/>
                <a:latin typeface="Calibri" pitchFamily="34" charset="0"/>
                <a:ea typeface="楷体_GB2312" charset="-122"/>
                <a:cs typeface="宋体" pitchFamily="2" charset="-122"/>
              </a:rPr>
              <a:t>》</a:t>
            </a:r>
            <a:r>
              <a:rPr kumimoji="0" lang="zh-CN" altLang="en-US" sz="2400" b="1" i="0" u="none" strike="noStrike" cap="none" normalizeH="0" baseline="0" dirty="0" smtClean="0">
                <a:ln>
                  <a:noFill/>
                </a:ln>
                <a:solidFill>
                  <a:srgbClr val="333333"/>
                </a:solidFill>
                <a:effectLst/>
                <a:latin typeface="Calibri" pitchFamily="34" charset="0"/>
                <a:ea typeface="楷体_GB2312" charset="-122"/>
                <a:cs typeface="宋体" pitchFamily="2" charset="-122"/>
              </a:rPr>
              <a:t>中的部分人物及相应等级</a:t>
            </a:r>
            <a:r>
              <a:rPr lang="zh-CN" altLang="en-US" sz="1200" b="1" dirty="0">
                <a:latin typeface="Arial" pitchFamily="34" charset="0"/>
                <a:ea typeface="宋体" pitchFamily="2" charset="-122"/>
                <a:cs typeface="宋体" pitchFamily="2" charset="-122"/>
              </a:rPr>
              <a:t>。</a:t>
            </a:r>
            <a:r>
              <a:rPr kumimoji="0" lang="zh-CN" altLang="en-US" sz="2400" b="1" i="0" u="none" strike="noStrike" cap="none" normalizeH="0" baseline="0" dirty="0" smtClean="0">
                <a:ln>
                  <a:noFill/>
                </a:ln>
                <a:solidFill>
                  <a:srgbClr val="333333"/>
                </a:solidFill>
                <a:effectLst/>
                <a:latin typeface="Calibri" pitchFamily="34" charset="0"/>
                <a:ea typeface="宋体" pitchFamily="2" charset="-122"/>
                <a:cs typeface="宋体" pitchFamily="2" charset="-122"/>
              </a:rPr>
              <a:t>根据材料并结合所学中国古代史知识，对表</a:t>
            </a:r>
            <a:r>
              <a:rPr kumimoji="0" lang="en-US" altLang="zh-CN" sz="2400" b="1" i="0" u="none" strike="noStrike" cap="none" normalizeH="0" baseline="0" dirty="0" smtClean="0">
                <a:ln>
                  <a:noFill/>
                </a:ln>
                <a:solidFill>
                  <a:srgbClr val="333333"/>
                </a:solidFill>
                <a:effectLst/>
                <a:latin typeface="微软雅黑" pitchFamily="34" charset="-122"/>
                <a:ea typeface="微软雅黑" pitchFamily="34" charset="-122"/>
                <a:cs typeface="宋体" pitchFamily="2" charset="-122"/>
              </a:rPr>
              <a:t>4</a:t>
            </a:r>
            <a:r>
              <a:rPr kumimoji="0" lang="zh-CN" altLang="en-US" sz="2400" b="1" i="0" u="none" strike="noStrike" cap="none" normalizeH="0" baseline="0" dirty="0" smtClean="0">
                <a:ln>
                  <a:noFill/>
                </a:ln>
                <a:solidFill>
                  <a:srgbClr val="333333"/>
                </a:solidFill>
                <a:effectLst/>
                <a:latin typeface="Calibri" pitchFamily="34" charset="0"/>
                <a:ea typeface="宋体" pitchFamily="2" charset="-122"/>
                <a:cs typeface="宋体" pitchFamily="2" charset="-122"/>
              </a:rPr>
              <a:t>的内容提出自己的看法，并予以说明。（要求：看法具体明确，说明须史论结合。）</a:t>
            </a:r>
            <a:endParaRPr kumimoji="0" lang="zh-CN" altLang="en-US" sz="3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71428160"/>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矩形 611333"/>
          <p:cNvSpPr>
            <a:spLocks noChangeArrowheads="1" noChangeShapeType="1" noTextEdit="1"/>
          </p:cNvSpPr>
          <p:nvPr/>
        </p:nvSpPr>
        <p:spPr bwMode="auto">
          <a:xfrm>
            <a:off x="611188" y="2060575"/>
            <a:ext cx="7921625" cy="2162175"/>
          </a:xfrm>
          <a:prstGeom prst="rect">
            <a:avLst/>
          </a:prstGeom>
        </p:spPr>
        <p:txBody>
          <a:bodyPr wrap="none" fromWordArt="1">
            <a:prstTxWarp prst="textPlain">
              <a:avLst>
                <a:gd name="adj" fmla="val 50000"/>
              </a:avLst>
            </a:prstTxWarp>
          </a:bodyPr>
          <a:lstStyle/>
          <a:p>
            <a:pPr algn="ctr"/>
            <a:r>
              <a:rPr lang="zh-CN" altLang="en-US" sz="3600" b="1" kern="10">
                <a:ln w="9525">
                  <a:solidFill>
                    <a:srgbClr val="000000"/>
                  </a:solidFill>
                  <a:round/>
                  <a:headEnd/>
                  <a:tailEnd/>
                </a:ln>
                <a:solidFill>
                  <a:srgbClr val="FF0000"/>
                </a:solidFill>
                <a:latin typeface="华文行楷"/>
                <a:ea typeface="华文行楷"/>
              </a:rPr>
              <a:t> </a:t>
            </a:r>
          </a:p>
          <a:p>
            <a:pPr algn="ctr"/>
            <a:r>
              <a:rPr lang="zh-CN" altLang="en-US" sz="3600" b="1" kern="10">
                <a:ln w="9525">
                  <a:solidFill>
                    <a:srgbClr val="000000"/>
                  </a:solidFill>
                  <a:round/>
                  <a:headEnd/>
                  <a:tailEnd/>
                </a:ln>
                <a:solidFill>
                  <a:srgbClr val="FF0000"/>
                </a:solidFill>
                <a:latin typeface="华文行楷"/>
                <a:ea typeface="华文行楷"/>
              </a:rPr>
              <a:t>祝各位老师工作顺利，万事如意！</a:t>
            </a:r>
          </a:p>
        </p:txBody>
      </p:sp>
      <p:pic>
        <p:nvPicPr>
          <p:cNvPr id="3584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64087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04" name="TextBox 1"/>
          <p:cNvSpPr txBox="1">
            <a:spLocks noChangeArrowheads="1"/>
          </p:cNvSpPr>
          <p:nvPr/>
        </p:nvSpPr>
        <p:spPr bwMode="auto">
          <a:xfrm>
            <a:off x="1042988" y="4652963"/>
            <a:ext cx="655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400" b="1"/>
              <a:t>联系电话：</a:t>
            </a:r>
            <a:r>
              <a:rPr lang="en-US" altLang="zh-CN" sz="2400" b="1"/>
              <a:t>15910312109</a:t>
            </a:r>
          </a:p>
          <a:p>
            <a:pPr eaLnBrk="1" hangingPunct="1"/>
            <a:r>
              <a:rPr lang="zh-CN" altLang="en-US" sz="2400" b="1"/>
              <a:t>邮箱：</a:t>
            </a:r>
            <a:r>
              <a:rPr lang="en-US" altLang="zh-CN" sz="2400" b="1"/>
              <a:t>yinmingjun888888@163.com</a:t>
            </a:r>
            <a:endParaRPr lang="zh-CN" altLang="en-US" sz="2400" b="1"/>
          </a:p>
        </p:txBody>
      </p:sp>
    </p:spTree>
    <p:extLst>
      <p:ext uri="{BB962C8B-B14F-4D97-AF65-F5344CB8AC3E}">
        <p14:creationId xmlns:p14="http://schemas.microsoft.com/office/powerpoint/2010/main" val="323330688"/>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476672"/>
            <a:ext cx="8352928" cy="5262979"/>
          </a:xfrm>
          <a:prstGeom prst="rect">
            <a:avLst/>
          </a:prstGeom>
        </p:spPr>
        <p:txBody>
          <a:bodyPr wrap="square">
            <a:spAutoFit/>
          </a:bodyPr>
          <a:lstStyle/>
          <a:p>
            <a:r>
              <a:rPr lang="zh-CN" altLang="zh-CN" sz="2800" b="1" dirty="0" smtClean="0"/>
              <a:t>本题契合传统文化的热点，考查考生唯物论、时空观念、史料实证、历史解释等核心素养。同时考查考生在唯物史观指导下运用学科思维和学科方法，发现历史问题、论证历史问题、独立提出观点的能力。更重要的是提出了“观点”和“逻辑论证”的作答要求，突出考查考生自行建构和解释“观点”（论题、论点）的能力，进一步提升了历史解释能力的考查。</a:t>
            </a:r>
          </a:p>
          <a:p>
            <a:r>
              <a:rPr lang="zh-CN" altLang="en-US" sz="2800" b="1" dirty="0" smtClean="0"/>
              <a:t>通过开放式设问，引导学生发现问题，运用已有知识分析材料中蕴含的历史现象，为考生最大限度地发挥自身优势创造了空间，体现了贯彻素质教育的要求。</a:t>
            </a:r>
            <a:endParaRPr lang="zh-CN" altLang="en-US" sz="2800" b="1" dirty="0"/>
          </a:p>
        </p:txBody>
      </p:sp>
    </p:spTree>
    <p:extLst>
      <p:ext uri="{BB962C8B-B14F-4D97-AF65-F5344CB8AC3E}">
        <p14:creationId xmlns:p14="http://schemas.microsoft.com/office/powerpoint/2010/main" val="1970192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693866"/>
          </a:xfrm>
          <a:prstGeom prst="rect">
            <a:avLst/>
          </a:prstGeom>
        </p:spPr>
        <p:txBody>
          <a:bodyPr wrap="square">
            <a:spAutoFit/>
          </a:bodyPr>
          <a:lstStyle/>
          <a:p>
            <a:r>
              <a:rPr lang="zh-CN" altLang="en-US" sz="2800" b="1" dirty="0" smtClean="0"/>
              <a:t>       历史学科以试题为载体，强调历史的实际应用功能。历史科在考查基本思维能力和基本方法的基础上，通过增强情境的探究性和设问的启示性、开放性，考查考生独立思考和分析、解决问题的能力。如</a:t>
            </a:r>
            <a:r>
              <a:rPr lang="zh-CN" altLang="zh-CN" sz="2800" b="1" dirty="0" smtClean="0"/>
              <a:t>试题以东汉史学家班固所撰《汉书·古今人表》中的部分人物及相应等级为切入点，要求考生将《古今人表》放在历史进程的大背景下，考查考生以不同的角度解析《古今人表》，以发掘《古今人表》在对历史人物在历史进程中地位评判上的意义。理解历史人物观对社会发展的影响。</a:t>
            </a:r>
            <a:endParaRPr lang="en-US" altLang="zh-CN" sz="2800" b="1" dirty="0" smtClean="0"/>
          </a:p>
          <a:p>
            <a:r>
              <a:rPr lang="en-US" altLang="zh-CN" sz="2800" b="1" dirty="0"/>
              <a:t> </a:t>
            </a:r>
            <a:r>
              <a:rPr lang="en-US" altLang="zh-CN" sz="2800" b="1" dirty="0" smtClean="0"/>
              <a:t>   </a:t>
            </a:r>
            <a:r>
              <a:rPr lang="zh-CN" altLang="en-US" sz="2800" b="1" dirty="0" smtClean="0"/>
              <a:t>本题充分说明历史学科在试卷结构和考试内容选取上都注意与党和国家的人才选拔要求相契合，考查适应考生终身发展和社会发展需要人才的必备品格。考查考生对历史人物的认识水平和家国同构观念。</a:t>
            </a:r>
            <a:endParaRPr lang="zh-CN" altLang="en-US" sz="2800" b="1" dirty="0"/>
          </a:p>
        </p:txBody>
      </p:sp>
    </p:spTree>
    <p:extLst>
      <p:ext uri="{BB962C8B-B14F-4D97-AF65-F5344CB8AC3E}">
        <p14:creationId xmlns:p14="http://schemas.microsoft.com/office/powerpoint/2010/main" val="826730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812791"/>
            <a:ext cx="8712968" cy="5632311"/>
          </a:xfrm>
          <a:prstGeom prst="rect">
            <a:avLst/>
          </a:prstGeom>
        </p:spPr>
        <p:txBody>
          <a:bodyPr wrap="square">
            <a:spAutoFit/>
          </a:bodyPr>
          <a:lstStyle/>
          <a:p>
            <a:r>
              <a:rPr lang="zh-CN" altLang="zh-CN" sz="2400" b="1" dirty="0"/>
              <a:t>历史学科本身的知识、素养、能力和方法的特质要求，使试卷试题保持了历史学科一贯坚持的严谨稳定，随着</a:t>
            </a:r>
            <a:r>
              <a:rPr lang="en-US" altLang="zh-CN" sz="2400" b="1" dirty="0"/>
              <a:t>2017</a:t>
            </a:r>
            <a:r>
              <a:rPr lang="zh-CN" altLang="zh-CN" sz="2400" b="1" dirty="0"/>
              <a:t>年新版《普通高中历史课程标准》的出台</a:t>
            </a:r>
            <a:r>
              <a:rPr lang="zh-CN" altLang="zh-CN" sz="2400" b="1" dirty="0" smtClean="0"/>
              <a:t>，</a:t>
            </a:r>
            <a:r>
              <a:rPr lang="en-US" altLang="zh-CN" sz="2400" b="1" dirty="0" smtClean="0"/>
              <a:t>2018</a:t>
            </a:r>
            <a:r>
              <a:rPr lang="zh-CN" altLang="en-US" sz="2400" b="1" dirty="0"/>
              <a:t>年</a:t>
            </a:r>
            <a:r>
              <a:rPr lang="zh-CN" altLang="zh-CN" sz="2400" b="1" dirty="0"/>
              <a:t>的历史试题</a:t>
            </a:r>
            <a:r>
              <a:rPr lang="zh-CN" altLang="en-US" sz="2400" b="1" dirty="0"/>
              <a:t>的突出特点是政治性、思想性和导向性。立意明确，选材典型，情境丰富，设问得当，历史学科特色明显，</a:t>
            </a:r>
            <a:r>
              <a:rPr lang="zh-CN" altLang="zh-CN" sz="2400" b="1" dirty="0"/>
              <a:t>贯彻考试中心颁布的考试大纲精神，遵循新的评价体系要求，既注重主干知识、必备知识的考查，又注重历史关键能力和学科素养的考查；同时落实立德树人的要求，贴近现实，注意与社会现实问题的结合</a:t>
            </a:r>
            <a:r>
              <a:rPr lang="zh-CN" altLang="zh-CN" sz="2400" b="1" dirty="0" smtClean="0"/>
              <a:t>。</a:t>
            </a:r>
            <a:r>
              <a:rPr lang="zh-CN" altLang="en-US" sz="2400" b="1" dirty="0" smtClean="0"/>
              <a:t>家</a:t>
            </a:r>
            <a:r>
              <a:rPr lang="zh-CN" altLang="en-US" sz="2400" b="1" dirty="0"/>
              <a:t>国情怀无处不在，时代精神处处彰显。</a:t>
            </a:r>
            <a:r>
              <a:rPr lang="zh-CN" altLang="zh-CN" sz="2400" b="1" dirty="0"/>
              <a:t>试题根据高考的发展变化和即将实施的新高考改革的实际，较大幅度地调整试题难度；同时，密切反映史学研究的进展，将</a:t>
            </a:r>
            <a:r>
              <a:rPr lang="zh-CN" altLang="en-US" sz="2400" b="1" dirty="0"/>
              <a:t>社会生活、</a:t>
            </a:r>
            <a:r>
              <a:rPr lang="zh-CN" altLang="zh-CN" sz="2400" b="1" dirty="0"/>
              <a:t>文学作品</a:t>
            </a:r>
            <a:r>
              <a:rPr lang="zh-CN" altLang="en-US" sz="2400" b="1" dirty="0"/>
              <a:t>和史学著作</a:t>
            </a:r>
            <a:r>
              <a:rPr lang="zh-CN" altLang="zh-CN" sz="2400" b="1" dirty="0"/>
              <a:t>引入高考。整体看，试题贴近考情，难度适中，有一定区分度，体现了高考的选拨功能和对中学历史教学的引导</a:t>
            </a:r>
            <a:r>
              <a:rPr lang="zh-CN" altLang="zh-CN" sz="2400" b="1" dirty="0" smtClean="0"/>
              <a:t>作用</a:t>
            </a:r>
            <a:r>
              <a:rPr lang="en-US" altLang="zh-CN" sz="2400" b="1" dirty="0" smtClean="0"/>
              <a:t>,</a:t>
            </a:r>
            <a:r>
              <a:rPr lang="zh-CN" altLang="en-US" sz="2400" b="1" dirty="0" smtClean="0"/>
              <a:t>对</a:t>
            </a:r>
            <a:r>
              <a:rPr lang="zh-CN" altLang="en-US" sz="2400" b="1" dirty="0"/>
              <a:t>深化历史课程改革和教学改革，具有导向作用和借鉴意义。</a:t>
            </a:r>
          </a:p>
        </p:txBody>
      </p:sp>
      <p:sp>
        <p:nvSpPr>
          <p:cNvPr id="3" name="矩形 2"/>
          <p:cNvSpPr/>
          <p:nvPr/>
        </p:nvSpPr>
        <p:spPr>
          <a:xfrm>
            <a:off x="1897292" y="58853"/>
            <a:ext cx="5277407" cy="769441"/>
          </a:xfrm>
          <a:prstGeom prst="rect">
            <a:avLst/>
          </a:prstGeom>
        </p:spPr>
        <p:txBody>
          <a:bodyPr wrap="none">
            <a:spAutoFit/>
          </a:bodyPr>
          <a:lstStyle/>
          <a:p>
            <a:r>
              <a:rPr lang="zh-CN" altLang="en-US" sz="4400" b="1" dirty="0">
                <a:solidFill>
                  <a:srgbClr val="FF0000"/>
                </a:solidFill>
              </a:rPr>
              <a:t>稳中求变，变中求新</a:t>
            </a:r>
            <a:endParaRPr lang="zh-CN" altLang="en-US" sz="4400" dirty="0">
              <a:solidFill>
                <a:srgbClr val="FF0000"/>
              </a:solidFill>
            </a:endParaRPr>
          </a:p>
        </p:txBody>
      </p:sp>
    </p:spTree>
    <p:extLst>
      <p:ext uri="{BB962C8B-B14F-4D97-AF65-F5344CB8AC3E}">
        <p14:creationId xmlns:p14="http://schemas.microsoft.com/office/powerpoint/2010/main" val="2974327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3371" y="476672"/>
            <a:ext cx="8136904" cy="5693866"/>
          </a:xfrm>
          <a:prstGeom prst="rect">
            <a:avLst/>
          </a:prstGeom>
        </p:spPr>
        <p:txBody>
          <a:bodyPr wrap="square">
            <a:spAutoFit/>
          </a:bodyPr>
          <a:lstStyle/>
          <a:p>
            <a:r>
              <a:rPr lang="zh-CN" altLang="zh-CN" sz="2800" b="1" dirty="0" smtClean="0"/>
              <a:t>考生</a:t>
            </a:r>
            <a:r>
              <a:rPr lang="zh-CN" altLang="zh-CN" sz="2800" b="1" dirty="0"/>
              <a:t>可以从《古今人表》中的人物、《古今人表》体现出的历史人物观、《古今人表》历史人物观形成的原因和《古今人表》历史人物观对后世的影响等看法进行梳理、整合，认识特定历史条件下的历史人物观与时代特征的关系，理解历史人物观对社会发展的影响。本题契合传统文化的热点，考查考生唯物论、时空观念、史料实证、历史解释等核心素养。同时考查考生在唯物史观指导下运用学科思维和学科方法，发现历史问题、论证历史问题、独立提出观点的能力。更重要的是提出了“观点”和“逻辑论证”的作答要求，突出考查考生自行建构和解释“观点”（论题、论点）的能力，进一步提升了历史解释能力的考查。</a:t>
            </a:r>
          </a:p>
        </p:txBody>
      </p:sp>
    </p:spTree>
    <p:extLst>
      <p:ext uri="{BB962C8B-B14F-4D97-AF65-F5344CB8AC3E}">
        <p14:creationId xmlns:p14="http://schemas.microsoft.com/office/powerpoint/2010/main" val="3354493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843677"/>
            <a:ext cx="8208912" cy="4524315"/>
          </a:xfrm>
          <a:prstGeom prst="rect">
            <a:avLst/>
          </a:prstGeom>
        </p:spPr>
        <p:txBody>
          <a:bodyPr wrap="square">
            <a:spAutoFit/>
          </a:bodyPr>
          <a:lstStyle/>
          <a:p>
            <a:r>
              <a:rPr lang="zh-CN" altLang="zh-CN" sz="3200" b="1" dirty="0"/>
              <a:t>《汉书·古今人表》将上自传说中伏羲氏下至秦末五六千年间近两千人总括为一表</a:t>
            </a:r>
            <a:r>
              <a:rPr lang="en-US" altLang="zh-CN" sz="3200" b="1" dirty="0"/>
              <a:t>,</a:t>
            </a:r>
            <a:r>
              <a:rPr lang="zh-CN" altLang="zh-CN" sz="3200" b="1" dirty="0"/>
              <a:t>分三品九等而排列</a:t>
            </a:r>
            <a:r>
              <a:rPr lang="en-US" altLang="zh-CN" sz="3200" b="1" dirty="0"/>
              <a:t>, </a:t>
            </a:r>
            <a:r>
              <a:rPr lang="zh-CN" altLang="zh-CN" sz="3200" b="1" dirty="0"/>
              <a:t>通过史表体式来简约地表达他的人物观念。无论是对人物的遴选，对品第的区分，无不体现了班固对人物的价值</a:t>
            </a:r>
            <a:r>
              <a:rPr lang="zh-CN" altLang="zh-CN" sz="3200" b="1" dirty="0" smtClean="0"/>
              <a:t>判断</a:t>
            </a:r>
            <a:r>
              <a:rPr lang="zh-CN" altLang="en-US" sz="3200" b="1" dirty="0" smtClean="0"/>
              <a:t>和</a:t>
            </a:r>
            <a:r>
              <a:rPr lang="zh-CN" altLang="zh-CN" sz="3200" b="1" dirty="0" smtClean="0"/>
              <a:t>对</a:t>
            </a:r>
            <a:r>
              <a:rPr lang="zh-CN" altLang="zh-CN" sz="3200" b="1" dirty="0"/>
              <a:t>儒家思想的重视，从更大的空间看，体现了班固对人物与历史进程关系的思考，开创了中国史学文体一种全新的表体形式</a:t>
            </a:r>
            <a:r>
              <a:rPr lang="en-US" altLang="zh-CN" sz="3200" b="1" dirty="0"/>
              <a:t>,</a:t>
            </a:r>
            <a:r>
              <a:rPr lang="zh-CN" altLang="zh-CN" sz="3200" b="1" dirty="0"/>
              <a:t>并由此而引起研究者广泛的争论。</a:t>
            </a:r>
          </a:p>
        </p:txBody>
      </p:sp>
    </p:spTree>
    <p:extLst>
      <p:ext uri="{BB962C8B-B14F-4D97-AF65-F5344CB8AC3E}">
        <p14:creationId xmlns:p14="http://schemas.microsoft.com/office/powerpoint/2010/main" val="26075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9063"/>
            <a:ext cx="9158949" cy="6740307"/>
          </a:xfrm>
          <a:prstGeom prst="rect">
            <a:avLst/>
          </a:prstGeom>
        </p:spPr>
        <p:txBody>
          <a:bodyPr wrap="square">
            <a:spAutoFit/>
          </a:bodyPr>
          <a:lstStyle/>
          <a:p>
            <a:r>
              <a:rPr lang="zh-CN" altLang="zh-CN" sz="2400" b="1" dirty="0"/>
              <a:t>试题材料提供的《古今人表》所列人物，从时间跨度上看，起自传说中的伏羲氏止于秦王朝，前后约五六千年。从所选人物阶层看，有帝王、官员、平民</a:t>
            </a:r>
            <a:r>
              <a:rPr lang="en-US" altLang="zh-CN" sz="2400" b="1" dirty="0"/>
              <a:t>(</a:t>
            </a:r>
            <a:r>
              <a:rPr lang="zh-CN" altLang="zh-CN" sz="2400" b="1" dirty="0"/>
              <a:t>士、农、工、商</a:t>
            </a:r>
            <a:r>
              <a:rPr lang="en-US" altLang="zh-CN" sz="2400" b="1" dirty="0"/>
              <a:t>)</a:t>
            </a:r>
            <a:r>
              <a:rPr lang="zh-CN" altLang="zh-CN" sz="2400" b="1" dirty="0"/>
              <a:t>，同时涉及了政治、经济和文化等方面人物，而且表格中只有古人，没有当代人，信息量大。内容围绕一个主题，是彰显所表之人的“善”、“恶”，以“劝诫后人”。该题沿袭了近年来开放性试题的设计思路，强调了“观点”和“逻辑论证”的作答要求，要求</a:t>
            </a:r>
            <a:r>
              <a:rPr lang="zh-CN" altLang="zh-CN" sz="2400" b="1" dirty="0" smtClean="0"/>
              <a:t>自行</a:t>
            </a:r>
            <a:r>
              <a:rPr lang="zh-CN" altLang="en-US" sz="2400" b="1" dirty="0" smtClean="0"/>
              <a:t>提出看法</a:t>
            </a:r>
            <a:r>
              <a:rPr lang="zh-CN" altLang="zh-CN" sz="2400" b="1" dirty="0" smtClean="0"/>
              <a:t>，</a:t>
            </a:r>
            <a:r>
              <a:rPr lang="zh-CN" altLang="zh-CN" sz="2400" b="1" dirty="0"/>
              <a:t>对论题进行史论结合的阐述。答题思路一般分为四步，第一步是认真阅读材料，确定材料的主题是：《古今人表》按照一定的标准把众多的人物分为三等九品，优劣评价寄寓其中。表明其目的，即博采众多人物以“显善昭恶，劝戒后人”，表达了褒贬人物，微言大义的精神。第二步，在这样理解材料的基础上，再对材料进行整体分析后，由此提出看法，这是解题的关键；也就是根据题干问题的要求，拟定题目。如《古今人表》中的人物、《古今人表》体现出的历史人物观、《古今人表》历史人物观形成的原因和《古今人表》历史人物观对后世的影响等等。第三步，围绕题目，联系材料涉及的史实，结合中国古代史的相关内容对自己的看法加以说明，具体</a:t>
            </a:r>
            <a:r>
              <a:rPr lang="zh-CN" altLang="zh-CN" sz="2400" b="1" dirty="0" smtClean="0"/>
              <a:t>论证</a:t>
            </a:r>
            <a:r>
              <a:rPr lang="zh-CN" altLang="en-US" sz="2400" b="1" dirty="0" smtClean="0"/>
              <a:t>看法</a:t>
            </a:r>
            <a:r>
              <a:rPr lang="zh-CN" altLang="zh-CN" sz="2400" b="1" dirty="0" smtClean="0"/>
              <a:t>，</a:t>
            </a:r>
            <a:r>
              <a:rPr lang="zh-CN" altLang="zh-CN" sz="2400" b="1" dirty="0"/>
              <a:t>论证时注意史论结合。第四步总结升华。</a:t>
            </a:r>
          </a:p>
        </p:txBody>
      </p:sp>
    </p:spTree>
    <p:extLst>
      <p:ext uri="{BB962C8B-B14F-4D97-AF65-F5344CB8AC3E}">
        <p14:creationId xmlns:p14="http://schemas.microsoft.com/office/powerpoint/2010/main" val="2218703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17693"/>
            <a:ext cx="8424936" cy="6740307"/>
          </a:xfrm>
          <a:prstGeom prst="rect">
            <a:avLst/>
          </a:prstGeom>
        </p:spPr>
        <p:txBody>
          <a:bodyPr wrap="square">
            <a:spAutoFit/>
          </a:bodyPr>
          <a:lstStyle/>
          <a:p>
            <a:r>
              <a:rPr lang="zh-CN" altLang="zh-CN" sz="2400" b="1" dirty="0"/>
              <a:t>示例</a:t>
            </a:r>
            <a:r>
              <a:rPr lang="en-US" altLang="zh-CN" sz="2400" b="1" dirty="0"/>
              <a:t>1</a:t>
            </a:r>
            <a:r>
              <a:rPr lang="zh-CN" altLang="zh-CN" sz="2400" b="1" dirty="0"/>
              <a:t>：看法：《古今人表》体现的历史人物观（</a:t>
            </a:r>
            <a:r>
              <a:rPr lang="en-US" altLang="zh-CN" sz="2400" b="1" dirty="0"/>
              <a:t>2</a:t>
            </a:r>
            <a:r>
              <a:rPr lang="zh-CN" altLang="zh-CN" sz="2400" b="1" dirty="0"/>
              <a:t>分）</a:t>
            </a:r>
          </a:p>
          <a:p>
            <a:r>
              <a:rPr lang="zh-CN" altLang="zh-CN" sz="2400" b="1" dirty="0"/>
              <a:t>东汉史学家班固《古今人表》的“表”为载体，“古今”为时空界定，“人”才是主体。按照人物的德、智、功的全方面综合评价的标准把众多的人物分为三等九品，优劣评价寄寓其中。无论是对人物的遴选，对品第的区分，体现了班固对人物与历史进程关系的思考。如班固把孔子其地位和影响与开天辟地的古之帝王相提并论，说明儒家思想已经取得正统地位；把秦始皇列于第六品，是因为秦始皇是一个颇难品评的人物，他统一六国，结束战乱，是其“功”，但在位实行暴政，天怒人怨，造成秦二世而亡。对被视为末业的工商业者未给予否定，如子贡、范鑫为上下，反映出班固具有一定的人本为主的观念。特别是下中、下下，如夏桀、商纣皆为残暴荒淫，误国误民之人。由此看出作者褒贬人物、劝戒后人、微言大义的思想。（</a:t>
            </a:r>
            <a:r>
              <a:rPr lang="en-US" altLang="zh-CN" sz="2400" b="1" dirty="0"/>
              <a:t>8</a:t>
            </a:r>
            <a:r>
              <a:rPr lang="zh-CN" altLang="zh-CN" sz="2400" b="1" dirty="0"/>
              <a:t>分）</a:t>
            </a:r>
          </a:p>
          <a:p>
            <a:r>
              <a:rPr lang="zh-CN" altLang="zh-CN" sz="2400" b="1" dirty="0"/>
              <a:t>总之，《古今人表》体现的历史人物观，势必和当时儒家思想的社会正统地位密不可分的，也是班固受自身封建政治、经济、文化伦理等因素的影响，对后世的史学研究和思想发展产生深远的影响。（</a:t>
            </a:r>
            <a:r>
              <a:rPr lang="en-US" altLang="zh-CN" sz="2400" b="1" dirty="0"/>
              <a:t>2</a:t>
            </a:r>
            <a:r>
              <a:rPr lang="zh-CN" altLang="zh-CN" sz="2400" b="1" dirty="0"/>
              <a:t>分）</a:t>
            </a:r>
          </a:p>
        </p:txBody>
      </p:sp>
    </p:spTree>
    <p:extLst>
      <p:ext uri="{BB962C8B-B14F-4D97-AF65-F5344CB8AC3E}">
        <p14:creationId xmlns:p14="http://schemas.microsoft.com/office/powerpoint/2010/main" val="2119732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58847"/>
            <a:ext cx="8496944" cy="6740307"/>
          </a:xfrm>
          <a:prstGeom prst="rect">
            <a:avLst/>
          </a:prstGeom>
        </p:spPr>
        <p:txBody>
          <a:bodyPr wrap="square">
            <a:spAutoFit/>
          </a:bodyPr>
          <a:lstStyle/>
          <a:p>
            <a:r>
              <a:rPr lang="zh-CN" altLang="zh-CN" sz="2400" b="1" dirty="0"/>
              <a:t>示例</a:t>
            </a:r>
            <a:r>
              <a:rPr lang="en-US" altLang="zh-CN" sz="2400" b="1" dirty="0"/>
              <a:t>2</a:t>
            </a:r>
            <a:r>
              <a:rPr lang="zh-CN" altLang="zh-CN" sz="2400" b="1" dirty="0"/>
              <a:t>：看法：《古今人表》中的人物（</a:t>
            </a:r>
            <a:r>
              <a:rPr lang="en-US" altLang="zh-CN" sz="2400" b="1" dirty="0"/>
              <a:t>2</a:t>
            </a:r>
            <a:r>
              <a:rPr lang="zh-CN" altLang="zh-CN" sz="2400" b="1" dirty="0"/>
              <a:t>分）</a:t>
            </a:r>
          </a:p>
          <a:p>
            <a:r>
              <a:rPr lang="zh-CN" altLang="zh-CN" sz="2400" b="1" dirty="0"/>
              <a:t>东汉史学家《古今人表》所列人物从时间跨度上看，起自传说中的伏羲氏止于秦王朝，前后约五六千年。从所选人物阶层看，有帝王、官员、平民</a:t>
            </a:r>
            <a:r>
              <a:rPr lang="en-US" altLang="zh-CN" sz="2400" b="1" dirty="0"/>
              <a:t>(</a:t>
            </a:r>
            <a:r>
              <a:rPr lang="zh-CN" altLang="zh-CN" sz="2400" b="1" dirty="0"/>
              <a:t>士、农、工、商</a:t>
            </a:r>
            <a:r>
              <a:rPr lang="en-US" altLang="zh-CN" sz="2400" b="1" dirty="0"/>
              <a:t>)</a:t>
            </a:r>
            <a:r>
              <a:rPr lang="zh-CN" altLang="zh-CN" sz="2400" b="1" dirty="0"/>
              <a:t>，并且按照一定的标准把众多的人物分为三等九品，各等所列人物情况具体来说</a:t>
            </a:r>
            <a:r>
              <a:rPr lang="en-US" altLang="zh-CN" sz="2400" b="1" dirty="0"/>
              <a:t>:</a:t>
            </a:r>
            <a:r>
              <a:rPr lang="zh-CN" altLang="zh-CN" sz="2400" b="1" dirty="0"/>
              <a:t>上三等主要为上古三代帝王、儒家人物以及一些具有开拓性的人物，如尧舜、周文王、荀子、范蠡等，是因为对他们在人类社会文明发展过程中的开拓精神和推进历史发展的创造精神的推崇。中三等则是各阶层各行业人物都有，如，韩非、齐恒公、秦始皇等多为史册有其名，且在政治、经济、文化、道德等方面有所作为，其人言行举止品行皆有可取之处。下三等多为历史上恶名者，特别是下中、下下，皆为残暴荒淫，误国误民之人。如夏桀、商纣等。由此看出作者褒贬人物、劝戒后人、微言大义的思想。（</a:t>
            </a:r>
            <a:r>
              <a:rPr lang="en-US" altLang="zh-CN" sz="2400" b="1" dirty="0"/>
              <a:t>8</a:t>
            </a:r>
            <a:r>
              <a:rPr lang="zh-CN" altLang="zh-CN" sz="2400" b="1" dirty="0"/>
              <a:t>分）</a:t>
            </a:r>
          </a:p>
          <a:p>
            <a:r>
              <a:rPr lang="zh-CN" altLang="zh-CN" sz="2400" b="1" dirty="0"/>
              <a:t>总之，这种对历史人物的划分和重视，势必和当时儒家思想的社会正统地位是密不可分的，也是班固受自身封建政治、经济、文化伦理等因素的影响，对后世的史学研究和思想发展产生深远的影响。（</a:t>
            </a:r>
            <a:r>
              <a:rPr lang="en-US" altLang="zh-CN" sz="2400" b="1" dirty="0"/>
              <a:t>2</a:t>
            </a:r>
            <a:r>
              <a:rPr lang="zh-CN" altLang="zh-CN" sz="2400" b="1" dirty="0"/>
              <a:t>分）</a:t>
            </a:r>
          </a:p>
        </p:txBody>
      </p:sp>
    </p:spTree>
    <p:extLst>
      <p:ext uri="{BB962C8B-B14F-4D97-AF65-F5344CB8AC3E}">
        <p14:creationId xmlns:p14="http://schemas.microsoft.com/office/powerpoint/2010/main" val="2459493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04664"/>
            <a:ext cx="8352928" cy="6740307"/>
          </a:xfrm>
          <a:prstGeom prst="rect">
            <a:avLst/>
          </a:prstGeom>
        </p:spPr>
        <p:txBody>
          <a:bodyPr wrap="square">
            <a:spAutoFit/>
          </a:bodyPr>
          <a:lstStyle/>
          <a:p>
            <a:r>
              <a:rPr lang="zh-CN" altLang="zh-CN" sz="2400" b="1" dirty="0"/>
              <a:t>示例</a:t>
            </a:r>
            <a:r>
              <a:rPr lang="en-US" altLang="zh-CN" sz="2400" b="1" dirty="0"/>
              <a:t>3</a:t>
            </a:r>
            <a:r>
              <a:rPr lang="zh-CN" altLang="zh-CN" sz="2400" b="1" dirty="0"/>
              <a:t>：看法：《古今人表》历史人物观形成的原因（</a:t>
            </a:r>
            <a:r>
              <a:rPr lang="en-US" altLang="zh-CN" sz="2400" b="1" dirty="0"/>
              <a:t>2</a:t>
            </a:r>
            <a:r>
              <a:rPr lang="zh-CN" altLang="zh-CN" sz="2400" b="1" dirty="0"/>
              <a:t>分）</a:t>
            </a:r>
          </a:p>
          <a:p>
            <a:r>
              <a:rPr lang="zh-CN" altLang="zh-CN" sz="2400" b="1" dirty="0"/>
              <a:t>东汉史学家班固《古今人表》的“表”为载体，“古今”为时空界定，“人”才是主体。按照人物的德、智、功的全方面综合评价的标准把众多的人物分为三等九品，优劣评价寄寓其中。无论是对人物的遴选，对品第的区分，无不体现儒家思想的“大一统”、天人感应、三纲五常以及儒家独尊的地位，班固并且把孔子的地位和影响与古之帝王相提并论，而其他学派，不论是道家、法家，竟无一人被列为上三等，形成以孔子为中心的人物圈，由此可见，孔子及其开创的儒家学派在班固心目中的崇高地位由此可见一斑。究其原因，是与班固受儒家学说</a:t>
            </a:r>
            <a:r>
              <a:rPr lang="zh-CN" altLang="en-US" sz="2400" b="1" dirty="0"/>
              <a:t>的影响</a:t>
            </a:r>
            <a:r>
              <a:rPr lang="zh-CN" altLang="zh-CN" sz="2400" b="1" dirty="0"/>
              <a:t>和时代观念是密不可分的。由此可知，在经历汉武帝“废黝百家，独尊儒术”和董仲舒儒学政治化制度化之后，儒学成为社会政治文化专制的中心。（</a:t>
            </a:r>
            <a:r>
              <a:rPr lang="en-US" altLang="zh-CN" sz="2400" b="1" dirty="0"/>
              <a:t>8</a:t>
            </a:r>
            <a:r>
              <a:rPr lang="zh-CN" altLang="zh-CN" sz="2400" b="1" dirty="0"/>
              <a:t>分）总之，《古今人表》体现出的历史人物观，势必和当时儒家思想的社会正统地位密不可分的，也是班固受自身封建政治、文化、伦理等因素的影响，对后世的史学研究和思想发展产生深远的影响。（</a:t>
            </a:r>
            <a:r>
              <a:rPr lang="en-US" altLang="zh-CN" sz="2400" b="1" dirty="0"/>
              <a:t>2</a:t>
            </a:r>
            <a:r>
              <a:rPr lang="zh-CN" altLang="zh-CN" sz="2400" b="1" dirty="0"/>
              <a:t>分）</a:t>
            </a:r>
          </a:p>
          <a:p>
            <a:endParaRPr lang="zh-CN" altLang="zh-CN" sz="2400" b="1" dirty="0"/>
          </a:p>
        </p:txBody>
      </p:sp>
    </p:spTree>
    <p:extLst>
      <p:ext uri="{BB962C8B-B14F-4D97-AF65-F5344CB8AC3E}">
        <p14:creationId xmlns:p14="http://schemas.microsoft.com/office/powerpoint/2010/main" val="1102983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88" y="6647"/>
            <a:ext cx="9144000" cy="6986528"/>
          </a:xfrm>
          <a:prstGeom prst="rect">
            <a:avLst/>
          </a:prstGeom>
        </p:spPr>
        <p:txBody>
          <a:bodyPr wrap="square">
            <a:spAutoFit/>
          </a:bodyPr>
          <a:lstStyle/>
          <a:p>
            <a:r>
              <a:rPr lang="zh-CN" altLang="zh-CN" sz="2800" b="1" dirty="0"/>
              <a:t>示例</a:t>
            </a:r>
            <a:r>
              <a:rPr lang="en-US" altLang="zh-CN" sz="2800" b="1" dirty="0"/>
              <a:t>4</a:t>
            </a:r>
            <a:r>
              <a:rPr lang="zh-CN" altLang="zh-CN" sz="2800" b="1" dirty="0"/>
              <a:t>：看法：《古今人表》对曹魏九品中正制的启示作用（</a:t>
            </a:r>
            <a:r>
              <a:rPr lang="en-US" altLang="zh-CN" sz="2800" b="1" dirty="0"/>
              <a:t>2</a:t>
            </a:r>
            <a:r>
              <a:rPr lang="zh-CN" altLang="zh-CN" sz="2800" b="1" dirty="0"/>
              <a:t>分）</a:t>
            </a:r>
          </a:p>
          <a:p>
            <a:r>
              <a:rPr lang="zh-CN" altLang="zh-CN" sz="2800" b="1" dirty="0"/>
              <a:t>东汉史学家班固《古今人表》的“表”为载体，“古今”为时空界定，“人”才是主体。按照人物的德、智、功的全方面综合评价的标准把众多的人物分为三等九品，优劣评价寄寓其中。（</a:t>
            </a:r>
            <a:r>
              <a:rPr lang="en-US" altLang="zh-CN" sz="2800" b="1" dirty="0"/>
              <a:t>4</a:t>
            </a:r>
            <a:r>
              <a:rPr lang="zh-CN" altLang="zh-CN" sz="2800" b="1" dirty="0"/>
              <a:t>分</a:t>
            </a:r>
            <a:r>
              <a:rPr lang="zh-CN" altLang="zh-CN" sz="2800" b="1" dirty="0" smtClean="0"/>
              <a:t>）东汉</a:t>
            </a:r>
            <a:r>
              <a:rPr lang="zh-CN" altLang="zh-CN" sz="2800" b="1" dirty="0"/>
              <a:t>史学家班固所著《汉书。古今人表》以才德多寡将历史人物分为三等九品的做法，与曹魏时期制定的九品中正制异曲同工。东汉末年，察举制无以为继，曹丕建魏后，创立九品中正制。九品中正制下中央与地方设置中正官，负责品评人才，主要是以才德与德行为标准，将人才分为上上、上中、上下、中上、中中、中下、下上、下中、下下的三等九品。（</a:t>
            </a:r>
            <a:r>
              <a:rPr lang="en-US" altLang="zh-CN" sz="2800" b="1" dirty="0"/>
              <a:t>4</a:t>
            </a:r>
            <a:r>
              <a:rPr lang="zh-CN" altLang="zh-CN" sz="2800" b="1" dirty="0"/>
              <a:t>分）</a:t>
            </a:r>
          </a:p>
          <a:p>
            <a:r>
              <a:rPr lang="zh-CN" altLang="zh-CN" sz="2800" b="1" dirty="0"/>
              <a:t>尽管九品中正制是一项选择人才进入仕途的政治制度，就是对《古今人表》“九品论人”体系和品评人物标准的借鉴和发展。（</a:t>
            </a:r>
            <a:r>
              <a:rPr lang="en-US" altLang="zh-CN" sz="2800" b="1" dirty="0"/>
              <a:t>2</a:t>
            </a:r>
            <a:r>
              <a:rPr lang="zh-CN" altLang="zh-CN" sz="2800" b="1" dirty="0"/>
              <a:t>分）</a:t>
            </a:r>
          </a:p>
          <a:p>
            <a:r>
              <a:rPr lang="en-US" altLang="zh-CN" sz="2800" b="1" dirty="0"/>
              <a:t>     </a:t>
            </a:r>
            <a:endParaRPr lang="zh-CN" altLang="zh-CN" sz="2800" b="1" dirty="0"/>
          </a:p>
        </p:txBody>
      </p:sp>
    </p:spTree>
    <p:extLst>
      <p:ext uri="{BB962C8B-B14F-4D97-AF65-F5344CB8AC3E}">
        <p14:creationId xmlns:p14="http://schemas.microsoft.com/office/powerpoint/2010/main" val="1390827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5973" y="332656"/>
            <a:ext cx="8568952" cy="6186309"/>
          </a:xfrm>
          <a:prstGeom prst="rect">
            <a:avLst/>
          </a:prstGeom>
        </p:spPr>
        <p:txBody>
          <a:bodyPr wrap="square">
            <a:spAutoFit/>
          </a:bodyPr>
          <a:lstStyle/>
          <a:p>
            <a:r>
              <a:rPr lang="en-US" altLang="zh-CN" sz="3200" b="1" dirty="0" smtClean="0">
                <a:solidFill>
                  <a:srgbClr val="FF0000"/>
                </a:solidFill>
              </a:rPr>
              <a:t>5</a:t>
            </a:r>
            <a:r>
              <a:rPr lang="zh-CN" altLang="en-US" sz="3200" b="1" dirty="0" smtClean="0">
                <a:solidFill>
                  <a:srgbClr val="FF0000"/>
                </a:solidFill>
              </a:rPr>
              <a:t>、</a:t>
            </a:r>
            <a:r>
              <a:rPr lang="zh-CN" altLang="zh-CN" sz="3200" b="1" dirty="0" smtClean="0">
                <a:solidFill>
                  <a:srgbClr val="FF0000"/>
                </a:solidFill>
              </a:rPr>
              <a:t>强调时空</a:t>
            </a:r>
            <a:r>
              <a:rPr lang="zh-CN" altLang="en-US" sz="3200" b="1" dirty="0" smtClean="0">
                <a:solidFill>
                  <a:srgbClr val="FF0000"/>
                </a:solidFill>
              </a:rPr>
              <a:t>观念</a:t>
            </a:r>
            <a:r>
              <a:rPr lang="zh-CN" altLang="zh-CN" sz="3200" b="1" dirty="0" smtClean="0">
                <a:solidFill>
                  <a:srgbClr val="FF0000"/>
                </a:solidFill>
              </a:rPr>
              <a:t>，关注</a:t>
            </a:r>
            <a:r>
              <a:rPr lang="zh-CN" altLang="en-US" sz="3200" b="1" dirty="0" smtClean="0">
                <a:solidFill>
                  <a:srgbClr val="FF0000"/>
                </a:solidFill>
              </a:rPr>
              <a:t>历史时序</a:t>
            </a:r>
            <a:endParaRPr lang="zh-CN" altLang="zh-CN" sz="3200" b="1" dirty="0">
              <a:solidFill>
                <a:srgbClr val="FF0000"/>
              </a:solidFill>
            </a:endParaRPr>
          </a:p>
          <a:p>
            <a:r>
              <a:rPr lang="zh-CN" altLang="zh-CN" sz="2800" b="1" dirty="0" smtClean="0"/>
              <a:t>时间</a:t>
            </a:r>
            <a:r>
              <a:rPr lang="zh-CN" altLang="zh-CN" sz="2800" b="1" dirty="0"/>
              <a:t>与空间是历史两个最基本的要素，任何历史事件（人物）都发生在一定的时空之中。时空观念是历史学科核心素养中的核心思维。第</a:t>
            </a:r>
            <a:r>
              <a:rPr lang="en-US" altLang="zh-CN" sz="2800" b="1" dirty="0"/>
              <a:t>25</a:t>
            </a:r>
            <a:r>
              <a:rPr lang="zh-CN" altLang="zh-CN" sz="2800" b="1" dirty="0"/>
              <a:t>题</a:t>
            </a:r>
            <a:r>
              <a:rPr lang="en-US" altLang="zh-CN" sz="2800" b="1" dirty="0"/>
              <a:t>“</a:t>
            </a:r>
            <a:r>
              <a:rPr lang="zh-CN" altLang="zh-CN" sz="2800" b="1" dirty="0"/>
              <a:t>唐朝安史之乱之后百余年藩镇的分布状况</a:t>
            </a:r>
            <a:r>
              <a:rPr lang="en-US" altLang="zh-CN" sz="2800" b="1" dirty="0"/>
              <a:t>”</a:t>
            </a:r>
            <a:r>
              <a:rPr lang="zh-CN" altLang="zh-CN" sz="2800" b="1" dirty="0"/>
              <a:t>，第</a:t>
            </a:r>
            <a:r>
              <a:rPr lang="en-US" altLang="zh-CN" sz="2800" b="1" dirty="0"/>
              <a:t>27</a:t>
            </a:r>
            <a:r>
              <a:rPr lang="zh-CN" altLang="zh-CN" sz="2800" b="1" dirty="0"/>
              <a:t>题</a:t>
            </a:r>
            <a:r>
              <a:rPr lang="en-US" altLang="zh-CN" sz="2800" b="1" dirty="0"/>
              <a:t>“</a:t>
            </a:r>
            <a:r>
              <a:rPr lang="zh-CN" altLang="zh-CN" sz="2800" b="1" dirty="0"/>
              <a:t>郑和下西洋时期中国与东南亚的交流</a:t>
            </a:r>
            <a:r>
              <a:rPr lang="en-US" altLang="zh-CN" sz="2800" b="1" dirty="0"/>
              <a:t>”</a:t>
            </a:r>
            <a:r>
              <a:rPr lang="zh-CN" altLang="zh-CN" sz="2800" b="1" dirty="0"/>
              <a:t>，第</a:t>
            </a:r>
            <a:r>
              <a:rPr lang="en-US" altLang="zh-CN" sz="2800" b="1" dirty="0"/>
              <a:t>30</a:t>
            </a:r>
            <a:r>
              <a:rPr lang="zh-CN" altLang="zh-CN" sz="2800" b="1" dirty="0"/>
              <a:t>题</a:t>
            </a:r>
            <a:r>
              <a:rPr lang="en-US" altLang="zh-CN" sz="2800" b="1" dirty="0"/>
              <a:t>“1948—1949</a:t>
            </a:r>
            <a:r>
              <a:rPr lang="zh-CN" altLang="zh-CN" sz="2800" b="1" dirty="0"/>
              <a:t>年夏，英、法、美等国通过各自渠道同中国共产党接触</a:t>
            </a:r>
            <a:r>
              <a:rPr lang="en-US" altLang="zh-CN" sz="2800" b="1" dirty="0"/>
              <a:t>”</a:t>
            </a:r>
            <a:r>
              <a:rPr lang="zh-CN" altLang="zh-CN" sz="2800" b="1" dirty="0"/>
              <a:t>，第</a:t>
            </a:r>
            <a:r>
              <a:rPr lang="en-US" altLang="zh-CN" sz="2800" b="1" dirty="0"/>
              <a:t>31</a:t>
            </a:r>
            <a:r>
              <a:rPr lang="zh-CN" altLang="zh-CN" sz="2800" b="1" dirty="0"/>
              <a:t>题由</a:t>
            </a:r>
            <a:r>
              <a:rPr lang="en-US" altLang="zh-CN" sz="2800" b="1" dirty="0"/>
              <a:t>“1953</a:t>
            </a:r>
            <a:r>
              <a:rPr lang="zh-CN" altLang="zh-CN" sz="2800" b="1" dirty="0"/>
              <a:t>年的一幅漫画</a:t>
            </a:r>
            <a:r>
              <a:rPr lang="en-US" altLang="zh-CN" sz="2800" b="1" dirty="0"/>
              <a:t>”</a:t>
            </a:r>
            <a:r>
              <a:rPr lang="zh-CN" altLang="zh-CN" sz="2800" b="1" dirty="0"/>
              <a:t>折射</a:t>
            </a:r>
            <a:r>
              <a:rPr lang="en-US" altLang="zh-CN" sz="2800" b="1" dirty="0"/>
              <a:t>“</a:t>
            </a:r>
            <a:r>
              <a:rPr lang="zh-CN" altLang="zh-CN" sz="2800" b="1" dirty="0"/>
              <a:t>大规模的经济建设正在展开</a:t>
            </a:r>
            <a:r>
              <a:rPr lang="en-US" altLang="zh-CN" sz="2800" b="1" dirty="0"/>
              <a:t>”</a:t>
            </a:r>
            <a:r>
              <a:rPr lang="zh-CN" altLang="zh-CN" sz="2800" b="1" dirty="0"/>
              <a:t>，第</a:t>
            </a:r>
            <a:r>
              <a:rPr lang="en-US" altLang="zh-CN" sz="2800" b="1" dirty="0"/>
              <a:t>33</a:t>
            </a:r>
            <a:r>
              <a:rPr lang="zh-CN" altLang="zh-CN" sz="2800" b="1" dirty="0"/>
              <a:t>题</a:t>
            </a:r>
            <a:r>
              <a:rPr lang="en-US" altLang="zh-CN" sz="2800" b="1" dirty="0"/>
              <a:t>“</a:t>
            </a:r>
            <a:r>
              <a:rPr lang="zh-CN" altLang="zh-CN" sz="2800" b="1" dirty="0"/>
              <a:t>共产主义者同盟接受了马克思的革命理论</a:t>
            </a:r>
            <a:r>
              <a:rPr lang="en-US" altLang="zh-CN" sz="2800" b="1" dirty="0"/>
              <a:t>”</a:t>
            </a:r>
            <a:r>
              <a:rPr lang="zh-CN" altLang="zh-CN" sz="2800" b="1" dirty="0"/>
              <a:t>，第</a:t>
            </a:r>
            <a:r>
              <a:rPr lang="en-US" altLang="zh-CN" sz="2800" b="1" dirty="0"/>
              <a:t>35</a:t>
            </a:r>
            <a:r>
              <a:rPr lang="zh-CN" altLang="zh-CN" sz="2800" b="1" dirty="0"/>
              <a:t>题</a:t>
            </a:r>
            <a:r>
              <a:rPr lang="en-US" altLang="zh-CN" sz="2800" b="1" dirty="0"/>
              <a:t>“</a:t>
            </a:r>
            <a:r>
              <a:rPr lang="zh-CN" altLang="zh-CN" sz="2800" b="1" dirty="0"/>
              <a:t>联合国成员国的变化情况</a:t>
            </a:r>
            <a:r>
              <a:rPr lang="en-US" altLang="zh-CN" sz="2800" b="1" dirty="0"/>
              <a:t>”</a:t>
            </a:r>
            <a:r>
              <a:rPr lang="zh-CN" altLang="zh-CN" sz="2800" b="1" dirty="0"/>
              <a:t>等，都要求考生具备较强的时空观念。同时，试卷非常重视古今贯通和中外关联，强调全球意识。如第</a:t>
            </a:r>
            <a:r>
              <a:rPr lang="en-US" altLang="zh-CN" sz="2800" b="1" dirty="0"/>
              <a:t>41</a:t>
            </a:r>
            <a:r>
              <a:rPr lang="zh-CN" altLang="zh-CN" sz="2800" b="1" dirty="0"/>
              <a:t>题以宋代、明清、新时期的乡村治理为主线，第</a:t>
            </a:r>
            <a:r>
              <a:rPr lang="en-US" altLang="zh-CN" sz="2800" b="1" dirty="0"/>
              <a:t>42</a:t>
            </a:r>
            <a:r>
              <a:rPr lang="zh-CN" altLang="zh-CN" sz="2800" b="1" dirty="0"/>
              <a:t>题考查</a:t>
            </a:r>
            <a:r>
              <a:rPr lang="en-US" altLang="zh-CN" sz="2800" b="1" dirty="0"/>
              <a:t>1719</a:t>
            </a:r>
            <a:r>
              <a:rPr lang="zh-CN" altLang="zh-CN" sz="2800" b="1" dirty="0"/>
              <a:t>年前后的全球性特征等。</a:t>
            </a:r>
          </a:p>
        </p:txBody>
      </p:sp>
    </p:spTree>
    <p:extLst>
      <p:ext uri="{BB962C8B-B14F-4D97-AF65-F5344CB8AC3E}">
        <p14:creationId xmlns:p14="http://schemas.microsoft.com/office/powerpoint/2010/main" val="694399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2069" y="117213"/>
            <a:ext cx="8220520" cy="584775"/>
          </a:xfrm>
          <a:prstGeom prst="rect">
            <a:avLst/>
          </a:prstGeom>
        </p:spPr>
        <p:txBody>
          <a:bodyPr wrap="none">
            <a:spAutoFit/>
          </a:bodyPr>
          <a:lstStyle/>
          <a:p>
            <a:r>
              <a:rPr lang="en-US" altLang="zh-CN" sz="3200" b="1" dirty="0">
                <a:solidFill>
                  <a:srgbClr val="FF0000"/>
                </a:solidFill>
              </a:rPr>
              <a:t>6</a:t>
            </a:r>
            <a:r>
              <a:rPr lang="zh-CN" altLang="en-US" sz="3200" b="1" dirty="0" smtClean="0">
                <a:solidFill>
                  <a:srgbClr val="FF0000"/>
                </a:solidFill>
              </a:rPr>
              <a:t>、</a:t>
            </a:r>
            <a:r>
              <a:rPr lang="zh-CN" altLang="en-US" sz="3200" b="1" dirty="0">
                <a:solidFill>
                  <a:srgbClr val="FF0000"/>
                </a:solidFill>
              </a:rPr>
              <a:t>注重基础，</a:t>
            </a:r>
            <a:r>
              <a:rPr lang="zh-CN" altLang="zh-CN" sz="3200" b="1" dirty="0" smtClean="0">
                <a:solidFill>
                  <a:srgbClr val="FF0000"/>
                </a:solidFill>
              </a:rPr>
              <a:t>立足考</a:t>
            </a:r>
            <a:r>
              <a:rPr lang="zh-CN" altLang="zh-CN" sz="3200" b="1" dirty="0">
                <a:solidFill>
                  <a:srgbClr val="FF0000"/>
                </a:solidFill>
              </a:rPr>
              <a:t>纲</a:t>
            </a:r>
            <a:r>
              <a:rPr lang="zh-CN" altLang="en-US" sz="3200" b="1" dirty="0">
                <a:solidFill>
                  <a:srgbClr val="FF0000"/>
                </a:solidFill>
              </a:rPr>
              <a:t>，考查学科主干内容</a:t>
            </a:r>
            <a:endParaRPr lang="zh-CN" altLang="en-US" sz="3200" dirty="0">
              <a:solidFill>
                <a:srgbClr val="FF0000"/>
              </a:solidFill>
            </a:endParaRPr>
          </a:p>
        </p:txBody>
      </p:sp>
      <p:sp>
        <p:nvSpPr>
          <p:cNvPr id="3" name="矩形 2"/>
          <p:cNvSpPr/>
          <p:nvPr/>
        </p:nvSpPr>
        <p:spPr>
          <a:xfrm>
            <a:off x="257589" y="701988"/>
            <a:ext cx="8640960" cy="6001643"/>
          </a:xfrm>
          <a:prstGeom prst="rect">
            <a:avLst/>
          </a:prstGeom>
        </p:spPr>
        <p:txBody>
          <a:bodyPr wrap="square">
            <a:spAutoFit/>
          </a:bodyPr>
          <a:lstStyle/>
          <a:p>
            <a:r>
              <a:rPr lang="zh-CN" altLang="en-US" sz="2400" b="1" dirty="0" smtClean="0"/>
              <a:t>历史试题避免</a:t>
            </a:r>
            <a:r>
              <a:rPr lang="zh-CN" altLang="en-US" sz="2400" b="1" dirty="0"/>
              <a:t>了“偏、难、怪、深”，每个题尤其是选择题考点、材料都非常的明确易懂</a:t>
            </a:r>
            <a:r>
              <a:rPr lang="zh-CN" altLang="en-US" sz="2400" b="1" dirty="0" smtClean="0"/>
              <a:t>。以</a:t>
            </a:r>
            <a:r>
              <a:rPr lang="zh-CN" altLang="en-US" sz="2400" b="1" dirty="0"/>
              <a:t>考察学科主干内容为主，考察基础知识和基本能力</a:t>
            </a:r>
            <a:r>
              <a:rPr lang="zh-CN" altLang="en-US" sz="2400" b="1" dirty="0" smtClean="0"/>
              <a:t>。</a:t>
            </a:r>
            <a:r>
              <a:rPr lang="zh-CN" altLang="zh-CN" sz="2400" b="1" dirty="0"/>
              <a:t>强调考查必备主干知识。如</a:t>
            </a:r>
            <a:r>
              <a:rPr lang="en-US" altLang="zh-CN" sz="2400" b="1" dirty="0"/>
              <a:t>Ⅰ</a:t>
            </a:r>
            <a:r>
              <a:rPr lang="zh-CN" altLang="zh-CN" sz="2400" b="1" dirty="0"/>
              <a:t>卷第</a:t>
            </a:r>
            <a:r>
              <a:rPr lang="en-US" altLang="zh-CN" sz="2400" b="1" dirty="0"/>
              <a:t>26</a:t>
            </a:r>
            <a:r>
              <a:rPr lang="zh-CN" altLang="zh-CN" sz="2400" b="1" dirty="0"/>
              <a:t>题和</a:t>
            </a:r>
            <a:r>
              <a:rPr lang="en-US" altLang="zh-CN" sz="2400" b="1" dirty="0"/>
              <a:t>27</a:t>
            </a:r>
            <a:r>
              <a:rPr lang="zh-CN" altLang="zh-CN" sz="2400" b="1" dirty="0"/>
              <a:t>题分别考查了宋代的手工业发展和明代的中外贸易，</a:t>
            </a:r>
            <a:r>
              <a:rPr lang="en-US" altLang="zh-CN" sz="2400" b="1" dirty="0"/>
              <a:t>Ⅱ</a:t>
            </a:r>
            <a:r>
              <a:rPr lang="zh-CN" altLang="zh-CN" sz="2400" b="1" dirty="0"/>
              <a:t>卷第</a:t>
            </a:r>
            <a:r>
              <a:rPr lang="en-US" altLang="zh-CN" sz="2400" b="1" dirty="0"/>
              <a:t>32</a:t>
            </a:r>
            <a:r>
              <a:rPr lang="zh-CN" altLang="zh-CN" sz="2400" b="1" dirty="0"/>
              <a:t>题、</a:t>
            </a:r>
            <a:r>
              <a:rPr lang="en-US" altLang="zh-CN" sz="2400" b="1" dirty="0"/>
              <a:t>33</a:t>
            </a:r>
            <a:r>
              <a:rPr lang="zh-CN" altLang="zh-CN" sz="2400" b="1" dirty="0"/>
              <a:t>题和</a:t>
            </a:r>
            <a:r>
              <a:rPr lang="en-US" altLang="zh-CN" sz="2400" b="1" dirty="0"/>
              <a:t>34</a:t>
            </a:r>
            <a:r>
              <a:rPr lang="zh-CN" altLang="zh-CN" sz="2400" b="1" dirty="0"/>
              <a:t>题分别考查了古代罗马法发展、早期资本主义殖民扩张和二战后欧洲经济一体化等。</a:t>
            </a:r>
          </a:p>
          <a:p>
            <a:r>
              <a:rPr lang="zh-CN" altLang="en-US" sz="2400" b="1" dirty="0" smtClean="0"/>
              <a:t>如</a:t>
            </a:r>
            <a:r>
              <a:rPr lang="en-US" altLang="zh-CN" sz="2400" b="1" dirty="0" smtClean="0">
                <a:latin typeface="宋体"/>
                <a:ea typeface="宋体"/>
              </a:rPr>
              <a:t>Ⅲ</a:t>
            </a:r>
            <a:r>
              <a:rPr lang="zh-CN" altLang="en-US" sz="2400" b="1" dirty="0" smtClean="0"/>
              <a:t>第</a:t>
            </a:r>
            <a:r>
              <a:rPr lang="en-US" altLang="zh-CN" sz="2400" b="1" dirty="0" smtClean="0"/>
              <a:t>29</a:t>
            </a:r>
            <a:r>
              <a:rPr lang="zh-CN" altLang="en-US" sz="2400" b="1" dirty="0"/>
              <a:t>题考查马克思主义在中国的传播、第</a:t>
            </a:r>
            <a:r>
              <a:rPr lang="en-US" altLang="zh-CN" sz="2400" b="1" dirty="0"/>
              <a:t>30</a:t>
            </a:r>
            <a:r>
              <a:rPr lang="zh-CN" altLang="en-US" sz="2400" b="1" dirty="0"/>
              <a:t>题考查中共八大等</a:t>
            </a:r>
            <a:r>
              <a:rPr lang="zh-CN" altLang="en-US" sz="2400" b="1" dirty="0" smtClean="0"/>
              <a:t>。</a:t>
            </a:r>
            <a:r>
              <a:rPr lang="en-US" altLang="zh-CN" sz="2400" b="1" dirty="0" smtClean="0"/>
              <a:t>31</a:t>
            </a:r>
            <a:r>
              <a:rPr lang="zh-CN" altLang="en-US" sz="2400" b="1" dirty="0" smtClean="0"/>
              <a:t>题考查乡镇企业的发展；但是</a:t>
            </a:r>
            <a:r>
              <a:rPr lang="zh-CN" altLang="en-US" sz="2400" b="1" dirty="0"/>
              <a:t>某些题在题目设计中做到了贯通古今，对知识的整合、迁移能力要求较高，如第</a:t>
            </a:r>
            <a:r>
              <a:rPr lang="en-US" altLang="zh-CN" sz="2400" b="1" dirty="0"/>
              <a:t>41</a:t>
            </a:r>
            <a:r>
              <a:rPr lang="zh-CN" altLang="en-US" sz="2400" b="1" dirty="0"/>
              <a:t>题，此题在时间上跨度大，既考查了上海又考查了曼彻斯特，需要考生综合中外历史的时代背景，才能得高分。再如第</a:t>
            </a:r>
            <a:r>
              <a:rPr lang="en-US" altLang="zh-CN" sz="2400" b="1" dirty="0"/>
              <a:t>42</a:t>
            </a:r>
            <a:r>
              <a:rPr lang="zh-CN" altLang="en-US" sz="2400" b="1" dirty="0"/>
              <a:t>题，此题在考查基本思维能力的同时，通过开放性设问，考查学生们独立思考并发现问题解决问题的能力。</a:t>
            </a:r>
            <a:r>
              <a:rPr lang="en-US" altLang="zh-CN" sz="2400" b="1" dirty="0"/>
              <a:t>42</a:t>
            </a:r>
            <a:r>
              <a:rPr lang="zh-CN" altLang="en-US" sz="2400" b="1" dirty="0"/>
              <a:t>题通过对</a:t>
            </a:r>
            <a:r>
              <a:rPr lang="en-US" altLang="zh-CN" sz="2400" b="1" dirty="0"/>
              <a:t>《</a:t>
            </a:r>
            <a:r>
              <a:rPr lang="zh-CN" altLang="en-US" sz="2400" b="1" dirty="0"/>
              <a:t>汉书</a:t>
            </a:r>
            <a:r>
              <a:rPr lang="en-US" altLang="zh-CN" sz="2400" b="1" dirty="0"/>
              <a:t>》</a:t>
            </a:r>
            <a:r>
              <a:rPr lang="zh-CN" altLang="en-US" sz="2400" b="1" dirty="0"/>
              <a:t>中部分人物相应等级的体现，要求学生提出自己的看法并史论结合予以说明。此题关键在于规范性答题，只要有理，论据充分即可得分。</a:t>
            </a:r>
          </a:p>
        </p:txBody>
      </p:sp>
    </p:spTree>
    <p:extLst>
      <p:ext uri="{BB962C8B-B14F-4D97-AF65-F5344CB8AC3E}">
        <p14:creationId xmlns:p14="http://schemas.microsoft.com/office/powerpoint/2010/main" val="2326451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764704"/>
            <a:ext cx="784887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720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user\Desktop\u=657554315,3671191694&amp;fm=173&amp;app=25&amp;f=JPEG.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820472" cy="6120680"/>
          </a:xfrm>
          <a:prstGeom prst="rect">
            <a:avLst/>
          </a:prstGeom>
          <a:noFill/>
          <a:ln>
            <a:noFill/>
          </a:ln>
        </p:spPr>
      </p:pic>
      <p:sp>
        <p:nvSpPr>
          <p:cNvPr id="3" name="矩形 2"/>
          <p:cNvSpPr/>
          <p:nvPr/>
        </p:nvSpPr>
        <p:spPr>
          <a:xfrm>
            <a:off x="20051" y="72648"/>
            <a:ext cx="8021748" cy="584775"/>
          </a:xfrm>
          <a:prstGeom prst="rect">
            <a:avLst/>
          </a:prstGeom>
        </p:spPr>
        <p:txBody>
          <a:bodyPr wrap="none">
            <a:spAutoFit/>
          </a:bodyPr>
          <a:lstStyle/>
          <a:p>
            <a:r>
              <a:rPr lang="zh-CN" altLang="en-US" sz="3200" b="1" dirty="0" smtClean="0">
                <a:solidFill>
                  <a:srgbClr val="FF0000"/>
                </a:solidFill>
              </a:rPr>
              <a:t>（一）</a:t>
            </a:r>
            <a:r>
              <a:rPr lang="en-US" altLang="zh-CN" sz="3200" b="1" dirty="0" smtClean="0">
                <a:solidFill>
                  <a:srgbClr val="FF0000"/>
                </a:solidFill>
              </a:rPr>
              <a:t>2018</a:t>
            </a:r>
            <a:r>
              <a:rPr lang="zh-CN" altLang="zh-CN" sz="3200" b="1" dirty="0" smtClean="0">
                <a:solidFill>
                  <a:srgbClr val="FF0000"/>
                </a:solidFill>
              </a:rPr>
              <a:t>年</a:t>
            </a:r>
            <a:r>
              <a:rPr lang="zh-CN" altLang="en-US" sz="3200" b="1" dirty="0" smtClean="0">
                <a:solidFill>
                  <a:srgbClr val="FF0000"/>
                </a:solidFill>
              </a:rPr>
              <a:t>历史</a:t>
            </a:r>
            <a:r>
              <a:rPr lang="zh-CN" altLang="zh-CN" sz="3200" b="1" dirty="0" smtClean="0">
                <a:solidFill>
                  <a:srgbClr val="FF0000"/>
                </a:solidFill>
              </a:rPr>
              <a:t>新</a:t>
            </a:r>
            <a:r>
              <a:rPr lang="zh-CN" altLang="zh-CN" sz="3200" b="1" dirty="0">
                <a:solidFill>
                  <a:srgbClr val="FF0000"/>
                </a:solidFill>
              </a:rPr>
              <a:t>课</a:t>
            </a:r>
            <a:r>
              <a:rPr lang="zh-CN" altLang="zh-CN" sz="3200" b="1" dirty="0" smtClean="0">
                <a:solidFill>
                  <a:srgbClr val="FF0000"/>
                </a:solidFill>
              </a:rPr>
              <a:t>标试题</a:t>
            </a:r>
            <a:r>
              <a:rPr lang="zh-CN" altLang="en-US" sz="3200" b="1" dirty="0" smtClean="0">
                <a:solidFill>
                  <a:srgbClr val="FF0000"/>
                </a:solidFill>
              </a:rPr>
              <a:t>的</a:t>
            </a:r>
            <a:r>
              <a:rPr lang="zh-CN" altLang="zh-CN" sz="3200" b="1" dirty="0" smtClean="0">
                <a:solidFill>
                  <a:srgbClr val="FF0000"/>
                </a:solidFill>
              </a:rPr>
              <a:t>内容</a:t>
            </a:r>
            <a:r>
              <a:rPr lang="zh-CN" altLang="zh-CN" sz="3200" b="1" dirty="0">
                <a:solidFill>
                  <a:srgbClr val="FF0000"/>
                </a:solidFill>
              </a:rPr>
              <a:t>与结构</a:t>
            </a:r>
            <a:endParaRPr lang="zh-CN" altLang="en-US" sz="3200" b="1" dirty="0">
              <a:solidFill>
                <a:srgbClr val="FF0000"/>
              </a:solidFill>
            </a:endParaRPr>
          </a:p>
        </p:txBody>
      </p:sp>
    </p:spTree>
    <p:extLst>
      <p:ext uri="{BB962C8B-B14F-4D97-AF65-F5344CB8AC3E}">
        <p14:creationId xmlns:p14="http://schemas.microsoft.com/office/powerpoint/2010/main" val="2264081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332656"/>
            <a:ext cx="8424936" cy="6555641"/>
          </a:xfrm>
          <a:prstGeom prst="rect">
            <a:avLst/>
          </a:prstGeom>
        </p:spPr>
        <p:txBody>
          <a:bodyPr wrap="square">
            <a:spAutoFit/>
          </a:bodyPr>
          <a:lstStyle/>
          <a:p>
            <a:r>
              <a:rPr lang="zh-CN" altLang="zh-CN" sz="2800" b="1" dirty="0"/>
              <a:t>本题的考点是中国特色的</a:t>
            </a:r>
            <a:r>
              <a:rPr lang="en-US" altLang="zh-CN" sz="2800" b="1" dirty="0" err="1">
                <a:hlinkClick r:id="rId2"/>
              </a:rPr>
              <a:t>社会主义现代化建设</a:t>
            </a:r>
            <a:r>
              <a:rPr lang="zh-CN" altLang="zh-CN" sz="2800" b="1" dirty="0"/>
              <a:t>新时期的经济体制改革，核心考查的是考生对经济体制改革过程中的乡镇企业发展变化所反映的趋势的认知，同时考查考生解读和获取历史信息、阐述历史问题的能力以及透过现象认识本质的能力</a:t>
            </a:r>
            <a:r>
              <a:rPr lang="zh-CN" altLang="zh-CN" sz="2800" b="1" dirty="0" smtClean="0"/>
              <a:t>。</a:t>
            </a:r>
            <a:r>
              <a:rPr lang="zh-CN" altLang="zh-CN" sz="2800" b="1" dirty="0"/>
              <a:t>乡镇企业是中国乡镇地区多形式、多层次、多门类、多渠道的合作企业和个体企业的统称。</a:t>
            </a:r>
            <a:r>
              <a:rPr lang="en-US" altLang="zh-CN" sz="2800" b="1" dirty="0"/>
              <a:t>20</a:t>
            </a:r>
            <a:r>
              <a:rPr lang="zh-CN" altLang="zh-CN" sz="2800" b="1" dirty="0"/>
              <a:t>世纪</a:t>
            </a:r>
            <a:r>
              <a:rPr lang="en-US" altLang="zh-CN" sz="2800" b="1" dirty="0"/>
              <a:t>80</a:t>
            </a:r>
            <a:r>
              <a:rPr lang="zh-CN" altLang="zh-CN" sz="2800" b="1" dirty="0"/>
              <a:t>年代以来，中国乡镇企业获得迅速发展，对充分利用乡村地区的自然及</a:t>
            </a:r>
            <a:r>
              <a:rPr lang="en-US" altLang="zh-CN" sz="2800" b="1" dirty="0" err="1">
                <a:hlinkClick r:id="rId3"/>
              </a:rPr>
              <a:t>社会经济资源</a:t>
            </a:r>
            <a:r>
              <a:rPr lang="zh-CN" altLang="zh-CN" sz="2800" b="1" dirty="0"/>
              <a:t>、向生产的深度和广度进军，对促进乡村经济繁荣和人们物质文化生活水平的提高，改变单一的产业结构，吸收数量众多的乡村剩余劳动力，以及改善工业布局、逐步缩小城乡差别和工农差别，建立新型的城乡关系均具有重要意义。乡镇企业已成为</a:t>
            </a:r>
            <a:r>
              <a:rPr lang="en-US" altLang="zh-CN" sz="2800" b="1" dirty="0" err="1">
                <a:hlinkClick r:id="rId4"/>
              </a:rPr>
              <a:t>中国农民</a:t>
            </a:r>
            <a:r>
              <a:rPr lang="zh-CN" altLang="zh-CN" sz="2800" b="1" dirty="0"/>
              <a:t>脱贫致富的必由之路，也是国民经济的一个重要支柱。</a:t>
            </a:r>
          </a:p>
        </p:txBody>
      </p:sp>
    </p:spTree>
    <p:extLst>
      <p:ext uri="{BB962C8B-B14F-4D97-AF65-F5344CB8AC3E}">
        <p14:creationId xmlns:p14="http://schemas.microsoft.com/office/powerpoint/2010/main" val="734278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335846"/>
            <a:ext cx="7632848" cy="6370975"/>
          </a:xfrm>
          <a:prstGeom prst="rect">
            <a:avLst/>
          </a:prstGeom>
        </p:spPr>
        <p:txBody>
          <a:bodyPr wrap="square">
            <a:spAutoFit/>
          </a:bodyPr>
          <a:lstStyle/>
          <a:p>
            <a:r>
              <a:rPr lang="zh-CN" altLang="en-US" sz="2400" b="1" dirty="0" smtClean="0"/>
              <a:t> 本题解题的关键，是从题干中获取社会主义现代化建设新时期的乡镇企业发展变化的趋势，根据所学知识，联系社会主义现代化建设新时期乡镇企业兴起和发展的原因和影响，然后根据试题提供的题干和选项可知，乡镇企业中从事农业的企业数量在下降，而从事工业、建筑等行业的增长迅速，说明农村剩余劳动力脱离了农业生产，向工业和服务业转移的趋势，故</a:t>
            </a:r>
            <a:r>
              <a:rPr lang="en-US" altLang="zh-CN" sz="2400" b="1" dirty="0" smtClean="0"/>
              <a:t>A</a:t>
            </a:r>
            <a:r>
              <a:rPr lang="zh-CN" altLang="en-US" sz="2400" b="1" dirty="0" smtClean="0"/>
              <a:t>正确；城乡一体化是指改变长期形成的城乡二元经济结构，实现城乡在政策上的平等、产业发展上的互补、国民待遇上的一致，让农民享受到与城镇居民同样的文明和实惠，使整个城乡经济社会全面、协调、可持续发展。表格信息无城市数据，也无法体现城乡一体化的状况，故</a:t>
            </a:r>
            <a:r>
              <a:rPr lang="en-US" altLang="zh-CN" sz="2400" b="1" dirty="0" smtClean="0"/>
              <a:t>B</a:t>
            </a:r>
            <a:r>
              <a:rPr lang="zh-CN" altLang="en-US" sz="2400" b="1" dirty="0" smtClean="0"/>
              <a:t>错；社会主义市场经济体制基本建立是在</a:t>
            </a:r>
            <a:r>
              <a:rPr lang="en-US" altLang="zh-CN" sz="2400" b="1" dirty="0" smtClean="0"/>
              <a:t>21</a:t>
            </a:r>
            <a:r>
              <a:rPr lang="zh-CN" altLang="en-US" sz="2400" b="1" dirty="0" smtClean="0"/>
              <a:t>世纪以后，故</a:t>
            </a:r>
            <a:r>
              <a:rPr lang="en-US" altLang="zh-CN" sz="2400" b="1" dirty="0" smtClean="0"/>
              <a:t>C</a:t>
            </a:r>
            <a:r>
              <a:rPr lang="zh-CN" altLang="en-US" sz="2400" b="1" dirty="0" smtClean="0"/>
              <a:t>错。工业结构指各工业部门组成及其在再生产过程中所形成的技术经济联系。常指部门结构、轻重工业结构和采掘</a:t>
            </a:r>
            <a:r>
              <a:rPr lang="en-US" altLang="zh-CN" sz="2400" b="1" dirty="0" smtClean="0"/>
              <a:t>—</a:t>
            </a:r>
            <a:r>
              <a:rPr lang="zh-CN" altLang="en-US" sz="2400" b="1" dirty="0" smtClean="0"/>
              <a:t>原材料</a:t>
            </a:r>
            <a:r>
              <a:rPr lang="en-US" altLang="zh-CN" sz="2400" b="1" dirty="0" smtClean="0"/>
              <a:t>—</a:t>
            </a:r>
            <a:r>
              <a:rPr lang="zh-CN" altLang="en-US" sz="2400" b="1" dirty="0" smtClean="0"/>
              <a:t>制造工业结构三种。乡镇企业的数据无法体现整个国家的工业结构情况，故</a:t>
            </a:r>
            <a:r>
              <a:rPr lang="en-US" altLang="zh-CN" sz="2400" b="1" dirty="0" smtClean="0"/>
              <a:t>D</a:t>
            </a:r>
            <a:r>
              <a:rPr lang="zh-CN" altLang="en-US" sz="2400" b="1" dirty="0" smtClean="0"/>
              <a:t>错。</a:t>
            </a:r>
            <a:endParaRPr lang="zh-CN" altLang="en-US" sz="2400" b="1" dirty="0"/>
          </a:p>
        </p:txBody>
      </p:sp>
    </p:spTree>
    <p:extLst>
      <p:ext uri="{BB962C8B-B14F-4D97-AF65-F5344CB8AC3E}">
        <p14:creationId xmlns:p14="http://schemas.microsoft.com/office/powerpoint/2010/main" val="543859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494" y="332656"/>
            <a:ext cx="8640960" cy="6986528"/>
          </a:xfrm>
          <a:prstGeom prst="rect">
            <a:avLst/>
          </a:prstGeom>
        </p:spPr>
        <p:txBody>
          <a:bodyPr wrap="square">
            <a:spAutoFit/>
          </a:bodyPr>
          <a:lstStyle/>
          <a:p>
            <a:r>
              <a:rPr lang="en-US" altLang="zh-CN" sz="2800" b="1" dirty="0"/>
              <a:t>29</a:t>
            </a:r>
            <a:r>
              <a:rPr lang="zh-CN" altLang="zh-CN" sz="2800" b="1" dirty="0"/>
              <a:t>．</a:t>
            </a:r>
            <a:r>
              <a:rPr lang="en-US" altLang="zh-CN" sz="2800" b="1" dirty="0"/>
              <a:t>1920</a:t>
            </a:r>
            <a:r>
              <a:rPr lang="zh-CN" altLang="zh-CN" sz="2800" b="1" dirty="0"/>
              <a:t>年，一些人撰文批评工读互助等社会改良活动，认为“零零碎碎的救济”“无补大局”，主张对社会进行“根本改造”，走进工厂，深入工人群众。这表明当时</a:t>
            </a:r>
          </a:p>
          <a:p>
            <a:r>
              <a:rPr lang="en-US" altLang="zh-CN" sz="2800" b="1" dirty="0"/>
              <a:t>A</a:t>
            </a:r>
            <a:r>
              <a:rPr lang="zh-CN" altLang="zh-CN" sz="2800" b="1" dirty="0"/>
              <a:t>．民主与科学观念广泛传播</a:t>
            </a:r>
            <a:r>
              <a:rPr lang="en-US" altLang="zh-CN" sz="2800" b="1" dirty="0"/>
              <a:t>          </a:t>
            </a:r>
            <a:endParaRPr lang="en-US" altLang="zh-CN" sz="2800" b="1" dirty="0" smtClean="0"/>
          </a:p>
          <a:p>
            <a:r>
              <a:rPr lang="en-US" altLang="zh-CN" sz="2800" b="1" dirty="0"/>
              <a:t> B</a:t>
            </a:r>
            <a:r>
              <a:rPr lang="zh-CN" altLang="zh-CN" sz="2800" b="1" dirty="0"/>
              <a:t>．实业救国运动如火如荼</a:t>
            </a:r>
          </a:p>
          <a:p>
            <a:r>
              <a:rPr lang="en-US" altLang="zh-CN" sz="2800" b="1" dirty="0"/>
              <a:t>C</a:t>
            </a:r>
            <a:r>
              <a:rPr lang="zh-CN" altLang="zh-CN" sz="2800" b="1" dirty="0"/>
              <a:t>．马克思主义影响日益增强</a:t>
            </a:r>
            <a:r>
              <a:rPr lang="en-US" altLang="zh-CN" sz="2800" b="1" dirty="0"/>
              <a:t>           </a:t>
            </a:r>
            <a:endParaRPr lang="en-US" altLang="zh-CN" sz="2800" b="1" dirty="0" smtClean="0"/>
          </a:p>
          <a:p>
            <a:r>
              <a:rPr lang="en-US" altLang="zh-CN" sz="2800" b="1" dirty="0" smtClean="0"/>
              <a:t>D</a:t>
            </a:r>
            <a:r>
              <a:rPr lang="zh-CN" altLang="zh-CN" sz="2800" b="1" dirty="0"/>
              <a:t>．批判传统礼教成为共识</a:t>
            </a:r>
          </a:p>
          <a:p>
            <a:r>
              <a:rPr lang="zh-CN" altLang="zh-CN" sz="2800" b="1" dirty="0"/>
              <a:t>【评析】本题的考点是新文化运动以来的马克思主义的中国化。试题以“批评工读互助等社会改良活动，主张对社会进行‘根本改造’，走进工厂，深入工人群众”的历史现象为切入点，考查核心是考生对</a:t>
            </a:r>
            <a:r>
              <a:rPr lang="en-US" altLang="zh-CN" sz="2800" b="1" dirty="0"/>
              <a:t>20</a:t>
            </a:r>
            <a:r>
              <a:rPr lang="zh-CN" altLang="zh-CN" sz="2800" b="1" dirty="0"/>
              <a:t>世纪初期马克思主义在中国的传播，同时也考查了考生阅读理解材料，调动运用所学知识逻辑推理历史问题的能力。</a:t>
            </a:r>
          </a:p>
          <a:p>
            <a:r>
              <a:rPr lang="en-US" altLang="zh-CN" sz="2800" b="1" dirty="0"/>
              <a:t> </a:t>
            </a:r>
            <a:r>
              <a:rPr lang="zh-CN" altLang="zh-CN" sz="2800" b="1" dirty="0" smtClean="0"/>
              <a:t>。</a:t>
            </a:r>
            <a:endParaRPr lang="zh-CN" altLang="zh-CN" sz="2800" b="1" dirty="0"/>
          </a:p>
        </p:txBody>
      </p:sp>
    </p:spTree>
    <p:extLst>
      <p:ext uri="{BB962C8B-B14F-4D97-AF65-F5344CB8AC3E}">
        <p14:creationId xmlns:p14="http://schemas.microsoft.com/office/powerpoint/2010/main" val="1295972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332656"/>
            <a:ext cx="8496944" cy="6124754"/>
          </a:xfrm>
          <a:prstGeom prst="rect">
            <a:avLst/>
          </a:prstGeom>
        </p:spPr>
        <p:txBody>
          <a:bodyPr wrap="square">
            <a:spAutoFit/>
          </a:bodyPr>
          <a:lstStyle/>
          <a:p>
            <a:r>
              <a:rPr lang="en-US" altLang="zh-CN" sz="2800" b="1" dirty="0" err="1" smtClean="0">
                <a:hlinkClick r:id="rId2"/>
              </a:rPr>
              <a:t>五四运动</a:t>
            </a:r>
            <a:r>
              <a:rPr lang="zh-CN" altLang="zh-CN" sz="2800" b="1" dirty="0" smtClean="0"/>
              <a:t>后，新文化运动的营垒发生了明显的分化，出现了马克思主义与反马克思主义的论战。</a:t>
            </a:r>
            <a:r>
              <a:rPr lang="en-US" altLang="zh-CN" sz="2800" b="1" dirty="0" err="1" smtClean="0">
                <a:hlinkClick r:id="rId3"/>
              </a:rPr>
              <a:t>资产阶级改良派</a:t>
            </a:r>
            <a:r>
              <a:rPr lang="en-US" altLang="zh-CN" sz="2800" b="1" dirty="0" err="1" smtClean="0">
                <a:hlinkClick r:id="rId4"/>
              </a:rPr>
              <a:t>胡适</a:t>
            </a:r>
            <a:r>
              <a:rPr lang="zh-CN" altLang="zh-CN" sz="2800" b="1" dirty="0" smtClean="0"/>
              <a:t>发表</a:t>
            </a:r>
            <a:r>
              <a:rPr lang="en-US" altLang="zh-CN" sz="2800" b="1" dirty="0" smtClean="0">
                <a:hlinkClick r:id="rId5"/>
              </a:rPr>
              <a:t>《</a:t>
            </a:r>
            <a:r>
              <a:rPr lang="en-US" altLang="zh-CN" sz="2800" b="1" dirty="0" err="1" smtClean="0">
                <a:hlinkClick r:id="rId5"/>
              </a:rPr>
              <a:t>多研究些问题，少谈些主义</a:t>
            </a:r>
            <a:r>
              <a:rPr lang="en-US" altLang="zh-CN" sz="2800" b="1" dirty="0" smtClean="0">
                <a:hlinkClick r:id="rId5"/>
              </a:rPr>
              <a:t>》</a:t>
            </a:r>
            <a:r>
              <a:rPr lang="zh-CN" altLang="zh-CN" sz="2800" b="1" dirty="0" smtClean="0"/>
              <a:t>一文，挑起“问题与主义”的论战。</a:t>
            </a:r>
            <a:r>
              <a:rPr lang="en-US" altLang="zh-CN" sz="2800" b="1" dirty="0" err="1" smtClean="0">
                <a:hlinkClick r:id="rId4"/>
              </a:rPr>
              <a:t>胡适</a:t>
            </a:r>
            <a:r>
              <a:rPr lang="zh-CN" altLang="zh-CN" sz="2800" b="1" dirty="0" smtClean="0"/>
              <a:t>反对</a:t>
            </a:r>
            <a:r>
              <a:rPr lang="en-US" altLang="zh-CN" sz="2800" b="1" dirty="0" err="1" smtClean="0">
                <a:hlinkClick r:id="rId6"/>
              </a:rPr>
              <a:t>马克思主义在中国的传播</a:t>
            </a:r>
            <a:r>
              <a:rPr lang="zh-CN" altLang="zh-CN" sz="2800" b="1" dirty="0" smtClean="0"/>
              <a:t>，反对用政治革命的办法对中国社会实行根本的变革，主张一个一个地研究问题，一点一滴地改良。为此，</a:t>
            </a:r>
            <a:r>
              <a:rPr lang="en-US" altLang="zh-CN" sz="2800" b="1" dirty="0" err="1" smtClean="0">
                <a:hlinkClick r:id="rId7"/>
              </a:rPr>
              <a:t>李大钊</a:t>
            </a:r>
            <a:r>
              <a:rPr lang="zh-CN" altLang="zh-CN" sz="2800" b="1" dirty="0" smtClean="0"/>
              <a:t>发表了</a:t>
            </a:r>
            <a:r>
              <a:rPr lang="en-US" altLang="zh-CN" sz="2800" b="1" dirty="0" smtClean="0">
                <a:hlinkClick r:id="rId8"/>
              </a:rPr>
              <a:t>《</a:t>
            </a:r>
            <a:r>
              <a:rPr lang="en-US" altLang="zh-CN" sz="2800" b="1" dirty="0" err="1" smtClean="0">
                <a:hlinkClick r:id="rId8"/>
              </a:rPr>
              <a:t>再论问题与主义</a:t>
            </a:r>
            <a:r>
              <a:rPr lang="en-US" altLang="zh-CN" sz="2800" b="1" dirty="0" smtClean="0">
                <a:hlinkClick r:id="rId8"/>
              </a:rPr>
              <a:t>》</a:t>
            </a:r>
            <a:r>
              <a:rPr lang="zh-CN" altLang="zh-CN" sz="2800" b="1" dirty="0" smtClean="0"/>
              <a:t>一文，针对当时中国的现实指出，仅仅依靠“一点一滴的改良”是不行的，社会问题“必须有一个根本解决，才有把一个一个的具体问题都解决了的希望。”这场论战是马克思主义和反马克思主义在中国斗争的第一个回合，标志着新文化运动</a:t>
            </a:r>
            <a:r>
              <a:rPr lang="en-US" altLang="zh-CN" sz="2800" b="1" dirty="0" err="1" smtClean="0">
                <a:hlinkClick r:id="rId9"/>
              </a:rPr>
              <a:t>统一战线</a:t>
            </a:r>
            <a:r>
              <a:rPr lang="zh-CN" altLang="zh-CN" sz="2800" b="1" dirty="0" smtClean="0"/>
              <a:t>内部马克思主义者与</a:t>
            </a:r>
            <a:r>
              <a:rPr lang="en-US" altLang="zh-CN" sz="2800" b="1" dirty="0" err="1" smtClean="0">
                <a:hlinkClick r:id="rId10"/>
              </a:rPr>
              <a:t>改良主义</a:t>
            </a:r>
            <a:r>
              <a:rPr lang="zh-CN" altLang="zh-CN" sz="2800" b="1" dirty="0" smtClean="0"/>
              <a:t>者的公开分裂，使大批进步青年开始辨清真假社会主义学说，走上</a:t>
            </a:r>
            <a:r>
              <a:rPr lang="en-US" altLang="zh-CN" sz="2800" b="1" dirty="0" err="1" smtClean="0">
                <a:hlinkClick r:id="rId11"/>
              </a:rPr>
              <a:t>社会主义</a:t>
            </a:r>
            <a:r>
              <a:rPr lang="zh-CN" altLang="zh-CN" sz="2800" b="1" dirty="0" smtClean="0"/>
              <a:t>道路</a:t>
            </a:r>
            <a:endParaRPr lang="zh-CN" altLang="en-US" sz="2800" b="1" dirty="0"/>
          </a:p>
        </p:txBody>
      </p:sp>
    </p:spTree>
    <p:extLst>
      <p:ext uri="{BB962C8B-B14F-4D97-AF65-F5344CB8AC3E}">
        <p14:creationId xmlns:p14="http://schemas.microsoft.com/office/powerpoint/2010/main" val="1467552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04664"/>
            <a:ext cx="8496944" cy="6124754"/>
          </a:xfrm>
          <a:prstGeom prst="rect">
            <a:avLst/>
          </a:prstGeom>
        </p:spPr>
        <p:txBody>
          <a:bodyPr wrap="square">
            <a:spAutoFit/>
          </a:bodyPr>
          <a:lstStyle/>
          <a:p>
            <a:r>
              <a:rPr lang="en-US" altLang="zh-CN" sz="2800" b="1" dirty="0"/>
              <a:t>33</a:t>
            </a:r>
            <a:r>
              <a:rPr lang="zh-CN" altLang="zh-CN" sz="2800" b="1" dirty="0"/>
              <a:t>．</a:t>
            </a:r>
            <a:r>
              <a:rPr lang="en-US" altLang="zh-CN" sz="2800" b="1" dirty="0"/>
              <a:t>18</a:t>
            </a:r>
            <a:r>
              <a:rPr lang="zh-CN" altLang="zh-CN" sz="2800" b="1" dirty="0"/>
              <a:t>世纪前半期的法国，先前往来于凡尔赛宫的思想家、文学家、戏剧家们，开始热衷于参加沙龙聚会，讨论的话题广泛，不再局限于传统的信仰和礼仪，思想极为活跃，上流社会不少人也乐于资助他们。这表明</a:t>
            </a:r>
          </a:p>
          <a:p>
            <a:r>
              <a:rPr lang="en-US" altLang="zh-CN" sz="2800" b="1" dirty="0"/>
              <a:t>A</a:t>
            </a:r>
            <a:r>
              <a:rPr lang="zh-CN" altLang="zh-CN" sz="2800" b="1" dirty="0"/>
              <a:t>．启蒙思想逐渐流行</a:t>
            </a:r>
            <a:r>
              <a:rPr lang="en-US" altLang="zh-CN" sz="2800" b="1" dirty="0"/>
              <a:t>                  </a:t>
            </a:r>
            <a:r>
              <a:rPr lang="en-US" altLang="zh-CN" sz="2800" b="1" dirty="0" smtClean="0"/>
              <a:t> </a:t>
            </a:r>
          </a:p>
          <a:p>
            <a:r>
              <a:rPr lang="en-US" altLang="zh-CN" sz="2800" b="1" dirty="0" smtClean="0"/>
              <a:t>B</a:t>
            </a:r>
            <a:r>
              <a:rPr lang="zh-CN" altLang="zh-CN" sz="2800" b="1" dirty="0"/>
              <a:t>．宫廷文化普及到民间</a:t>
            </a:r>
          </a:p>
          <a:p>
            <a:r>
              <a:rPr lang="en-US" altLang="zh-CN" sz="2800" b="1" dirty="0"/>
              <a:t>C</a:t>
            </a:r>
            <a:r>
              <a:rPr lang="zh-CN" altLang="zh-CN" sz="2800" b="1" dirty="0"/>
              <a:t>．专制主义已经衰落</a:t>
            </a:r>
            <a:r>
              <a:rPr lang="en-US" altLang="zh-CN" sz="2800" b="1" dirty="0"/>
              <a:t>                      </a:t>
            </a:r>
            <a:endParaRPr lang="en-US" altLang="zh-CN" sz="2800" b="1" dirty="0" smtClean="0"/>
          </a:p>
          <a:p>
            <a:r>
              <a:rPr lang="en-US" altLang="zh-CN" sz="2800" b="1" dirty="0" smtClean="0"/>
              <a:t>D</a:t>
            </a:r>
            <a:r>
              <a:rPr lang="zh-CN" altLang="zh-CN" sz="2800" b="1" dirty="0"/>
              <a:t>．贵族与平民趋于平等</a:t>
            </a:r>
          </a:p>
          <a:p>
            <a:r>
              <a:rPr lang="zh-CN" altLang="zh-CN" sz="2800" b="1" dirty="0"/>
              <a:t>【评析】本题的考点是</a:t>
            </a:r>
            <a:r>
              <a:rPr lang="en-US" altLang="zh-CN" sz="2800" b="1" dirty="0"/>
              <a:t>18</a:t>
            </a:r>
            <a:r>
              <a:rPr lang="zh-CN" altLang="zh-CN" sz="2800" b="1" dirty="0"/>
              <a:t>世纪法国的启蒙思想。试题以“思想家、文学家、戏剧家们，开始热衷于参加沙龙聚会，讨论的话题广泛”为切入点，核心考查的是考生对</a:t>
            </a:r>
            <a:r>
              <a:rPr lang="en-US" altLang="zh-CN" sz="2800" b="1" dirty="0"/>
              <a:t>18</a:t>
            </a:r>
            <a:r>
              <a:rPr lang="zh-CN" altLang="zh-CN" sz="2800" b="1" dirty="0"/>
              <a:t>世纪法国传播启蒙思想的理解，同时考查考生再现历史知识，并运用历史知识解决问题的能力。</a:t>
            </a:r>
          </a:p>
        </p:txBody>
      </p:sp>
    </p:spTree>
    <p:extLst>
      <p:ext uri="{BB962C8B-B14F-4D97-AF65-F5344CB8AC3E}">
        <p14:creationId xmlns:p14="http://schemas.microsoft.com/office/powerpoint/2010/main" val="2021835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17693"/>
            <a:ext cx="8892480" cy="6740307"/>
          </a:xfrm>
          <a:prstGeom prst="rect">
            <a:avLst/>
          </a:prstGeom>
        </p:spPr>
        <p:txBody>
          <a:bodyPr wrap="square">
            <a:spAutoFit/>
          </a:bodyPr>
          <a:lstStyle/>
          <a:p>
            <a:r>
              <a:rPr lang="zh-CN" altLang="zh-CN" sz="2400" b="1" dirty="0"/>
              <a:t>从</a:t>
            </a:r>
            <a:r>
              <a:rPr lang="en-US" altLang="zh-CN" sz="2400" b="1" dirty="0" err="1">
                <a:hlinkClick r:id="rId2"/>
              </a:rPr>
              <a:t>封建主义</a:t>
            </a:r>
            <a:r>
              <a:rPr lang="zh-CN" altLang="zh-CN" sz="2400" b="1" dirty="0"/>
              <a:t>向</a:t>
            </a:r>
            <a:r>
              <a:rPr lang="en-US" altLang="zh-CN" sz="2400" b="1" dirty="0" err="1">
                <a:hlinkClick r:id="rId3"/>
              </a:rPr>
              <a:t>资本主义</a:t>
            </a:r>
            <a:r>
              <a:rPr lang="zh-CN" altLang="zh-CN" sz="2400" b="1" dirty="0"/>
              <a:t>过渡的时代，随着资本主义与</a:t>
            </a:r>
            <a:r>
              <a:rPr lang="en-US" altLang="zh-CN" sz="2400" b="1" dirty="0" err="1">
                <a:hlinkClick r:id="rId4"/>
              </a:rPr>
              <a:t>封建专制主义</a:t>
            </a:r>
            <a:r>
              <a:rPr lang="zh-CN" altLang="zh-CN" sz="2400" b="1" dirty="0"/>
              <a:t>矛盾的不断深化，启蒙运动在法国兴起。启蒙，就是启迪和开导人们的反封建意识，反对</a:t>
            </a:r>
            <a:r>
              <a:rPr lang="en-US" altLang="zh-CN" sz="2400" b="1" dirty="0" err="1">
                <a:hlinkClick r:id="rId5"/>
              </a:rPr>
              <a:t>蒙昧主义</a:t>
            </a:r>
            <a:r>
              <a:rPr lang="zh-CN" altLang="zh-CN" sz="2400" b="1" dirty="0"/>
              <a:t>、专制主义和宗教迷信，打破旧的传统观念，传播新思想，新观念。“沙龙”是法语</a:t>
            </a:r>
            <a:r>
              <a:rPr lang="en-US" altLang="zh-CN" sz="2400" b="1" dirty="0"/>
              <a:t>Salon</a:t>
            </a:r>
            <a:r>
              <a:rPr lang="zh-CN" altLang="zh-CN" sz="2400" b="1" dirty="0"/>
              <a:t>一字的译音，原指法国上层人物住宅中的豪华会客厅。从十七世纪，巴黎的名人（多半是名媛贵妇）常把客厅变成著名的社交场所。进出者，每为戏剧家、小说家、诗人、音乐家、画家、评论家、哲学家和政治家等，聚会一堂，一边呷着饮料，欣赏典雅的音乐，一边就共同感兴趣的各种问题无拘无束。后来，人们便把这种形式的聚会叫做“沙龙”，十九世纪是它的鼎盛时期。 </a:t>
            </a:r>
          </a:p>
          <a:p>
            <a:r>
              <a:rPr lang="zh-CN" altLang="zh-CN" sz="2400" b="1" dirty="0"/>
              <a:t>本题解题的关键，从题干中获取有关</a:t>
            </a:r>
            <a:r>
              <a:rPr lang="en-US" altLang="zh-CN" sz="2400" b="1" dirty="0"/>
              <a:t>18</a:t>
            </a:r>
            <a:r>
              <a:rPr lang="zh-CN" altLang="zh-CN" sz="2400" b="1" dirty="0"/>
              <a:t>世纪法国启蒙思想传播的信息，根据所学知识，联系</a:t>
            </a:r>
            <a:r>
              <a:rPr lang="en-US" altLang="zh-CN" sz="2400" b="1" dirty="0"/>
              <a:t>17</a:t>
            </a:r>
            <a:r>
              <a:rPr lang="zh-CN" altLang="zh-CN" sz="2400" b="1" dirty="0"/>
              <a:t>到</a:t>
            </a:r>
            <a:r>
              <a:rPr lang="en-US" altLang="zh-CN" sz="2400" b="1" dirty="0"/>
              <a:t>18</a:t>
            </a:r>
            <a:r>
              <a:rPr lang="zh-CN" altLang="zh-CN" sz="2400" b="1" dirty="0"/>
              <a:t>世纪</a:t>
            </a:r>
            <a:r>
              <a:rPr lang="en-US" altLang="zh-CN" sz="2400" b="1" dirty="0" err="1">
                <a:hlinkClick r:id="rId6"/>
              </a:rPr>
              <a:t>法国大革命</a:t>
            </a:r>
            <a:r>
              <a:rPr lang="zh-CN" altLang="zh-CN" sz="2400" b="1" dirty="0"/>
              <a:t>的背景，然后根据试题提供的题干和选项可知，材料中的现象发生于</a:t>
            </a:r>
            <a:r>
              <a:rPr lang="en-US" altLang="zh-CN" sz="2400" b="1" dirty="0"/>
              <a:t>18</a:t>
            </a:r>
            <a:r>
              <a:rPr lang="zh-CN" altLang="zh-CN" sz="2400" b="1" dirty="0"/>
              <a:t>世纪前半期，正是启蒙运动在法国蓬勃发展的时候，自由、平等等启蒙思想在法国广泛传播，因此很多思想家等“先前往来于凡尔赛宫的思想家、文学家、戏剧家们，开始热衷于参加沙龙聚会”，表明这些人不再是热衷于接近贵族，追逐名利，而是在打破旧的传统观念，传播新思想，新观念，故</a:t>
            </a:r>
            <a:r>
              <a:rPr lang="en-US" altLang="zh-CN" sz="2400" b="1" dirty="0"/>
              <a:t>A</a:t>
            </a:r>
            <a:r>
              <a:rPr lang="zh-CN" altLang="zh-CN" sz="2400" b="1" dirty="0"/>
              <a:t>正确；</a:t>
            </a:r>
            <a:endParaRPr lang="zh-CN" altLang="en-US" sz="2400" b="1" dirty="0"/>
          </a:p>
        </p:txBody>
      </p:sp>
    </p:spTree>
    <p:extLst>
      <p:ext uri="{BB962C8B-B14F-4D97-AF65-F5344CB8AC3E}">
        <p14:creationId xmlns:p14="http://schemas.microsoft.com/office/powerpoint/2010/main" val="24666467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745" y="51191"/>
            <a:ext cx="8994770" cy="584775"/>
          </a:xfrm>
          <a:prstGeom prst="rect">
            <a:avLst/>
          </a:prstGeom>
        </p:spPr>
        <p:txBody>
          <a:bodyPr wrap="none">
            <a:spAutoFit/>
          </a:bodyPr>
          <a:lstStyle/>
          <a:p>
            <a:r>
              <a:rPr lang="en-US" altLang="zh-CN" sz="3200" b="1" dirty="0" smtClean="0">
                <a:solidFill>
                  <a:srgbClr val="FF0000"/>
                </a:solidFill>
                <a:latin typeface="华文楷体" pitchFamily="2" charset="-122"/>
                <a:ea typeface="华文楷体" pitchFamily="2" charset="-122"/>
              </a:rPr>
              <a:t>6</a:t>
            </a:r>
            <a:r>
              <a:rPr lang="zh-CN" altLang="en-US" sz="3200" b="1" dirty="0" smtClean="0">
                <a:solidFill>
                  <a:srgbClr val="FF0000"/>
                </a:solidFill>
                <a:latin typeface="华文楷体" pitchFamily="2" charset="-122"/>
                <a:ea typeface="华文楷体" pitchFamily="2" charset="-122"/>
              </a:rPr>
              <a:t>、注重考查与现实热点问题相联系的隐性知识点</a:t>
            </a:r>
            <a:endParaRPr lang="zh-CN" altLang="en-US" sz="3200" dirty="0">
              <a:solidFill>
                <a:srgbClr val="FF0000"/>
              </a:solidFill>
            </a:endParaRPr>
          </a:p>
        </p:txBody>
      </p:sp>
      <p:sp>
        <p:nvSpPr>
          <p:cNvPr id="6" name="矩形 5"/>
          <p:cNvSpPr/>
          <p:nvPr/>
        </p:nvSpPr>
        <p:spPr>
          <a:xfrm>
            <a:off x="3157819" y="5877876"/>
            <a:ext cx="5277407" cy="769441"/>
          </a:xfrm>
          <a:prstGeom prst="rect">
            <a:avLst/>
          </a:prstGeom>
        </p:spPr>
        <p:txBody>
          <a:bodyPr wrap="none">
            <a:spAutoFit/>
          </a:bodyPr>
          <a:lstStyle/>
          <a:p>
            <a:r>
              <a:rPr lang="zh-CN" altLang="zh-CN" sz="4400" b="1" dirty="0">
                <a:solidFill>
                  <a:srgbClr val="FF0000"/>
                </a:solidFill>
              </a:rPr>
              <a:t>不避热点，以史为鉴</a:t>
            </a:r>
            <a:endParaRPr lang="zh-CN" altLang="zh-CN" sz="4400" dirty="0">
              <a:solidFill>
                <a:srgbClr val="FF0000"/>
              </a:solidFill>
            </a:endParaRPr>
          </a:p>
        </p:txBody>
      </p:sp>
      <p:sp>
        <p:nvSpPr>
          <p:cNvPr id="8" name="矩形 7"/>
          <p:cNvSpPr/>
          <p:nvPr/>
        </p:nvSpPr>
        <p:spPr>
          <a:xfrm>
            <a:off x="323528" y="474345"/>
            <a:ext cx="8640960" cy="5632311"/>
          </a:xfrm>
          <a:prstGeom prst="rect">
            <a:avLst/>
          </a:prstGeom>
        </p:spPr>
        <p:txBody>
          <a:bodyPr wrap="square">
            <a:spAutoFit/>
          </a:bodyPr>
          <a:lstStyle/>
          <a:p>
            <a:r>
              <a:rPr lang="en-US" altLang="zh-CN" sz="2400" b="1" dirty="0"/>
              <a:t>2018</a:t>
            </a:r>
            <a:r>
              <a:rPr lang="zh-CN" altLang="en-US" sz="2400" b="1" dirty="0"/>
              <a:t>年全国高考卷</a:t>
            </a:r>
            <a:r>
              <a:rPr lang="en-US" altLang="zh-CN" sz="2400" b="1" dirty="0"/>
              <a:t>Ⅰ</a:t>
            </a:r>
            <a:r>
              <a:rPr lang="zh-CN" altLang="en-US" sz="2400" b="1" dirty="0"/>
              <a:t>同样涉及到大量的热点事件。主要体现在三个方面：一是注重中国共产党党史的考查。包括</a:t>
            </a:r>
            <a:r>
              <a:rPr lang="en-US" altLang="zh-CN" sz="2400" b="1" dirty="0"/>
              <a:t>29</a:t>
            </a:r>
            <a:r>
              <a:rPr lang="zh-CN" altLang="en-US" sz="2400" b="1" dirty="0"/>
              <a:t>题考查中共成立时的思想状况、</a:t>
            </a:r>
            <a:r>
              <a:rPr lang="en-US" altLang="zh-CN" sz="2400" b="1" dirty="0"/>
              <a:t>46</a:t>
            </a:r>
            <a:r>
              <a:rPr lang="zh-CN" altLang="en-US" sz="2400" b="1" dirty="0"/>
              <a:t>题涉及到中共对二战性质的认识、</a:t>
            </a:r>
            <a:r>
              <a:rPr lang="en-US" altLang="zh-CN" sz="2400" b="1" dirty="0"/>
              <a:t>30</a:t>
            </a:r>
            <a:r>
              <a:rPr lang="zh-CN" altLang="en-US" sz="2400" b="1" dirty="0"/>
              <a:t>题考查夺取政权时的外交政策、</a:t>
            </a:r>
            <a:r>
              <a:rPr lang="en-US" altLang="zh-CN" sz="2400" b="1" dirty="0"/>
              <a:t>31</a:t>
            </a:r>
            <a:r>
              <a:rPr lang="zh-CN" altLang="en-US" sz="2400" b="1" dirty="0"/>
              <a:t>题考查社会主义建设时期的经济方针、</a:t>
            </a:r>
            <a:r>
              <a:rPr lang="en-US" altLang="zh-CN" sz="2400" b="1" dirty="0"/>
              <a:t>41</a:t>
            </a:r>
            <a:r>
              <a:rPr lang="zh-CN" altLang="en-US" sz="2400" b="1" dirty="0"/>
              <a:t>题考查改革开放深入时期的农村基层民主建设。五个试题涵盖了中共从成立、壮大、夺权、经济建设和民主政治建设的全过程，充分体现了中共为中华民族伟大复兴而进行的持续不断的努力。二是关注周年事件。如梭伦诞辰（前</a:t>
            </a:r>
            <a:r>
              <a:rPr lang="en-US" altLang="zh-CN" sz="2400" b="1" dirty="0"/>
              <a:t>638</a:t>
            </a:r>
            <a:r>
              <a:rPr lang="zh-CN" altLang="en-US" sz="2400" b="1" dirty="0"/>
              <a:t>年）、墨子诞辰（前</a:t>
            </a:r>
            <a:r>
              <a:rPr lang="en-US" altLang="zh-CN" sz="2400" b="1" dirty="0"/>
              <a:t>468</a:t>
            </a:r>
            <a:r>
              <a:rPr lang="zh-CN" altLang="en-US" sz="2400" b="1" dirty="0"/>
              <a:t>年）、汉武帝去世（前</a:t>
            </a:r>
            <a:r>
              <a:rPr lang="en-US" altLang="zh-CN" sz="2400" b="1" dirty="0"/>
              <a:t>87</a:t>
            </a:r>
            <a:r>
              <a:rPr lang="zh-CN" altLang="en-US" sz="2400" b="1" dirty="0"/>
              <a:t>年）、平定安史之乱（</a:t>
            </a:r>
            <a:r>
              <a:rPr lang="en-US" altLang="zh-CN" sz="2400" b="1" dirty="0"/>
              <a:t>763</a:t>
            </a:r>
            <a:r>
              <a:rPr lang="zh-CN" altLang="en-US" sz="2400" b="1" dirty="0"/>
              <a:t>年）、郑和第七次下西洋（</a:t>
            </a:r>
            <a:r>
              <a:rPr lang="en-US" altLang="zh-CN" sz="2400" b="1" dirty="0"/>
              <a:t>1433</a:t>
            </a:r>
            <a:r>
              <a:rPr lang="zh-CN" altLang="en-US" sz="2400" b="1" dirty="0"/>
              <a:t>年）、华盛顿首次当选总统（</a:t>
            </a:r>
            <a:r>
              <a:rPr lang="en-US" altLang="zh-CN" sz="2400" b="1" dirty="0"/>
              <a:t>1788</a:t>
            </a:r>
            <a:r>
              <a:rPr lang="zh-CN" altLang="en-US" sz="2400" b="1" dirty="0"/>
              <a:t>年）、马克思诞辰（</a:t>
            </a:r>
            <a:r>
              <a:rPr lang="en-US" altLang="zh-CN" sz="2400" b="1" dirty="0"/>
              <a:t>1818</a:t>
            </a:r>
            <a:r>
              <a:rPr lang="zh-CN" altLang="en-US" sz="2400" b="1" dirty="0"/>
              <a:t>年）、马克思主义诞生（</a:t>
            </a:r>
            <a:r>
              <a:rPr lang="en-US" altLang="zh-CN" sz="2400" b="1" dirty="0"/>
              <a:t>1848</a:t>
            </a:r>
            <a:r>
              <a:rPr lang="zh-CN" altLang="en-US" sz="2400" b="1" dirty="0"/>
              <a:t>年）、罗斯福入主白宫（</a:t>
            </a:r>
            <a:r>
              <a:rPr lang="en-US" altLang="zh-CN" sz="2400" b="1" dirty="0"/>
              <a:t>1933</a:t>
            </a:r>
            <a:r>
              <a:rPr lang="zh-CN" altLang="en-US" sz="2400" b="1" dirty="0"/>
              <a:t>年）、一五计划实施（</a:t>
            </a:r>
            <a:r>
              <a:rPr lang="en-US" altLang="zh-CN" sz="2400" b="1" dirty="0"/>
              <a:t>1953</a:t>
            </a:r>
            <a:r>
              <a:rPr lang="zh-CN" altLang="en-US" sz="2400" b="1" dirty="0"/>
              <a:t>年）、中华人民共和国村民委员会组织法颁布（</a:t>
            </a:r>
            <a:r>
              <a:rPr lang="en-US" altLang="zh-CN" sz="2400" b="1" dirty="0"/>
              <a:t>1998</a:t>
            </a:r>
            <a:r>
              <a:rPr lang="zh-CN" altLang="en-US" sz="2400" b="1" dirty="0"/>
              <a:t>年）。三是关注社会焦点事件。如：科教兴国在</a:t>
            </a:r>
            <a:r>
              <a:rPr lang="en-US" altLang="zh-CN" sz="2400" b="1" dirty="0"/>
              <a:t>24</a:t>
            </a:r>
            <a:r>
              <a:rPr lang="zh-CN" altLang="en-US" sz="2400" b="1" dirty="0"/>
              <a:t>题、理论创新在</a:t>
            </a:r>
            <a:r>
              <a:rPr lang="en-US" altLang="zh-CN" sz="2400" b="1" dirty="0"/>
              <a:t>29</a:t>
            </a:r>
            <a:r>
              <a:rPr lang="zh-CN" altLang="en-US" sz="2400" b="1" dirty="0"/>
              <a:t>题和</a:t>
            </a:r>
            <a:r>
              <a:rPr lang="en-US" altLang="zh-CN" sz="2400" b="1" dirty="0"/>
              <a:t>33</a:t>
            </a:r>
            <a:r>
              <a:rPr lang="zh-CN" altLang="en-US" sz="2400" b="1" dirty="0"/>
              <a:t>题、工匠精神在</a:t>
            </a:r>
            <a:r>
              <a:rPr lang="en-US" altLang="zh-CN" sz="2400" b="1" dirty="0"/>
              <a:t>26</a:t>
            </a:r>
            <a:r>
              <a:rPr lang="zh-CN" altLang="en-US" sz="2400" b="1" dirty="0"/>
              <a:t>题中均有体现。</a:t>
            </a:r>
          </a:p>
        </p:txBody>
      </p:sp>
    </p:spTree>
    <p:extLst>
      <p:ext uri="{BB962C8B-B14F-4D97-AF65-F5344CB8AC3E}">
        <p14:creationId xmlns:p14="http://schemas.microsoft.com/office/powerpoint/2010/main" val="3722396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763" y="630286"/>
            <a:ext cx="8875752" cy="4893647"/>
          </a:xfrm>
          <a:prstGeom prst="rect">
            <a:avLst/>
          </a:prstGeom>
        </p:spPr>
        <p:txBody>
          <a:bodyPr wrap="square">
            <a:spAutoFit/>
          </a:bodyPr>
          <a:lstStyle/>
          <a:p>
            <a:r>
              <a:rPr lang="zh-CN" altLang="zh-CN" sz="2400" b="1" dirty="0" smtClean="0"/>
              <a:t>Ⅰ</a:t>
            </a:r>
            <a:r>
              <a:rPr lang="zh-CN" altLang="zh-CN" sz="2400" b="1" dirty="0"/>
              <a:t>卷聚焦</a:t>
            </a:r>
            <a:r>
              <a:rPr lang="en-US" altLang="zh-CN" sz="2400" b="1" dirty="0"/>
              <a:t>“</a:t>
            </a:r>
            <a:r>
              <a:rPr lang="zh-CN" altLang="zh-CN" sz="2400" b="1" dirty="0"/>
              <a:t>立德树人</a:t>
            </a:r>
            <a:r>
              <a:rPr lang="en-US" altLang="zh-CN" sz="2400" b="1" dirty="0"/>
              <a:t>”</a:t>
            </a:r>
            <a:r>
              <a:rPr lang="zh-CN" altLang="zh-CN" sz="2400" b="1" dirty="0"/>
              <a:t>，凸显价值引领，注重</a:t>
            </a:r>
            <a:r>
              <a:rPr lang="en-US" altLang="zh-CN" sz="2400" b="1" dirty="0"/>
              <a:t>“</a:t>
            </a:r>
            <a:r>
              <a:rPr lang="zh-CN" altLang="zh-CN" sz="2400" b="1" dirty="0"/>
              <a:t>服务选才</a:t>
            </a:r>
            <a:r>
              <a:rPr lang="en-US" altLang="zh-CN" sz="2400" b="1" dirty="0"/>
              <a:t>”</a:t>
            </a:r>
            <a:r>
              <a:rPr lang="zh-CN" altLang="zh-CN" sz="2400" b="1" dirty="0"/>
              <a:t>。试题鲜明地体现了贴近社会、贴近现实、贴近学生实际的</a:t>
            </a:r>
            <a:r>
              <a:rPr lang="en-US" altLang="zh-CN" sz="2400" b="1" dirty="0"/>
              <a:t>“</a:t>
            </a:r>
            <a:r>
              <a:rPr lang="zh-CN" altLang="zh-CN" sz="2400" b="1" dirty="0"/>
              <a:t>三贴近</a:t>
            </a:r>
            <a:r>
              <a:rPr lang="en-US" altLang="zh-CN" sz="2400" b="1" dirty="0"/>
              <a:t>”</a:t>
            </a:r>
            <a:r>
              <a:rPr lang="zh-CN" altLang="zh-CN" sz="2400" b="1" dirty="0"/>
              <a:t>原则。注重发挥历史学科的社会教育功能，特别注意引导学生以历史的眼光，探究和理解我们今天这个新时代的重大社会热点问题</a:t>
            </a:r>
            <a:r>
              <a:rPr lang="zh-CN" altLang="zh-CN" sz="2400" b="1" dirty="0" smtClean="0"/>
              <a:t>。如</a:t>
            </a:r>
            <a:r>
              <a:rPr lang="zh-CN" altLang="zh-CN" sz="2400" b="1" dirty="0"/>
              <a:t>中日关系及大国外交，第</a:t>
            </a:r>
            <a:r>
              <a:rPr lang="en-US" altLang="zh-CN" sz="2400" b="1" dirty="0"/>
              <a:t>28</a:t>
            </a:r>
            <a:r>
              <a:rPr lang="zh-CN" altLang="zh-CN" sz="2400" b="1" dirty="0"/>
              <a:t>题考了</a:t>
            </a:r>
            <a:r>
              <a:rPr lang="en-US" altLang="zh-CN" sz="2400" b="1" dirty="0"/>
              <a:t>“</a:t>
            </a:r>
            <a:r>
              <a:rPr lang="zh-CN" altLang="zh-CN" sz="2400" b="1" dirty="0"/>
              <a:t>甲午中日战争中日本在国际社会对中国发动的舆论战以及清政府的反应</a:t>
            </a:r>
            <a:r>
              <a:rPr lang="en-US" altLang="zh-CN" sz="2400" b="1" dirty="0"/>
              <a:t>”</a:t>
            </a:r>
            <a:r>
              <a:rPr lang="zh-CN" altLang="zh-CN" sz="2400" b="1" dirty="0"/>
              <a:t>之后，第</a:t>
            </a:r>
            <a:r>
              <a:rPr lang="en-US" altLang="zh-CN" sz="2400" b="1" dirty="0"/>
              <a:t>46</a:t>
            </a:r>
            <a:r>
              <a:rPr lang="zh-CN" altLang="zh-CN" sz="2400" b="1" dirty="0"/>
              <a:t>题又用</a:t>
            </a:r>
            <a:r>
              <a:rPr lang="en-US" altLang="zh-CN" sz="2400" b="1" dirty="0"/>
              <a:t>15</a:t>
            </a:r>
            <a:r>
              <a:rPr lang="zh-CN" altLang="zh-CN" sz="2400" b="1" dirty="0"/>
              <a:t>分的篇幅考查了中国对世界反法西斯战争的态度，这些既体现了</a:t>
            </a:r>
            <a:r>
              <a:rPr lang="en-US" altLang="zh-CN" sz="2400" b="1" dirty="0"/>
              <a:t>“</a:t>
            </a:r>
            <a:r>
              <a:rPr lang="zh-CN" altLang="zh-CN" sz="2400" b="1" dirty="0"/>
              <a:t>家国情怀</a:t>
            </a:r>
            <a:r>
              <a:rPr lang="en-US" altLang="zh-CN" sz="2400" b="1" dirty="0"/>
              <a:t>”</a:t>
            </a:r>
            <a:r>
              <a:rPr lang="zh-CN" altLang="zh-CN" sz="2400" b="1" dirty="0"/>
              <a:t>的担当，又凸显了牢记历史、珍爱和平、以史为鉴、爱国强国的时代主题。如纪念马克思诞生</a:t>
            </a:r>
            <a:r>
              <a:rPr lang="en-US" altLang="zh-CN" sz="2400" b="1" dirty="0"/>
              <a:t>200</a:t>
            </a:r>
            <a:r>
              <a:rPr lang="zh-CN" altLang="zh-CN" sz="2400" b="1" dirty="0"/>
              <a:t>周年及马克思主义诞生</a:t>
            </a:r>
            <a:r>
              <a:rPr lang="en-US" altLang="zh-CN" sz="2400" b="1" dirty="0"/>
              <a:t>170</a:t>
            </a:r>
            <a:r>
              <a:rPr lang="zh-CN" altLang="zh-CN" sz="2400" b="1" dirty="0"/>
              <a:t>周年，在第</a:t>
            </a:r>
            <a:r>
              <a:rPr lang="en-US" altLang="zh-CN" sz="2400" b="1" dirty="0"/>
              <a:t>33</a:t>
            </a:r>
            <a:r>
              <a:rPr lang="zh-CN" altLang="zh-CN" sz="2400" b="1" dirty="0"/>
              <a:t>题得到了体现。又如乡村振兴战略，推进基层民主等国家大政方针，试卷用了一道篇幅最长、分值高达</a:t>
            </a:r>
            <a:r>
              <a:rPr lang="en-US" altLang="zh-CN" sz="2400" b="1" dirty="0"/>
              <a:t>25</a:t>
            </a:r>
            <a:r>
              <a:rPr lang="zh-CN" altLang="zh-CN" sz="2400" b="1" dirty="0"/>
              <a:t>分的</a:t>
            </a:r>
            <a:r>
              <a:rPr lang="en-US" altLang="zh-CN" sz="2400" b="1" dirty="0"/>
              <a:t>41</a:t>
            </a:r>
            <a:r>
              <a:rPr lang="zh-CN" altLang="zh-CN" sz="2400" b="1" dirty="0"/>
              <a:t>题进行了考查。还有美国的外交政策尤其是贸易保护主义的抬头，在第</a:t>
            </a:r>
            <a:r>
              <a:rPr lang="en-US" altLang="zh-CN" sz="2400" b="1" dirty="0"/>
              <a:t>47</a:t>
            </a:r>
            <a:r>
              <a:rPr lang="zh-CN" altLang="zh-CN" sz="2400" b="1" dirty="0"/>
              <a:t>题中得到了很好的体现。</a:t>
            </a:r>
          </a:p>
        </p:txBody>
      </p:sp>
    </p:spTree>
    <p:extLst>
      <p:ext uri="{BB962C8B-B14F-4D97-AF65-F5344CB8AC3E}">
        <p14:creationId xmlns:p14="http://schemas.microsoft.com/office/powerpoint/2010/main" val="41311821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260648"/>
            <a:ext cx="8064896" cy="6124754"/>
          </a:xfrm>
          <a:prstGeom prst="rect">
            <a:avLst/>
          </a:prstGeom>
        </p:spPr>
        <p:txBody>
          <a:bodyPr wrap="square">
            <a:spAutoFit/>
          </a:bodyPr>
          <a:lstStyle/>
          <a:p>
            <a:r>
              <a:rPr lang="zh-CN" altLang="zh-CN" sz="2800" b="1" dirty="0"/>
              <a:t>热点如近代化、民主进程、中国国际地位的变化、农业的发展和科学技术的应用与进步等也都有所考查，重点关注了推动中国进步的重大事件和与中国命运联系密切的重要战争，关注了政治变革与社会秩序、经济发展的关系，如</a:t>
            </a:r>
            <a:r>
              <a:rPr lang="en-US" altLang="zh-CN" sz="2800" b="1" dirty="0"/>
              <a:t>“</a:t>
            </a:r>
            <a:r>
              <a:rPr lang="zh-CN" altLang="zh-CN" sz="2800" b="1" dirty="0"/>
              <a:t>第二次世界大战</a:t>
            </a:r>
            <a:r>
              <a:rPr lang="en-US" altLang="zh-CN" sz="2800" b="1" dirty="0"/>
              <a:t>”“</a:t>
            </a:r>
            <a:r>
              <a:rPr lang="zh-CN" altLang="zh-CN" sz="2800" b="1" dirty="0"/>
              <a:t>雅典的民主政治</a:t>
            </a:r>
            <a:r>
              <a:rPr lang="en-US" altLang="zh-CN" sz="2800" b="1" dirty="0"/>
              <a:t>”“</a:t>
            </a:r>
            <a:r>
              <a:rPr lang="zh-CN" altLang="zh-CN" sz="2800" b="1" dirty="0"/>
              <a:t>政治多极化</a:t>
            </a:r>
            <a:r>
              <a:rPr lang="en-US" altLang="zh-CN" sz="2800" b="1" dirty="0"/>
              <a:t>”“</a:t>
            </a:r>
            <a:r>
              <a:rPr lang="zh-CN" altLang="zh-CN" sz="2800" b="1" dirty="0"/>
              <a:t>科学技术的发展</a:t>
            </a:r>
            <a:r>
              <a:rPr lang="en-US" altLang="zh-CN" sz="2800" b="1" dirty="0"/>
              <a:t>”</a:t>
            </a:r>
            <a:r>
              <a:rPr lang="zh-CN" altLang="zh-CN" sz="2800" b="1" dirty="0"/>
              <a:t>等，这些热点在今年的考题中都有所反映，但是其考查的角度和立意比较新颖，比如全国</a:t>
            </a:r>
            <a:r>
              <a:rPr lang="en-US" altLang="zh-CN" sz="2800" b="1" dirty="0"/>
              <a:t>II</a:t>
            </a:r>
            <a:r>
              <a:rPr lang="zh-CN" altLang="zh-CN" sz="2800" b="1" dirty="0"/>
              <a:t>卷中</a:t>
            </a:r>
            <a:r>
              <a:rPr lang="en-US" altLang="zh-CN" sz="2800" b="1" dirty="0"/>
              <a:t>45</a:t>
            </a:r>
            <a:r>
              <a:rPr lang="zh-CN" altLang="zh-CN" sz="2800" b="1" dirty="0"/>
              <a:t>题考查科技体制改革，这也体现了我国建立创新型社会的热点，但是从科技体制改革的角度考查这一热点还是比较新颖的。同时一带一路建设是近年来的热点问题，全国</a:t>
            </a:r>
            <a:r>
              <a:rPr lang="en-US" altLang="zh-CN" sz="2800" b="1" dirty="0"/>
              <a:t>II</a:t>
            </a:r>
            <a:r>
              <a:rPr lang="zh-CN" altLang="zh-CN" sz="2800" b="1" dirty="0"/>
              <a:t>卷中呈现了《</a:t>
            </a:r>
            <a:r>
              <a:rPr lang="en-US" altLang="zh-CN" sz="2800" b="1" dirty="0"/>
              <a:t>“</a:t>
            </a:r>
            <a:r>
              <a:rPr lang="zh-CN" altLang="zh-CN" sz="2800" b="1" dirty="0"/>
              <a:t>一带一路</a:t>
            </a:r>
            <a:r>
              <a:rPr lang="en-US" altLang="zh-CN" sz="2800" b="1" dirty="0"/>
              <a:t>”</a:t>
            </a:r>
            <a:r>
              <a:rPr lang="zh-CN" altLang="zh-CN" sz="2800" b="1" dirty="0"/>
              <a:t>视角下大豆栽培与传播》的史料，并且以大豆的传播为视角进行考查，立意比较新颖。</a:t>
            </a:r>
          </a:p>
        </p:txBody>
      </p:sp>
    </p:spTree>
    <p:extLst>
      <p:ext uri="{BB962C8B-B14F-4D97-AF65-F5344CB8AC3E}">
        <p14:creationId xmlns:p14="http://schemas.microsoft.com/office/powerpoint/2010/main" val="2581090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57" y="-128528"/>
            <a:ext cx="8640960" cy="6986528"/>
          </a:xfrm>
          <a:prstGeom prst="rect">
            <a:avLst/>
          </a:prstGeom>
        </p:spPr>
        <p:txBody>
          <a:bodyPr wrap="square">
            <a:spAutoFit/>
          </a:bodyPr>
          <a:lstStyle/>
          <a:p>
            <a:r>
              <a:rPr lang="zh-CN" altLang="zh-CN" sz="2800" b="1" dirty="0"/>
              <a:t>【历史——选修</a:t>
            </a:r>
            <a:r>
              <a:rPr lang="en-US" altLang="zh-CN" sz="2800" b="1" dirty="0"/>
              <a:t>1</a:t>
            </a:r>
            <a:r>
              <a:rPr lang="zh-CN" altLang="zh-CN" sz="2800" b="1" dirty="0"/>
              <a:t>：历史上重大改革回眸】（</a:t>
            </a:r>
            <a:r>
              <a:rPr lang="en-US" altLang="zh-CN" sz="2800" b="1" dirty="0"/>
              <a:t>15</a:t>
            </a:r>
            <a:r>
              <a:rPr lang="zh-CN" altLang="zh-CN" sz="2800" b="1" dirty="0"/>
              <a:t>分）</a:t>
            </a:r>
          </a:p>
          <a:p>
            <a:r>
              <a:rPr lang="zh-CN" altLang="zh-CN" sz="2800" b="1" dirty="0"/>
              <a:t>材料</a:t>
            </a:r>
            <a:r>
              <a:rPr lang="en-US" altLang="zh-CN" sz="2800" b="1" dirty="0"/>
              <a:t>  19</a:t>
            </a:r>
            <a:r>
              <a:rPr lang="zh-CN" altLang="zh-CN" sz="2800" b="1" dirty="0"/>
              <a:t>世纪后期，近代警察制度从西方传入中国。清代社会治安由八旗、绿营、衙役以及保甲、团练等承担。近代湖南治安尤难，地方官向来重视，戊戌变法时期，湖南维新运动颇为活跃。</a:t>
            </a:r>
            <a:r>
              <a:rPr lang="en-US" altLang="zh-CN" sz="2800" b="1" dirty="0"/>
              <a:t>1898</a:t>
            </a:r>
            <a:r>
              <a:rPr lang="zh-CN" altLang="zh-CN" sz="2800" b="1" dirty="0"/>
              <a:t>年，湖南按察使黄遵宪在巡抚陈宝箴的支持下，参照日本警察制度与租界巡捕制度，在省城长沙创设了湖南保卫局。根据《湖南保卫局章程》，保卫局由官商合办，职责是“去民害，卫民生，检非违，索罪犯”，其机构设置实行三级体制，即总局、分局、小分局。戊戌变法失败后，湖南保卫局被清廷载撒。</a:t>
            </a:r>
          </a:p>
          <a:p>
            <a:r>
              <a:rPr lang="zh-CN" altLang="zh-CN" sz="2800" b="1" dirty="0"/>
              <a:t>——摘编自韩延龙等</a:t>
            </a:r>
            <a:r>
              <a:rPr lang="en-US" altLang="zh-CN" sz="2800" b="1" dirty="0"/>
              <a:t> </a:t>
            </a:r>
            <a:r>
              <a:rPr lang="zh-CN" altLang="zh-CN" sz="2800" b="1" dirty="0"/>
              <a:t>《中国近代警察史》</a:t>
            </a:r>
          </a:p>
          <a:p>
            <a:r>
              <a:rPr lang="zh-CN" altLang="zh-CN" sz="2800" b="1" dirty="0"/>
              <a:t>（</a:t>
            </a:r>
            <a:r>
              <a:rPr lang="en-US" altLang="zh-CN" sz="2800" b="1" dirty="0"/>
              <a:t>1</a:t>
            </a:r>
            <a:r>
              <a:rPr lang="zh-CN" altLang="zh-CN" sz="2800" b="1" dirty="0"/>
              <a:t>）根据材料并结合所学知识，简析湖南保卫局创建的原因。（</a:t>
            </a:r>
            <a:r>
              <a:rPr lang="en-US" altLang="zh-CN" sz="2800" b="1" dirty="0"/>
              <a:t>8</a:t>
            </a:r>
            <a:r>
              <a:rPr lang="zh-CN" altLang="zh-CN" sz="2800" b="1" dirty="0"/>
              <a:t>分）</a:t>
            </a:r>
          </a:p>
          <a:p>
            <a:r>
              <a:rPr lang="zh-CN" altLang="zh-CN" sz="2800" b="1" dirty="0"/>
              <a:t>（</a:t>
            </a:r>
            <a:r>
              <a:rPr lang="en-US" altLang="zh-CN" sz="2800" b="1" dirty="0"/>
              <a:t>2</a:t>
            </a:r>
            <a:r>
              <a:rPr lang="zh-CN" altLang="zh-CN" sz="2800" b="1" dirty="0"/>
              <a:t>）根据材料并结合所学知识，说明湖南保卫局相对于以前的治安机构有何不同。（</a:t>
            </a:r>
            <a:r>
              <a:rPr lang="en-US" altLang="zh-CN" sz="2800" b="1" dirty="0"/>
              <a:t>7</a:t>
            </a:r>
            <a:r>
              <a:rPr lang="zh-CN" altLang="zh-CN" sz="2800" b="1" dirty="0"/>
              <a:t>分）</a:t>
            </a:r>
          </a:p>
        </p:txBody>
      </p:sp>
    </p:spTree>
    <p:extLst>
      <p:ext uri="{BB962C8B-B14F-4D97-AF65-F5344CB8AC3E}">
        <p14:creationId xmlns:p14="http://schemas.microsoft.com/office/powerpoint/2010/main" val="247262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41686386"/>
              </p:ext>
            </p:extLst>
          </p:nvPr>
        </p:nvGraphicFramePr>
        <p:xfrm>
          <a:off x="251520" y="620688"/>
          <a:ext cx="8496945" cy="6058958"/>
        </p:xfrm>
        <a:graphic>
          <a:graphicData uri="http://schemas.openxmlformats.org/drawingml/2006/table">
            <a:tbl>
              <a:tblPr firstRow="1" firstCol="1" bandRow="1"/>
              <a:tblGrid>
                <a:gridCol w="2016224"/>
                <a:gridCol w="1728192"/>
                <a:gridCol w="1872208"/>
                <a:gridCol w="1180932"/>
                <a:gridCol w="1699389"/>
              </a:tblGrid>
              <a:tr h="421762">
                <a:tc rowSpan="2">
                  <a:txBody>
                    <a:bodyPr/>
                    <a:lstStyle/>
                    <a:p>
                      <a:pPr algn="just" latinLnBrk="1">
                        <a:lnSpc>
                          <a:spcPts val="2400"/>
                        </a:lnSpc>
                        <a:spcAft>
                          <a:spcPts val="0"/>
                        </a:spcAft>
                      </a:pPr>
                      <a:r>
                        <a:rPr lang="zh-CN" sz="3200" b="1" kern="0" spc="40">
                          <a:solidFill>
                            <a:srgbClr val="333333"/>
                          </a:solidFill>
                          <a:effectLst/>
                          <a:latin typeface="Calibri"/>
                          <a:ea typeface="楷体"/>
                          <a:cs typeface="宋体"/>
                        </a:rPr>
                        <a:t>范围</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just" latinLnBrk="1">
                        <a:lnSpc>
                          <a:spcPts val="2400"/>
                        </a:lnSpc>
                        <a:spcAft>
                          <a:spcPts val="0"/>
                        </a:spcAft>
                      </a:pPr>
                      <a:r>
                        <a:rPr lang="zh-CN" sz="3200" b="1" kern="0" spc="40">
                          <a:solidFill>
                            <a:srgbClr val="333333"/>
                          </a:solidFill>
                          <a:effectLst/>
                          <a:latin typeface="Calibri"/>
                          <a:ea typeface="楷体"/>
                          <a:cs typeface="宋体"/>
                        </a:rPr>
                        <a:t>必做题分值</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rowSpan="2">
                  <a:txBody>
                    <a:bodyPr/>
                    <a:lstStyle/>
                    <a:p>
                      <a:pPr algn="just" latinLnBrk="1">
                        <a:lnSpc>
                          <a:spcPts val="2400"/>
                        </a:lnSpc>
                        <a:spcAft>
                          <a:spcPts val="0"/>
                        </a:spcAft>
                      </a:pPr>
                      <a:r>
                        <a:rPr lang="zh-CN" sz="3200" b="1" kern="0" spc="40">
                          <a:solidFill>
                            <a:srgbClr val="333333"/>
                          </a:solidFill>
                          <a:effectLst/>
                          <a:latin typeface="Calibri"/>
                          <a:ea typeface="楷体"/>
                          <a:cs typeface="宋体"/>
                        </a:rPr>
                        <a:t>比例</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43522">
                <a:tc vMerge="1">
                  <a:txBody>
                    <a:bodyPr/>
                    <a:lstStyle/>
                    <a:p>
                      <a:endParaRPr lang="zh-CN" altLang="en-US"/>
                    </a:p>
                  </a:txBody>
                  <a:tcPr/>
                </a:tc>
                <a:tc>
                  <a:txBody>
                    <a:bodyPr/>
                    <a:lstStyle/>
                    <a:p>
                      <a:pPr algn="just" latinLnBrk="1">
                        <a:lnSpc>
                          <a:spcPts val="2400"/>
                        </a:lnSpc>
                        <a:spcAft>
                          <a:spcPts val="0"/>
                        </a:spcAft>
                      </a:pPr>
                      <a:r>
                        <a:rPr lang="zh-CN" sz="3200" b="1" kern="0" spc="40">
                          <a:solidFill>
                            <a:srgbClr val="333333"/>
                          </a:solidFill>
                          <a:effectLst/>
                          <a:latin typeface="Calibri"/>
                          <a:ea typeface="楷体"/>
                          <a:cs typeface="宋体"/>
                        </a:rPr>
                        <a:t>选择题</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zh-CN" sz="3200" b="1" kern="0" spc="40">
                          <a:solidFill>
                            <a:srgbClr val="333333"/>
                          </a:solidFill>
                          <a:effectLst/>
                          <a:latin typeface="Calibri"/>
                          <a:ea typeface="楷体"/>
                          <a:cs typeface="宋体"/>
                        </a:rPr>
                        <a:t>非选择题</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zh-CN" sz="3200" b="1" kern="0" spc="40">
                          <a:solidFill>
                            <a:srgbClr val="333333"/>
                          </a:solidFill>
                          <a:effectLst/>
                          <a:latin typeface="Calibri"/>
                          <a:ea typeface="楷体"/>
                          <a:cs typeface="宋体"/>
                        </a:rPr>
                        <a:t>合计</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CN" altLang="en-US"/>
                    </a:p>
                  </a:txBody>
                  <a:tcPr/>
                </a:tc>
              </a:tr>
              <a:tr h="843522">
                <a:tc>
                  <a:txBody>
                    <a:bodyPr/>
                    <a:lstStyle/>
                    <a:p>
                      <a:pPr algn="just" latinLnBrk="1">
                        <a:lnSpc>
                          <a:spcPts val="2400"/>
                        </a:lnSpc>
                        <a:spcAft>
                          <a:spcPts val="0"/>
                        </a:spcAft>
                      </a:pPr>
                      <a:r>
                        <a:rPr lang="zh-CN" sz="3200" b="1" kern="0" spc="40">
                          <a:solidFill>
                            <a:srgbClr val="333333"/>
                          </a:solidFill>
                          <a:effectLst/>
                          <a:latin typeface="Calibri"/>
                          <a:ea typeface="楷体"/>
                          <a:cs typeface="宋体"/>
                        </a:rPr>
                        <a:t>中国古代史</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dirty="0">
                          <a:solidFill>
                            <a:srgbClr val="333333"/>
                          </a:solidFill>
                          <a:effectLst/>
                          <a:latin typeface="楷体_GB2312"/>
                          <a:ea typeface="宋体"/>
                          <a:cs typeface="宋体"/>
                        </a:rPr>
                        <a:t>16</a:t>
                      </a:r>
                      <a:endParaRPr lang="zh-CN" sz="24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12</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_GB2312"/>
                          <a:ea typeface="宋体"/>
                          <a:cs typeface="宋体"/>
                        </a:rPr>
                        <a:t>2</a:t>
                      </a:r>
                      <a:r>
                        <a:rPr lang="en-US" sz="3200" b="1" kern="0" spc="40">
                          <a:solidFill>
                            <a:srgbClr val="333333"/>
                          </a:solidFill>
                          <a:effectLst/>
                          <a:latin typeface="楷体"/>
                          <a:ea typeface="宋体"/>
                          <a:cs typeface="宋体"/>
                        </a:rPr>
                        <a:t>8</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33</a:t>
                      </a:r>
                      <a:r>
                        <a:rPr lang="en-US" sz="3200" b="1" kern="0" spc="40">
                          <a:solidFill>
                            <a:srgbClr val="333333"/>
                          </a:solidFill>
                          <a:effectLst/>
                          <a:latin typeface="楷体_GB2312"/>
                          <a:ea typeface="宋体"/>
                          <a:cs typeface="宋体"/>
                        </a:rPr>
                        <a:t>%</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43522">
                <a:tc>
                  <a:txBody>
                    <a:bodyPr/>
                    <a:lstStyle/>
                    <a:p>
                      <a:pPr algn="just" latinLnBrk="1">
                        <a:lnSpc>
                          <a:spcPts val="2400"/>
                        </a:lnSpc>
                        <a:spcAft>
                          <a:spcPts val="0"/>
                        </a:spcAft>
                      </a:pPr>
                      <a:r>
                        <a:rPr lang="zh-CN" sz="3200" b="1" kern="0" spc="40">
                          <a:solidFill>
                            <a:srgbClr val="333333"/>
                          </a:solidFill>
                          <a:effectLst/>
                          <a:latin typeface="Calibri"/>
                          <a:ea typeface="楷体"/>
                          <a:cs typeface="宋体"/>
                        </a:rPr>
                        <a:t>中国近现代史</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_GB2312"/>
                          <a:ea typeface="宋体"/>
                          <a:cs typeface="宋体"/>
                        </a:rPr>
                        <a:t>16</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_GB2312"/>
                          <a:ea typeface="宋体"/>
                          <a:cs typeface="宋体"/>
                        </a:rPr>
                        <a:t>13</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_GB2312"/>
                          <a:ea typeface="宋体"/>
                          <a:cs typeface="宋体"/>
                        </a:rPr>
                        <a:t>2</a:t>
                      </a:r>
                      <a:r>
                        <a:rPr lang="en-US" sz="3200" b="1" kern="0" spc="40">
                          <a:solidFill>
                            <a:srgbClr val="333333"/>
                          </a:solidFill>
                          <a:effectLst/>
                          <a:latin typeface="楷体"/>
                          <a:ea typeface="宋体"/>
                          <a:cs typeface="宋体"/>
                        </a:rPr>
                        <a:t>9</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_GB2312"/>
                          <a:ea typeface="宋体"/>
                          <a:cs typeface="宋体"/>
                        </a:rPr>
                        <a:t>3</a:t>
                      </a:r>
                      <a:r>
                        <a:rPr lang="en-US" sz="3200" b="1" kern="0" spc="40">
                          <a:solidFill>
                            <a:srgbClr val="333333"/>
                          </a:solidFill>
                          <a:effectLst/>
                          <a:latin typeface="楷体"/>
                          <a:ea typeface="宋体"/>
                          <a:cs typeface="宋体"/>
                        </a:rPr>
                        <a:t>4</a:t>
                      </a:r>
                      <a:r>
                        <a:rPr lang="en-US" sz="3200" b="1" kern="0" spc="40">
                          <a:solidFill>
                            <a:srgbClr val="333333"/>
                          </a:solidFill>
                          <a:effectLst/>
                          <a:latin typeface="楷体_GB2312"/>
                          <a:ea typeface="宋体"/>
                          <a:cs typeface="宋体"/>
                        </a:rPr>
                        <a:t>%</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6064">
                <a:tc>
                  <a:txBody>
                    <a:bodyPr/>
                    <a:lstStyle/>
                    <a:p>
                      <a:pPr algn="just" latinLnBrk="1">
                        <a:lnSpc>
                          <a:spcPts val="2400"/>
                        </a:lnSpc>
                        <a:spcAft>
                          <a:spcPts val="0"/>
                        </a:spcAft>
                      </a:pPr>
                      <a:r>
                        <a:rPr lang="zh-CN" sz="3200" b="1" kern="0" spc="40">
                          <a:solidFill>
                            <a:srgbClr val="333333"/>
                          </a:solidFill>
                          <a:effectLst/>
                          <a:latin typeface="Calibri"/>
                          <a:ea typeface="楷体"/>
                          <a:cs typeface="宋体"/>
                        </a:rPr>
                        <a:t>世界史</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_GB2312"/>
                          <a:ea typeface="宋体"/>
                          <a:cs typeface="宋体"/>
                        </a:rPr>
                        <a:t>16</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12</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28</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33</a:t>
                      </a:r>
                      <a:r>
                        <a:rPr lang="en-US" sz="3200" b="1" kern="0" spc="40">
                          <a:solidFill>
                            <a:srgbClr val="333333"/>
                          </a:solidFill>
                          <a:effectLst/>
                          <a:latin typeface="楷体_GB2312"/>
                          <a:ea typeface="宋体"/>
                          <a:cs typeface="宋体"/>
                        </a:rPr>
                        <a:t>%</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43522">
                <a:tc>
                  <a:txBody>
                    <a:bodyPr/>
                    <a:lstStyle/>
                    <a:p>
                      <a:pPr algn="just" latinLnBrk="1">
                        <a:lnSpc>
                          <a:spcPts val="2400"/>
                        </a:lnSpc>
                        <a:spcAft>
                          <a:spcPts val="0"/>
                        </a:spcAft>
                      </a:pPr>
                      <a:r>
                        <a:rPr lang="zh-CN" sz="3200" b="1" kern="0" spc="40">
                          <a:solidFill>
                            <a:srgbClr val="333333"/>
                          </a:solidFill>
                          <a:effectLst/>
                          <a:latin typeface="Calibri"/>
                          <a:ea typeface="楷体"/>
                          <a:cs typeface="宋体"/>
                        </a:rPr>
                        <a:t>必修一（政治）</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32</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_GB2312"/>
                          <a:ea typeface="宋体"/>
                          <a:cs typeface="宋体"/>
                        </a:rPr>
                        <a:t>2</a:t>
                      </a:r>
                      <a:r>
                        <a:rPr lang="en-US" sz="3200" b="1" kern="0" spc="40">
                          <a:solidFill>
                            <a:srgbClr val="333333"/>
                          </a:solidFill>
                          <a:effectLst/>
                          <a:latin typeface="楷体"/>
                          <a:ea typeface="宋体"/>
                          <a:cs typeface="宋体"/>
                        </a:rPr>
                        <a:t>9</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61</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72</a:t>
                      </a:r>
                      <a:r>
                        <a:rPr lang="en-US" sz="3200" b="1" kern="0" spc="40">
                          <a:solidFill>
                            <a:srgbClr val="333333"/>
                          </a:solidFill>
                          <a:effectLst/>
                          <a:latin typeface="楷体_GB2312"/>
                          <a:ea typeface="宋体"/>
                          <a:cs typeface="宋体"/>
                        </a:rPr>
                        <a:t>%</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43522">
                <a:tc>
                  <a:txBody>
                    <a:bodyPr/>
                    <a:lstStyle/>
                    <a:p>
                      <a:pPr algn="just" latinLnBrk="1">
                        <a:lnSpc>
                          <a:spcPts val="2400"/>
                        </a:lnSpc>
                        <a:spcAft>
                          <a:spcPts val="0"/>
                        </a:spcAft>
                      </a:pPr>
                      <a:r>
                        <a:rPr lang="zh-CN" sz="3200" b="1" kern="0" spc="40">
                          <a:solidFill>
                            <a:srgbClr val="333333"/>
                          </a:solidFill>
                          <a:effectLst/>
                          <a:latin typeface="Calibri"/>
                          <a:ea typeface="楷体"/>
                          <a:cs typeface="宋体"/>
                        </a:rPr>
                        <a:t>必修二（经济）</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12</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_GB2312"/>
                          <a:ea typeface="宋体"/>
                          <a:cs typeface="宋体"/>
                        </a:rPr>
                        <a:t>4</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16</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19</a:t>
                      </a:r>
                      <a:r>
                        <a:rPr lang="en-US" sz="3200" b="1" kern="0" spc="40">
                          <a:solidFill>
                            <a:srgbClr val="333333"/>
                          </a:solidFill>
                          <a:effectLst/>
                          <a:latin typeface="楷体_GB2312"/>
                          <a:ea typeface="宋体"/>
                          <a:cs typeface="宋体"/>
                        </a:rPr>
                        <a:t>%</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43522">
                <a:tc>
                  <a:txBody>
                    <a:bodyPr/>
                    <a:lstStyle/>
                    <a:p>
                      <a:pPr algn="just" latinLnBrk="1">
                        <a:lnSpc>
                          <a:spcPts val="2400"/>
                        </a:lnSpc>
                        <a:spcAft>
                          <a:spcPts val="0"/>
                        </a:spcAft>
                      </a:pPr>
                      <a:r>
                        <a:rPr lang="zh-CN" sz="3200" b="1" kern="0" spc="40">
                          <a:solidFill>
                            <a:srgbClr val="333333"/>
                          </a:solidFill>
                          <a:effectLst/>
                          <a:latin typeface="Calibri"/>
                          <a:ea typeface="楷体"/>
                          <a:cs typeface="宋体"/>
                        </a:rPr>
                        <a:t>必修三（文化）</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4</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_GB2312"/>
                          <a:ea typeface="宋体"/>
                          <a:cs typeface="宋体"/>
                        </a:rPr>
                        <a:t>4</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a:solidFill>
                            <a:srgbClr val="333333"/>
                          </a:solidFill>
                          <a:effectLst/>
                          <a:latin typeface="楷体"/>
                          <a:ea typeface="宋体"/>
                          <a:cs typeface="宋体"/>
                        </a:rPr>
                        <a:t>8</a:t>
                      </a:r>
                      <a:endParaRPr lang="zh-CN" sz="2400" b="1" kern="10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ts val="2400"/>
                        </a:lnSpc>
                        <a:spcAft>
                          <a:spcPts val="0"/>
                        </a:spcAft>
                      </a:pPr>
                      <a:r>
                        <a:rPr lang="en-US" sz="3200" b="1" kern="0" spc="40" dirty="0">
                          <a:solidFill>
                            <a:srgbClr val="333333"/>
                          </a:solidFill>
                          <a:effectLst/>
                          <a:latin typeface="楷体"/>
                          <a:ea typeface="宋体"/>
                          <a:cs typeface="宋体"/>
                        </a:rPr>
                        <a:t>9</a:t>
                      </a:r>
                      <a:r>
                        <a:rPr lang="en-US" sz="3200" b="1" kern="0" spc="40" dirty="0">
                          <a:solidFill>
                            <a:srgbClr val="333333"/>
                          </a:solidFill>
                          <a:effectLst/>
                          <a:latin typeface="楷体_GB2312"/>
                          <a:ea typeface="宋体"/>
                          <a:cs typeface="宋体"/>
                        </a:rPr>
                        <a:t>%</a:t>
                      </a:r>
                      <a:endParaRPr lang="zh-CN" sz="2400" b="1" kern="100" dirty="0">
                        <a:effectLst/>
                        <a:latin typeface="Calibri"/>
                        <a:ea typeface="宋体"/>
                        <a:cs typeface="Times New Roman"/>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矩形 3"/>
          <p:cNvSpPr/>
          <p:nvPr/>
        </p:nvSpPr>
        <p:spPr>
          <a:xfrm>
            <a:off x="1907704" y="13131"/>
            <a:ext cx="6686446" cy="523220"/>
          </a:xfrm>
          <a:prstGeom prst="rect">
            <a:avLst/>
          </a:prstGeom>
        </p:spPr>
        <p:txBody>
          <a:bodyPr wrap="none">
            <a:spAutoFit/>
          </a:bodyPr>
          <a:lstStyle/>
          <a:p>
            <a:r>
              <a:rPr lang="en-US" altLang="zh-CN" sz="2800" b="1" dirty="0">
                <a:solidFill>
                  <a:srgbClr val="FF0000"/>
                </a:solidFill>
              </a:rPr>
              <a:t>2018</a:t>
            </a:r>
            <a:r>
              <a:rPr lang="zh-CN" altLang="zh-CN" sz="2800" b="1" dirty="0">
                <a:solidFill>
                  <a:srgbClr val="FF0000"/>
                </a:solidFill>
              </a:rPr>
              <a:t>年一卷历史部分的试卷结构（必做）</a:t>
            </a:r>
          </a:p>
        </p:txBody>
      </p:sp>
    </p:spTree>
    <p:extLst>
      <p:ext uri="{BB962C8B-B14F-4D97-AF65-F5344CB8AC3E}">
        <p14:creationId xmlns:p14="http://schemas.microsoft.com/office/powerpoint/2010/main" val="630665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0429" y="174080"/>
            <a:ext cx="8964488" cy="7109639"/>
          </a:xfrm>
          <a:prstGeom prst="rect">
            <a:avLst/>
          </a:prstGeom>
        </p:spPr>
        <p:txBody>
          <a:bodyPr wrap="square">
            <a:spAutoFit/>
          </a:bodyPr>
          <a:lstStyle/>
          <a:p>
            <a:r>
              <a:rPr lang="en-US" altLang="zh-CN" sz="2400" b="1" dirty="0"/>
              <a:t>45</a:t>
            </a:r>
            <a:r>
              <a:rPr lang="zh-CN" altLang="zh-CN" sz="2400" b="1" dirty="0"/>
              <a:t>．【历史——选修</a:t>
            </a:r>
            <a:r>
              <a:rPr lang="en-US" altLang="zh-CN" sz="2400" b="1" dirty="0"/>
              <a:t>1</a:t>
            </a:r>
            <a:r>
              <a:rPr lang="zh-CN" altLang="zh-CN" sz="2400" b="1" dirty="0"/>
              <a:t>：历史上重大改革回眸</a:t>
            </a:r>
            <a:r>
              <a:rPr lang="zh-CN" altLang="zh-CN" sz="2400" b="1" dirty="0" smtClean="0"/>
              <a:t>】</a:t>
            </a:r>
            <a:endParaRPr lang="en-US" altLang="zh-CN" sz="2400" b="1" dirty="0" smtClean="0"/>
          </a:p>
          <a:p>
            <a:r>
              <a:rPr lang="en-US" altLang="zh-CN" sz="2400" b="1" dirty="0"/>
              <a:t> </a:t>
            </a:r>
            <a:r>
              <a:rPr lang="zh-CN" altLang="zh-CN" sz="2400" b="1" dirty="0" smtClean="0"/>
              <a:t>本题</a:t>
            </a:r>
            <a:r>
              <a:rPr lang="zh-CN" altLang="zh-CN" sz="2400" b="1" dirty="0"/>
              <a:t>的考点是近代社会生活的变迁在社会政治方面的体现和戊戌变法。涉及必修二模块的近现代社会生活的变迁、选修模块一的戊戌变法等内容。试题以</a:t>
            </a:r>
            <a:r>
              <a:rPr lang="en-US" altLang="zh-CN" sz="2400" b="1" dirty="0" err="1">
                <a:hlinkClick r:id="rId2"/>
              </a:rPr>
              <a:t>中国近代警察制度的雏形</a:t>
            </a:r>
            <a:r>
              <a:rPr lang="en-US" altLang="zh-CN" sz="2400" b="1" dirty="0">
                <a:hlinkClick r:id="rId2"/>
              </a:rPr>
              <a:t>——</a:t>
            </a:r>
            <a:r>
              <a:rPr lang="en-US" altLang="zh-CN" sz="2400" b="1" dirty="0" err="1">
                <a:hlinkClick r:id="rId2"/>
              </a:rPr>
              <a:t>湖南保卫局</a:t>
            </a:r>
            <a:r>
              <a:rPr lang="zh-CN" altLang="zh-CN" sz="2400" b="1" dirty="0"/>
              <a:t>为切入点，考查考生对湖南保卫局创建的原因的原因、政府职能与社会管理的近代化演变的认知，以此来呼应当今社会综合治理体系构建和政府机构改革的热点。同时考查考生在理解材料的基础上获取和解读信息，并调动所学知识综合分析和解决历史问题的能力，以及历史概括能力和评价历史事物的能力。解答本题的关键是以材料为基础，有效提取与问题相关的信息点，结合</a:t>
            </a:r>
            <a:r>
              <a:rPr lang="en-US" altLang="zh-CN" sz="2400" b="1" dirty="0"/>
              <a:t>19</a:t>
            </a:r>
            <a:r>
              <a:rPr lang="zh-CN" altLang="zh-CN" sz="2400" b="1" dirty="0"/>
              <a:t>世纪后期中国的时代特征，使用历史术语作答即可</a:t>
            </a:r>
            <a:r>
              <a:rPr lang="zh-CN" altLang="zh-CN" sz="2400" b="1" dirty="0" smtClean="0"/>
              <a:t>。</a:t>
            </a:r>
            <a:r>
              <a:rPr lang="en-US" altLang="zh-CN" sz="2400" b="1" dirty="0" smtClean="0"/>
              <a:t>       </a:t>
            </a:r>
            <a:r>
              <a:rPr lang="zh-CN" altLang="zh-CN" sz="2400" b="1" dirty="0" smtClean="0"/>
              <a:t>改革</a:t>
            </a:r>
            <a:r>
              <a:rPr lang="zh-CN" altLang="zh-CN" sz="2400" b="1" dirty="0"/>
              <a:t>是推动历史前进的动力之一，是顺应历史潮流的伟大实践，也是思想解放和社会习俗变革的运动。戊戌变法时期，陈宝箴在湖南推行新政，意识到旧有的保甲制度难以依靠，迫切需要整顿社会治安。设置警察，主要针对的是治安和犯罪问题。但是其实质，乃是一个社会管理权力分配与设置问题。黄遵宪设置湖南保卫局，具有浓烈的地方自治味道，反映了当时革新派的变法思想，既是戊戌变法的缩影，也是中国近代警察制度的雏形。</a:t>
            </a:r>
          </a:p>
          <a:p>
            <a:endParaRPr lang="zh-CN" altLang="en-US" sz="2400" b="1" dirty="0"/>
          </a:p>
        </p:txBody>
      </p:sp>
    </p:spTree>
    <p:extLst>
      <p:ext uri="{BB962C8B-B14F-4D97-AF65-F5344CB8AC3E}">
        <p14:creationId xmlns:p14="http://schemas.microsoft.com/office/powerpoint/2010/main" val="4016853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17693"/>
            <a:ext cx="8784976" cy="6740307"/>
          </a:xfrm>
          <a:prstGeom prst="rect">
            <a:avLst/>
          </a:prstGeom>
        </p:spPr>
        <p:txBody>
          <a:bodyPr wrap="square">
            <a:spAutoFit/>
          </a:bodyPr>
          <a:lstStyle/>
          <a:p>
            <a:r>
              <a:rPr lang="en-US" altLang="zh-CN" sz="2400" b="1" dirty="0" smtClean="0">
                <a:solidFill>
                  <a:srgbClr val="FF0000"/>
                </a:solidFill>
              </a:rPr>
              <a:t>7</a:t>
            </a:r>
            <a:r>
              <a:rPr lang="zh-CN" altLang="en-US" sz="2400" b="1" dirty="0" smtClean="0">
                <a:solidFill>
                  <a:srgbClr val="FF0000"/>
                </a:solidFill>
              </a:rPr>
              <a:t>、优化历史思维</a:t>
            </a:r>
            <a:r>
              <a:rPr lang="zh-CN" altLang="en-US" sz="2400" b="1" dirty="0">
                <a:solidFill>
                  <a:srgbClr val="FF0000"/>
                </a:solidFill>
              </a:rPr>
              <a:t>，凸显学科素养</a:t>
            </a:r>
          </a:p>
          <a:p>
            <a:r>
              <a:rPr lang="zh-CN" altLang="en-US" sz="2400" b="1" dirty="0" smtClean="0"/>
              <a:t>高</a:t>
            </a:r>
            <a:r>
              <a:rPr lang="zh-CN" altLang="en-US" sz="2400" b="1" dirty="0"/>
              <a:t>考试题的“素养立意”也渐成常态</a:t>
            </a:r>
            <a:r>
              <a:rPr lang="zh-CN" altLang="en-US" sz="2400" b="1" dirty="0" smtClean="0"/>
              <a:t>。试题</a:t>
            </a:r>
            <a:r>
              <a:rPr lang="zh-CN" altLang="en-US" sz="2400" b="1" dirty="0"/>
              <a:t>基本上</a:t>
            </a:r>
            <a:r>
              <a:rPr lang="zh-CN" altLang="en-US" sz="2400" b="1" dirty="0" smtClean="0"/>
              <a:t>是以时空</a:t>
            </a:r>
            <a:r>
              <a:rPr lang="zh-CN" altLang="en-US" sz="2400" b="1" dirty="0"/>
              <a:t>观念定位、唯物史观指导，着力考查学生的史料实证、历史解释及家国情怀</a:t>
            </a:r>
            <a:r>
              <a:rPr lang="zh-CN" altLang="en-US" sz="2400" b="1" dirty="0" smtClean="0"/>
              <a:t>。试</a:t>
            </a:r>
            <a:r>
              <a:rPr lang="zh-CN" altLang="en-US" sz="2400" b="1" dirty="0"/>
              <a:t>都有明确的时间提示，或为直接的数字提醒、或为历史概念呈现、或以历史事件告知，这样就将试题置于特定的历史背景之下，考查其时代特征。</a:t>
            </a:r>
            <a:r>
              <a:rPr lang="en-US" altLang="zh-CN" sz="2400" b="1" dirty="0"/>
              <a:t>25</a:t>
            </a:r>
            <a:r>
              <a:rPr lang="zh-CN" altLang="en-US" sz="2400" b="1" dirty="0"/>
              <a:t>题从藩镇的类别入手考查其对唐朝政治统治的辩证影响、</a:t>
            </a:r>
            <a:r>
              <a:rPr lang="en-US" altLang="zh-CN" sz="2400" b="1" dirty="0"/>
              <a:t>30</a:t>
            </a:r>
            <a:r>
              <a:rPr lang="zh-CN" altLang="en-US" sz="2400" b="1" dirty="0"/>
              <a:t>题考查中共原则的坚定性和策略的灵活性相结合的外交政策、</a:t>
            </a:r>
            <a:r>
              <a:rPr lang="en-US" altLang="zh-CN" sz="2400" b="1" dirty="0"/>
              <a:t>34</a:t>
            </a:r>
            <a:r>
              <a:rPr lang="zh-CN" altLang="en-US" sz="2400" b="1" dirty="0"/>
              <a:t>题考查历史研究视角的多面性、</a:t>
            </a:r>
            <a:r>
              <a:rPr lang="en-US" altLang="zh-CN" sz="2400" b="1" dirty="0"/>
              <a:t>42</a:t>
            </a:r>
            <a:r>
              <a:rPr lang="zh-CN" altLang="en-US" sz="2400" b="1" dirty="0"/>
              <a:t>题涉及到对鲁滨逊行为及反映的历史现象的评价、</a:t>
            </a:r>
            <a:r>
              <a:rPr lang="en-US" altLang="zh-CN" sz="2400" b="1" dirty="0"/>
              <a:t>46</a:t>
            </a:r>
            <a:r>
              <a:rPr lang="zh-CN" altLang="en-US" sz="2400" b="1" dirty="0"/>
              <a:t>题中共对二战性质的不同认识，这些都直接考查了唯物史观的应用。</a:t>
            </a:r>
            <a:r>
              <a:rPr lang="en-US" altLang="zh-CN" sz="2400" b="1" dirty="0"/>
              <a:t>24</a:t>
            </a:r>
            <a:r>
              <a:rPr lang="zh-CN" altLang="en-US" sz="2400" b="1" dirty="0"/>
              <a:t>题的“科技”、</a:t>
            </a:r>
            <a:r>
              <a:rPr lang="en-US" altLang="zh-CN" sz="2400" b="1" dirty="0"/>
              <a:t>25</a:t>
            </a:r>
            <a:r>
              <a:rPr lang="zh-CN" altLang="en-US" sz="2400" b="1" dirty="0"/>
              <a:t>题的“藩镇”、</a:t>
            </a:r>
            <a:r>
              <a:rPr lang="en-US" altLang="zh-CN" sz="2400" b="1" dirty="0"/>
              <a:t>26</a:t>
            </a:r>
            <a:r>
              <a:rPr lang="zh-CN" altLang="en-US" sz="2400" b="1" dirty="0"/>
              <a:t>题的“工匠”、</a:t>
            </a:r>
            <a:r>
              <a:rPr lang="en-US" altLang="zh-CN" sz="2400" b="1" dirty="0"/>
              <a:t>28</a:t>
            </a:r>
            <a:r>
              <a:rPr lang="zh-CN" altLang="en-US" sz="2400" b="1" dirty="0"/>
              <a:t>题的“舆论”、</a:t>
            </a:r>
            <a:r>
              <a:rPr lang="en-US" altLang="zh-CN" sz="2400" b="1" dirty="0"/>
              <a:t>30</a:t>
            </a:r>
            <a:r>
              <a:rPr lang="zh-CN" altLang="en-US" sz="2400" b="1" dirty="0"/>
              <a:t>题的“试探”等都体现了“认从史出、史认结合”的史证意识。试题还涉及到大量的历史概念、历史现象和历史情境的解释，如民营手工业、朝贡贸易、“一边倒”、人文精神、无产阶级革命、第三世界、村民自治等。家国情怀在</a:t>
            </a:r>
            <a:r>
              <a:rPr lang="en-US" altLang="zh-CN" sz="2400" b="1" dirty="0"/>
              <a:t>24</a:t>
            </a:r>
            <a:r>
              <a:rPr lang="zh-CN" altLang="en-US" sz="2400" b="1" dirty="0"/>
              <a:t>题的劳动人民智慧、</a:t>
            </a:r>
            <a:r>
              <a:rPr lang="en-US" altLang="zh-CN" sz="2400" b="1" dirty="0"/>
              <a:t>25</a:t>
            </a:r>
            <a:r>
              <a:rPr lang="zh-CN" altLang="en-US" sz="2400" b="1" dirty="0"/>
              <a:t>题的地方行政制度调整的积极影响、</a:t>
            </a:r>
            <a:r>
              <a:rPr lang="en-US" altLang="zh-CN" sz="2400" b="1" dirty="0"/>
              <a:t>30</a:t>
            </a:r>
            <a:r>
              <a:rPr lang="zh-CN" altLang="en-US" sz="2400" b="1" dirty="0"/>
              <a:t>题中共外交政策、</a:t>
            </a:r>
            <a:r>
              <a:rPr lang="en-US" altLang="zh-CN" sz="2400" b="1" dirty="0"/>
              <a:t>41</a:t>
            </a:r>
            <a:r>
              <a:rPr lang="zh-CN" altLang="en-US" sz="2400" b="1" dirty="0"/>
              <a:t>题亿万农民的伟大创举等题中均有体现</a:t>
            </a:r>
            <a:r>
              <a:rPr lang="zh-CN" altLang="en-US" sz="2400" b="1" dirty="0" smtClean="0"/>
              <a:t>。学科</a:t>
            </a:r>
            <a:r>
              <a:rPr lang="zh-CN" altLang="en-US" sz="2400" b="1" dirty="0"/>
              <a:t>核心素养是课堂教学的灵魂，必须透切理解五大素养的基本内涵、具体体现和实施途径。</a:t>
            </a:r>
          </a:p>
        </p:txBody>
      </p:sp>
    </p:spTree>
    <p:extLst>
      <p:ext uri="{BB962C8B-B14F-4D97-AF65-F5344CB8AC3E}">
        <p14:creationId xmlns:p14="http://schemas.microsoft.com/office/powerpoint/2010/main" val="17416057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0"/>
            <a:ext cx="8640960" cy="6740307"/>
          </a:xfrm>
          <a:prstGeom prst="rect">
            <a:avLst/>
          </a:prstGeom>
        </p:spPr>
        <p:txBody>
          <a:bodyPr wrap="square">
            <a:spAutoFit/>
          </a:bodyPr>
          <a:lstStyle/>
          <a:p>
            <a:r>
              <a:rPr lang="en-US" altLang="zh-CN" sz="2400" b="1" dirty="0" smtClean="0">
                <a:solidFill>
                  <a:srgbClr val="FF0000"/>
                </a:solidFill>
              </a:rPr>
              <a:t>8</a:t>
            </a:r>
            <a:r>
              <a:rPr lang="zh-CN" altLang="en-US" sz="2400" b="1" dirty="0" smtClean="0">
                <a:solidFill>
                  <a:srgbClr val="FF0000"/>
                </a:solidFill>
              </a:rPr>
              <a:t>、重视</a:t>
            </a:r>
            <a:r>
              <a:rPr lang="zh-CN" altLang="en-US" sz="2400" b="1" dirty="0">
                <a:solidFill>
                  <a:srgbClr val="FF0000"/>
                </a:solidFill>
              </a:rPr>
              <a:t>学术，关注研究前沿</a:t>
            </a:r>
          </a:p>
          <a:p>
            <a:r>
              <a:rPr lang="zh-CN" altLang="en-US" sz="2400" b="1" dirty="0"/>
              <a:t>近年来，高考试题越来越关注史学研究，学术研究成果频频入题。这是史学发展的要求、知识更新的需要、教材滞后的必然趋势</a:t>
            </a:r>
            <a:r>
              <a:rPr lang="zh-CN" altLang="en-US" sz="2400" b="1" dirty="0" smtClean="0"/>
              <a:t>。</a:t>
            </a:r>
            <a:r>
              <a:rPr lang="en-US" altLang="zh-CN" sz="2400" b="1" dirty="0" smtClean="0"/>
              <a:t>25</a:t>
            </a:r>
            <a:r>
              <a:rPr lang="zh-CN" altLang="en-US" sz="2400" b="1" dirty="0"/>
              <a:t>题以安史之乱以后藩镇的类别告诉学生一个与教材完全不一样的“藩镇割据”：一方面藩镇割据削弱了中央集权，导致了社会的动荡、政局的不稳，是唐朝后期日益衰败的重要原因，最终使唐朝走向灭亡。但各藩镇的存在却又能有效地防止边疆民族的骚乱和各地农民的暴动，同时它们之间的相互牵制又有力地避免了藩镇的骄横和对中央政权的威胁，这都有利于维护和延续唐朝的统治。这些知识几乎巅覆了学生的认知！这是史学研究的成果，也是对历史事件逆向思维的必然结果。</a:t>
            </a:r>
            <a:r>
              <a:rPr lang="en-US" altLang="zh-CN" sz="2400" b="1" dirty="0"/>
              <a:t>30</a:t>
            </a:r>
            <a:r>
              <a:rPr lang="zh-CN" altLang="en-US" sz="2400" b="1" dirty="0"/>
              <a:t>题英、法、美的外交“试探”也告诉学生并非一开始西方列强就想孤立、封锁、包围新中国，中国的“一边倒”政策是有其深刻的历史渊源的，这有助于改变学生的惯性思维。</a:t>
            </a:r>
            <a:r>
              <a:rPr lang="en-US" altLang="zh-CN" sz="2400" b="1" dirty="0"/>
              <a:t>34</a:t>
            </a:r>
            <a:r>
              <a:rPr lang="zh-CN" altLang="en-US" sz="2400" b="1" dirty="0"/>
              <a:t>题也告诉学生，随着学术研究的深入，对英国工业革命发源地的原因分析，也逐渐地从经济技术因素，延伸到政治因素和自然条件等，这说明研究历史应该多视角、宽领域、全方位。这些做法都体现了学术研究融入高考试题的意识和努力。</a:t>
            </a:r>
          </a:p>
        </p:txBody>
      </p:sp>
    </p:spTree>
    <p:extLst>
      <p:ext uri="{BB962C8B-B14F-4D97-AF65-F5344CB8AC3E}">
        <p14:creationId xmlns:p14="http://schemas.microsoft.com/office/powerpoint/2010/main" val="6383144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692696"/>
            <a:ext cx="7992888" cy="4401205"/>
          </a:xfrm>
          <a:prstGeom prst="rect">
            <a:avLst/>
          </a:prstGeom>
        </p:spPr>
        <p:txBody>
          <a:bodyPr wrap="square">
            <a:spAutoFit/>
          </a:bodyPr>
          <a:lstStyle/>
          <a:p>
            <a:r>
              <a:rPr lang="en-US" altLang="zh-CN" sz="4000" b="1" dirty="0">
                <a:solidFill>
                  <a:srgbClr val="FF0000"/>
                </a:solidFill>
              </a:rPr>
              <a:t>9</a:t>
            </a:r>
            <a:r>
              <a:rPr lang="zh-CN" altLang="en-US" sz="4000" b="1" dirty="0" smtClean="0">
                <a:solidFill>
                  <a:srgbClr val="FF0000"/>
                </a:solidFill>
              </a:rPr>
              <a:t>、意料之外的选择题角度的变化</a:t>
            </a:r>
            <a:endParaRPr lang="en-US" altLang="zh-CN" sz="4000" b="1" dirty="0" smtClean="0">
              <a:solidFill>
                <a:srgbClr val="FF0000"/>
              </a:solidFill>
            </a:endParaRPr>
          </a:p>
          <a:p>
            <a:r>
              <a:rPr lang="zh-CN" altLang="zh-CN" sz="4000" b="1" dirty="0" smtClean="0"/>
              <a:t>选择题</a:t>
            </a:r>
            <a:r>
              <a:rPr lang="zh-CN" altLang="zh-CN" sz="4000" b="1" dirty="0"/>
              <a:t>的问题角度变的匾乏和失衡了一些。往年</a:t>
            </a:r>
            <a:r>
              <a:rPr lang="en-US" altLang="zh-CN" sz="4000" b="1" dirty="0"/>
              <a:t>12</a:t>
            </a:r>
            <a:r>
              <a:rPr lang="zh-CN" altLang="zh-CN" sz="4000" b="1" dirty="0"/>
              <a:t>道选择题是由原因、结果、本真、变化四分天下，而今年在原因分析方面的试题明显偏少，变化有所减少，而关于历史本真的理解上偏多。</a:t>
            </a:r>
          </a:p>
        </p:txBody>
      </p:sp>
    </p:spTree>
    <p:extLst>
      <p:ext uri="{BB962C8B-B14F-4D97-AF65-F5344CB8AC3E}">
        <p14:creationId xmlns:p14="http://schemas.microsoft.com/office/powerpoint/2010/main" val="33492222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16632"/>
            <a:ext cx="8244408" cy="1446550"/>
          </a:xfrm>
          <a:prstGeom prst="rect">
            <a:avLst/>
          </a:prstGeom>
        </p:spPr>
        <p:txBody>
          <a:bodyPr wrap="square">
            <a:spAutoFit/>
          </a:bodyPr>
          <a:lstStyle/>
          <a:p>
            <a:r>
              <a:rPr lang="zh-CN" altLang="en-US" sz="4400" b="1" dirty="0" smtClean="0">
                <a:solidFill>
                  <a:srgbClr val="FF0000"/>
                </a:solidFill>
              </a:rPr>
              <a:t>（三）</a:t>
            </a:r>
            <a:r>
              <a:rPr lang="en-US" altLang="zh-CN" sz="4400" b="1" dirty="0" smtClean="0">
                <a:solidFill>
                  <a:srgbClr val="FF0000"/>
                </a:solidFill>
              </a:rPr>
              <a:t>2018</a:t>
            </a:r>
            <a:r>
              <a:rPr lang="zh-CN" altLang="zh-CN" sz="4400" b="1" dirty="0">
                <a:solidFill>
                  <a:srgbClr val="FF0000"/>
                </a:solidFill>
              </a:rPr>
              <a:t>年深化考试内容和命题形式后的高考命题走向</a:t>
            </a:r>
            <a:endParaRPr lang="zh-CN" altLang="en-US" sz="4400" b="1" dirty="0">
              <a:solidFill>
                <a:srgbClr val="FF0000"/>
              </a:solidFill>
            </a:endParaRPr>
          </a:p>
        </p:txBody>
      </p:sp>
      <p:sp>
        <p:nvSpPr>
          <p:cNvPr id="4" name="矩形 3"/>
          <p:cNvSpPr/>
          <p:nvPr/>
        </p:nvSpPr>
        <p:spPr>
          <a:xfrm>
            <a:off x="323528" y="1720840"/>
            <a:ext cx="7920880" cy="4401205"/>
          </a:xfrm>
          <a:prstGeom prst="rect">
            <a:avLst/>
          </a:prstGeom>
        </p:spPr>
        <p:txBody>
          <a:bodyPr wrap="square">
            <a:spAutoFit/>
          </a:bodyPr>
          <a:lstStyle/>
          <a:p>
            <a:r>
              <a:rPr lang="en-US" altLang="zh-CN" sz="2800" b="1" dirty="0" smtClean="0"/>
              <a:t>         </a:t>
            </a:r>
            <a:r>
              <a:rPr lang="zh-CN" altLang="zh-CN" sz="2800" b="1" dirty="0" smtClean="0"/>
              <a:t>贯彻</a:t>
            </a:r>
            <a:r>
              <a:rPr lang="zh-CN" altLang="zh-CN" sz="2800" b="1" dirty="0"/>
              <a:t>教育部考试</a:t>
            </a:r>
            <a:r>
              <a:rPr lang="zh-CN" altLang="zh-CN" sz="2800" b="1" dirty="0" smtClean="0"/>
              <a:t>中</a:t>
            </a:r>
            <a:r>
              <a:rPr lang="en-US" altLang="zh-CN" sz="2800" b="1" dirty="0" smtClean="0"/>
              <a:t> </a:t>
            </a:r>
            <a:r>
              <a:rPr lang="zh-CN" altLang="zh-CN" sz="2800" b="1" dirty="0" smtClean="0"/>
              <a:t>心</a:t>
            </a:r>
            <a:r>
              <a:rPr lang="zh-CN" altLang="zh-CN" sz="2800" b="1" dirty="0"/>
              <a:t>颁布的考试大纲精神，遵循新的评价体系要求，既注重主干知识、必备知识的考查，又注重历史关键能力和学科素养的考查；同时落实立德树人的要求，贴近现实，注意与社会现实问题的结合。试题根据高考的发展变化和即将实施的新高考改革的实际，较大幅度地调整试题难度；同时，密切反映史学研究的进展，将文学作品引入高考。整体看，试题贴近考情，难度适中，有一定区分度，体现了高考的选拨功能和对中学历史教学的引导作用。</a:t>
            </a:r>
            <a:endParaRPr lang="zh-CN" altLang="en-US" sz="2800" b="1" dirty="0"/>
          </a:p>
        </p:txBody>
      </p:sp>
    </p:spTree>
    <p:extLst>
      <p:ext uri="{BB962C8B-B14F-4D97-AF65-F5344CB8AC3E}">
        <p14:creationId xmlns:p14="http://schemas.microsoft.com/office/powerpoint/2010/main" val="9611857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88" y="7144"/>
            <a:ext cx="8965008" cy="6740307"/>
          </a:xfrm>
          <a:prstGeom prst="rect">
            <a:avLst/>
          </a:prstGeom>
        </p:spPr>
        <p:txBody>
          <a:bodyPr wrap="square">
            <a:spAutoFit/>
          </a:bodyPr>
          <a:lstStyle/>
          <a:p>
            <a:r>
              <a:rPr lang="en-US" altLang="zh-CN" sz="2400" b="1" dirty="0">
                <a:solidFill>
                  <a:srgbClr val="FF0000"/>
                </a:solidFill>
              </a:rPr>
              <a:t>1</a:t>
            </a:r>
            <a:r>
              <a:rPr lang="zh-CN" altLang="zh-CN" sz="2400" b="1" dirty="0" smtClean="0">
                <a:solidFill>
                  <a:srgbClr val="FF0000"/>
                </a:solidFill>
              </a:rPr>
              <a:t>、新</a:t>
            </a:r>
            <a:r>
              <a:rPr lang="zh-CN" altLang="zh-CN" sz="2400" b="1" dirty="0">
                <a:solidFill>
                  <a:srgbClr val="FF0000"/>
                </a:solidFill>
              </a:rPr>
              <a:t>考试大纲的基本</a:t>
            </a:r>
            <a:r>
              <a:rPr lang="zh-CN" altLang="zh-CN" sz="2400" b="1" dirty="0" smtClean="0">
                <a:solidFill>
                  <a:srgbClr val="FF0000"/>
                </a:solidFill>
              </a:rPr>
              <a:t>精神</a:t>
            </a:r>
            <a:r>
              <a:rPr lang="zh-CN" altLang="en-US" sz="2400" b="1" dirty="0" smtClean="0">
                <a:solidFill>
                  <a:srgbClr val="FF0000"/>
                </a:solidFill>
              </a:rPr>
              <a:t>得到进一步落实</a:t>
            </a:r>
            <a:endParaRPr lang="zh-CN" altLang="zh-CN" sz="2400" b="1" dirty="0">
              <a:solidFill>
                <a:srgbClr val="FF0000"/>
              </a:solidFill>
            </a:endParaRPr>
          </a:p>
          <a:p>
            <a:r>
              <a:rPr lang="zh-CN" altLang="zh-CN" sz="2400" b="1" dirty="0" smtClean="0"/>
              <a:t>国家教育部</a:t>
            </a:r>
            <a:r>
              <a:rPr lang="zh-CN" altLang="zh-CN" sz="2400" b="1" dirty="0"/>
              <a:t>考试中心及时颁布了</a:t>
            </a:r>
            <a:r>
              <a:rPr lang="en-US" altLang="zh-CN" sz="2400" b="1" dirty="0"/>
              <a:t>2018</a:t>
            </a:r>
            <a:r>
              <a:rPr lang="zh-CN" altLang="zh-CN" sz="2400" b="1" dirty="0"/>
              <a:t>年的考试大纲。新的考试大纲，构建了“一体四层四翼”的新的评价体系，修改了考核目标和能力要求，精简了考试内容，对提高试题质量提出了明确要求。本卷试题，尽可能地渗透了新大纲的要求，特别是在发现问题、创新能力、学科素养等方面，有了明确的体现。新考纲特别提出的“立德树人、服务选拔、导向教学”的高考核心立场，明确了四层考查目标和四方面考查要求，这些在试卷也有不同程度的体现</a:t>
            </a:r>
            <a:r>
              <a:rPr lang="zh-CN" altLang="zh-CN" sz="2400" b="1" dirty="0" smtClean="0"/>
              <a:t>。对目前高考试题的定位，业内是有分歧的，需要</a:t>
            </a:r>
            <a:r>
              <a:rPr lang="zh-CN" altLang="zh-CN" sz="2400" b="1" dirty="0"/>
              <a:t>指明的是，正如考试中心学科秘书徐奉先所说，目前历史高考仍处于</a:t>
            </a:r>
            <a:r>
              <a:rPr lang="en-US" altLang="zh-CN" sz="2400" b="1" dirty="0"/>
              <a:t>2007</a:t>
            </a:r>
            <a:r>
              <a:rPr lang="zh-CN" altLang="zh-CN" sz="2400" b="1" dirty="0"/>
              <a:t>年开始的课标改革时期，仍属于考纲所确立的“学科素养”立意阶段。新一轮的高考改革在山东、北京等四省市刚刚启动，新型课程标准体系和考试评价体系尚处于研究和理论阶段，基于核心素养的高考内容改革科研课题刚刚结题。因此，硬性的与核心素养阶段对接的提法是超前的，在修改的新课程标准刚刚定稿、新的考试评价体系还未出台、本届学生尚未理解核心素养内涵的情况下，侈谈已进入核心素养阶段是不切合实际的。考试命题和备考的权威依据只有</a:t>
            </a:r>
            <a:r>
              <a:rPr lang="en-US" altLang="zh-CN" sz="2400" b="1" dirty="0"/>
              <a:t>2018</a:t>
            </a:r>
            <a:r>
              <a:rPr lang="zh-CN" altLang="zh-CN" sz="2400" b="1" dirty="0"/>
              <a:t>年考试大纲。</a:t>
            </a:r>
          </a:p>
        </p:txBody>
      </p:sp>
    </p:spTree>
    <p:extLst>
      <p:ext uri="{BB962C8B-B14F-4D97-AF65-F5344CB8AC3E}">
        <p14:creationId xmlns:p14="http://schemas.microsoft.com/office/powerpoint/2010/main" val="9285760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00100"/>
            <a:ext cx="8353425"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矩形 3"/>
          <p:cNvSpPr>
            <a:spLocks noChangeArrowheads="1"/>
          </p:cNvSpPr>
          <p:nvPr/>
        </p:nvSpPr>
        <p:spPr bwMode="auto">
          <a:xfrm>
            <a:off x="2363788" y="-33338"/>
            <a:ext cx="3430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000000"/>
                </a:solidFill>
                <a:latin typeface="宋体" pitchFamily="2" charset="-122"/>
              </a:rPr>
              <a:t>新高考评价体系</a:t>
            </a:r>
            <a:r>
              <a:rPr lang="en-US" altLang="zh-CN" sz="2800" b="1">
                <a:solidFill>
                  <a:srgbClr val="000000"/>
                </a:solidFill>
                <a:latin typeface="宋体" pitchFamily="2" charset="-122"/>
              </a:rPr>
              <a:t>——</a:t>
            </a:r>
          </a:p>
          <a:p>
            <a:pPr algn="ctr"/>
            <a:r>
              <a:rPr lang="zh-CN" altLang="en-US" sz="2800" b="1">
                <a:solidFill>
                  <a:srgbClr val="000000"/>
                </a:solidFill>
                <a:latin typeface="宋体" pitchFamily="2" charset="-122"/>
              </a:rPr>
              <a:t>一体四层四翼</a:t>
            </a:r>
          </a:p>
        </p:txBody>
      </p:sp>
      <p:sp>
        <p:nvSpPr>
          <p:cNvPr id="45060" name="矩形 1"/>
          <p:cNvSpPr>
            <a:spLocks noChangeArrowheads="1"/>
          </p:cNvSpPr>
          <p:nvPr/>
        </p:nvSpPr>
        <p:spPr bwMode="auto">
          <a:xfrm>
            <a:off x="5770563" y="279400"/>
            <a:ext cx="1266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0000FF"/>
                </a:solidFill>
                <a:latin typeface="宋体" pitchFamily="2" charset="-122"/>
              </a:rPr>
              <a:t>回答：</a:t>
            </a:r>
          </a:p>
        </p:txBody>
      </p:sp>
      <p:sp>
        <p:nvSpPr>
          <p:cNvPr id="3" name="文本框 2"/>
          <p:cNvSpPr txBox="1">
            <a:spLocks noChangeArrowheads="1"/>
          </p:cNvSpPr>
          <p:nvPr/>
        </p:nvSpPr>
        <p:spPr bwMode="auto">
          <a:xfrm>
            <a:off x="5908675" y="3305175"/>
            <a:ext cx="1987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b="1">
                <a:solidFill>
                  <a:srgbClr val="0000FF"/>
                </a:solidFill>
                <a:latin typeface="宋体" pitchFamily="2" charset="-122"/>
                <a:sym typeface="+mn-ea"/>
              </a:rPr>
              <a:t>为什么考？</a:t>
            </a:r>
            <a:endParaRPr lang="zh-CN" altLang="en-US" sz="2800" b="1">
              <a:solidFill>
                <a:srgbClr val="0000FF"/>
              </a:solidFill>
              <a:latin typeface="宋体" pitchFamily="2" charset="-122"/>
            </a:endParaRPr>
          </a:p>
        </p:txBody>
      </p:sp>
      <p:sp>
        <p:nvSpPr>
          <p:cNvPr id="5" name="文本框 4"/>
          <p:cNvSpPr txBox="1">
            <a:spLocks noChangeArrowheads="1"/>
          </p:cNvSpPr>
          <p:nvPr/>
        </p:nvSpPr>
        <p:spPr bwMode="auto">
          <a:xfrm>
            <a:off x="5770563" y="1022350"/>
            <a:ext cx="1627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b="1">
                <a:solidFill>
                  <a:srgbClr val="0000FF"/>
                </a:solidFill>
                <a:latin typeface="宋体" pitchFamily="2" charset="-122"/>
                <a:sym typeface="+mn-ea"/>
              </a:rPr>
              <a:t>考什么？</a:t>
            </a:r>
            <a:endParaRPr lang="zh-CN" altLang="en-US" sz="2800" b="1">
              <a:solidFill>
                <a:srgbClr val="0000FF"/>
              </a:solidFill>
              <a:latin typeface="宋体" pitchFamily="2" charset="-122"/>
            </a:endParaRPr>
          </a:p>
        </p:txBody>
      </p:sp>
      <p:sp>
        <p:nvSpPr>
          <p:cNvPr id="6" name="文本框 5"/>
          <p:cNvSpPr txBox="1">
            <a:spLocks noChangeArrowheads="1"/>
          </p:cNvSpPr>
          <p:nvPr/>
        </p:nvSpPr>
        <p:spPr bwMode="auto">
          <a:xfrm>
            <a:off x="6183313" y="4943475"/>
            <a:ext cx="1627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b="1">
                <a:solidFill>
                  <a:srgbClr val="0000FF"/>
                </a:solidFill>
                <a:latin typeface="宋体" pitchFamily="2" charset="-122"/>
                <a:sym typeface="+mn-ea"/>
              </a:rPr>
              <a:t>怎么考？</a:t>
            </a:r>
            <a:endParaRPr lang="zh-CN" altLang="en-US" sz="2800" b="1">
              <a:solidFill>
                <a:srgbClr val="0000FF"/>
              </a:solidFill>
              <a:latin typeface="宋体" pitchFamily="2" charset="-122"/>
            </a:endParaRPr>
          </a:p>
        </p:txBody>
      </p:sp>
      <p:cxnSp>
        <p:nvCxnSpPr>
          <p:cNvPr id="7" name="直接箭头连接符 6"/>
          <p:cNvCxnSpPr/>
          <p:nvPr/>
        </p:nvCxnSpPr>
        <p:spPr>
          <a:xfrm flipV="1">
            <a:off x="3843338" y="1244600"/>
            <a:ext cx="1927225" cy="1905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8" name="直接箭头连接符 7"/>
          <p:cNvCxnSpPr/>
          <p:nvPr/>
        </p:nvCxnSpPr>
        <p:spPr>
          <a:xfrm>
            <a:off x="4919663" y="5199063"/>
            <a:ext cx="1263650" cy="1270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9" name="直接箭头连接符 8"/>
          <p:cNvCxnSpPr/>
          <p:nvPr/>
        </p:nvCxnSpPr>
        <p:spPr>
          <a:xfrm flipV="1">
            <a:off x="4041775" y="3540125"/>
            <a:ext cx="1963738" cy="65088"/>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27554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内容占位符 2"/>
          <p:cNvSpPr>
            <a:spLocks noGrp="1"/>
          </p:cNvSpPr>
          <p:nvPr>
            <p:ph idx="4294967295"/>
          </p:nvPr>
        </p:nvSpPr>
        <p:spPr>
          <a:xfrm>
            <a:off x="635000" y="692150"/>
            <a:ext cx="8509000" cy="3629025"/>
          </a:xfrm>
        </p:spPr>
        <p:txBody>
          <a:bodyPr>
            <a:normAutofit fontScale="85000" lnSpcReduction="20000"/>
          </a:bodyPr>
          <a:lstStyle/>
          <a:p>
            <a:pPr marL="263525" indent="-263525">
              <a:spcBef>
                <a:spcPct val="15000"/>
              </a:spcBef>
              <a:buFont typeface="Arial" pitchFamily="34" charset="0"/>
              <a:buNone/>
              <a:defRPr/>
            </a:pPr>
            <a:r>
              <a:rPr lang="zh-CN" altLang="en-US" b="1" dirty="0">
                <a:solidFill>
                  <a:srgbClr val="003300"/>
                </a:solidFill>
                <a:latin typeface="Arial" panose="020B0604020202020204" pitchFamily="34" charset="0"/>
                <a:sym typeface="宋体" panose="02010600030101010101" pitchFamily="2" charset="-122"/>
              </a:rPr>
              <a:t>	通过明确“基础性、综合性、应用性、创新性”【四翼】四个方面的考查要求，回答了“怎么考”的问题。</a:t>
            </a:r>
          </a:p>
          <a:p>
            <a:pPr marL="263525" indent="-263525">
              <a:spcBef>
                <a:spcPct val="15000"/>
              </a:spcBef>
              <a:buFont typeface="Arial" pitchFamily="34" charset="0"/>
              <a:buNone/>
              <a:defRPr/>
            </a:pPr>
            <a:r>
              <a:rPr lang="zh-CN" altLang="en-US" b="1" dirty="0">
                <a:solidFill>
                  <a:srgbClr val="003300"/>
                </a:solidFill>
                <a:latin typeface="Arial" panose="020B0604020202020204" pitchFamily="34" charset="0"/>
                <a:sym typeface="宋体" panose="02010600030101010101" pitchFamily="2" charset="-122"/>
              </a:rPr>
              <a:t>     </a:t>
            </a:r>
            <a:r>
              <a:rPr lang="zh-CN" altLang="en-US" b="1" dirty="0">
                <a:solidFill>
                  <a:srgbClr val="0070C0"/>
                </a:solidFill>
                <a:latin typeface="Arial" panose="020B0604020202020204" pitchFamily="34" charset="0"/>
                <a:sym typeface="宋体" panose="02010600030101010101" pitchFamily="2" charset="-122"/>
              </a:rPr>
              <a:t>“基础性”</a:t>
            </a:r>
            <a:r>
              <a:rPr lang="zh-CN" altLang="en-US" b="1" dirty="0">
                <a:solidFill>
                  <a:srgbClr val="003300"/>
                </a:solidFill>
                <a:latin typeface="Arial" panose="020B0604020202020204" pitchFamily="34" charset="0"/>
                <a:sym typeface="宋体" panose="02010600030101010101" pitchFamily="2" charset="-122"/>
              </a:rPr>
              <a:t>要求主要体现在学生要具备适应大学学习或社会发展的</a:t>
            </a:r>
            <a:r>
              <a:rPr lang="zh-CN" altLang="en-US" b="1" dirty="0">
                <a:solidFill>
                  <a:srgbClr val="FF0000"/>
                </a:solidFill>
                <a:latin typeface="Arial" panose="020B0604020202020204" pitchFamily="34" charset="0"/>
                <a:sym typeface="宋体" panose="02010600030101010101" pitchFamily="2" charset="-122"/>
              </a:rPr>
              <a:t>基础知识、基本能力和基本素养</a:t>
            </a:r>
            <a:r>
              <a:rPr lang="zh-CN" altLang="en-US" b="1" dirty="0">
                <a:solidFill>
                  <a:srgbClr val="003300"/>
                </a:solidFill>
                <a:latin typeface="Arial" panose="020B0604020202020204" pitchFamily="34" charset="0"/>
                <a:sym typeface="宋体" panose="02010600030101010101" pitchFamily="2" charset="-122"/>
              </a:rPr>
              <a:t>，包括全面合理的知识结构、扎实灵活的能力要求和健康健全的人格素养。</a:t>
            </a:r>
          </a:p>
          <a:p>
            <a:pPr marL="263525" indent="-263525">
              <a:spcBef>
                <a:spcPct val="15000"/>
              </a:spcBef>
              <a:buFont typeface="Arial" pitchFamily="34" charset="0"/>
              <a:buNone/>
              <a:defRPr/>
            </a:pPr>
            <a:r>
              <a:rPr lang="zh-CN" altLang="en-US" b="1" dirty="0">
                <a:solidFill>
                  <a:srgbClr val="003300"/>
                </a:solidFill>
                <a:latin typeface="Arial" panose="020B0604020202020204" pitchFamily="34" charset="0"/>
                <a:sym typeface="宋体" panose="02010600030101010101" pitchFamily="2" charset="-122"/>
              </a:rPr>
              <a:t>  </a:t>
            </a:r>
          </a:p>
          <a:p>
            <a:pPr marL="263525" indent="-263525">
              <a:spcBef>
                <a:spcPct val="15000"/>
              </a:spcBef>
              <a:buFont typeface="Arial" pitchFamily="34" charset="0"/>
              <a:buNone/>
              <a:defRPr/>
            </a:pPr>
            <a:r>
              <a:rPr lang="zh-CN" altLang="en-US" b="1" dirty="0">
                <a:solidFill>
                  <a:srgbClr val="003300"/>
                </a:solidFill>
                <a:latin typeface="Arial" panose="020B0604020202020204" pitchFamily="34" charset="0"/>
                <a:sym typeface="宋体" panose="02010600030101010101" pitchFamily="2" charset="-122"/>
              </a:rPr>
              <a:t>    </a:t>
            </a:r>
            <a:r>
              <a:rPr lang="zh-CN" altLang="en-US" b="1" dirty="0">
                <a:solidFill>
                  <a:srgbClr val="0070C0"/>
                </a:solidFill>
                <a:latin typeface="Arial" panose="020B0604020202020204" pitchFamily="34" charset="0"/>
                <a:sym typeface="宋体" panose="02010600030101010101" pitchFamily="2" charset="-122"/>
              </a:rPr>
              <a:t>“综合性”</a:t>
            </a:r>
            <a:r>
              <a:rPr lang="zh-CN" altLang="en-US" b="1" dirty="0">
                <a:solidFill>
                  <a:srgbClr val="003300"/>
                </a:solidFill>
                <a:latin typeface="Arial" panose="020B0604020202020204" pitchFamily="34" charset="0"/>
                <a:sym typeface="宋体" panose="02010600030101010101" pitchFamily="2" charset="-122"/>
              </a:rPr>
              <a:t>要求主要体现在学生能够综合运用不同</a:t>
            </a:r>
            <a:r>
              <a:rPr lang="zh-CN" altLang="en-US" b="1" dirty="0">
                <a:solidFill>
                  <a:srgbClr val="FF0000"/>
                </a:solidFill>
                <a:latin typeface="Arial" panose="020B0604020202020204" pitchFamily="34" charset="0"/>
                <a:sym typeface="宋体" panose="02010600030101010101" pitchFamily="2" charset="-122"/>
              </a:rPr>
              <a:t>学科</a:t>
            </a:r>
            <a:r>
              <a:rPr lang="zh-CN" altLang="en-US" b="1" dirty="0">
                <a:solidFill>
                  <a:srgbClr val="003300"/>
                </a:solidFill>
                <a:latin typeface="Arial" panose="020B0604020202020204" pitchFamily="34" charset="0"/>
                <a:sym typeface="宋体" panose="02010600030101010101" pitchFamily="2" charset="-122"/>
              </a:rPr>
              <a:t>知识、思想</a:t>
            </a:r>
            <a:r>
              <a:rPr lang="zh-CN" altLang="en-US" b="1" dirty="0">
                <a:solidFill>
                  <a:srgbClr val="FF0000"/>
                </a:solidFill>
                <a:latin typeface="Arial" panose="020B0604020202020204" pitchFamily="34" charset="0"/>
                <a:sym typeface="宋体" panose="02010600030101010101" pitchFamily="2" charset="-122"/>
              </a:rPr>
              <a:t>方法</a:t>
            </a:r>
            <a:r>
              <a:rPr lang="zh-CN" altLang="en-US" b="1" dirty="0">
                <a:solidFill>
                  <a:srgbClr val="003300"/>
                </a:solidFill>
                <a:latin typeface="Arial" panose="020B0604020202020204" pitchFamily="34" charset="0"/>
                <a:sym typeface="宋体" panose="02010600030101010101" pitchFamily="2" charset="-122"/>
              </a:rPr>
              <a:t>，多</a:t>
            </a:r>
            <a:r>
              <a:rPr lang="zh-CN" altLang="en-US" b="1" dirty="0">
                <a:solidFill>
                  <a:srgbClr val="FF0000"/>
                </a:solidFill>
                <a:latin typeface="Arial" panose="020B0604020202020204" pitchFamily="34" charset="0"/>
                <a:sym typeface="宋体" panose="02010600030101010101" pitchFamily="2" charset="-122"/>
              </a:rPr>
              <a:t>角度</a:t>
            </a:r>
            <a:r>
              <a:rPr lang="zh-CN" altLang="en-US" b="1" dirty="0">
                <a:solidFill>
                  <a:srgbClr val="003300"/>
                </a:solidFill>
                <a:latin typeface="Arial" panose="020B0604020202020204" pitchFamily="34" charset="0"/>
                <a:sym typeface="宋体" panose="02010600030101010101" pitchFamily="2" charset="-122"/>
              </a:rPr>
              <a:t>观察、思考，发现、分析和解决问题。</a:t>
            </a:r>
          </a:p>
        </p:txBody>
      </p:sp>
      <p:sp>
        <p:nvSpPr>
          <p:cNvPr id="46083" name="内容占位符 2"/>
          <p:cNvSpPr>
            <a:spLocks noGrp="1"/>
          </p:cNvSpPr>
          <p:nvPr/>
        </p:nvSpPr>
        <p:spPr bwMode="auto">
          <a:xfrm>
            <a:off x="454025" y="4149725"/>
            <a:ext cx="8510588"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3525" indent="-263525" eaLnBrk="0" hangingPunct="0">
              <a:spcBef>
                <a:spcPct val="15000"/>
              </a:spcBef>
            </a:pPr>
            <a:r>
              <a:rPr lang="zh-CN" altLang="en-US" sz="2400" b="1">
                <a:solidFill>
                  <a:srgbClr val="003300"/>
                </a:solidFill>
                <a:latin typeface="Arial" pitchFamily="34" charset="0"/>
                <a:sym typeface="Arial" pitchFamily="34" charset="0"/>
              </a:rPr>
              <a:t>“</a:t>
            </a:r>
            <a:r>
              <a:rPr lang="zh-CN" altLang="en-US" sz="2400" b="1">
                <a:solidFill>
                  <a:srgbClr val="0000FF"/>
                </a:solidFill>
                <a:latin typeface="Arial" pitchFamily="34" charset="0"/>
                <a:sym typeface="Arial" pitchFamily="34" charset="0"/>
              </a:rPr>
              <a:t>应用性</a:t>
            </a:r>
            <a:r>
              <a:rPr lang="zh-CN" altLang="en-US" sz="2400" b="1">
                <a:solidFill>
                  <a:srgbClr val="003300"/>
                </a:solidFill>
                <a:latin typeface="Arial" pitchFamily="34" charset="0"/>
                <a:sym typeface="Arial" pitchFamily="34" charset="0"/>
              </a:rPr>
              <a:t>”要求主要体现在学生要能够善于观察现象、主动灵活地应用所学知识分析和</a:t>
            </a:r>
            <a:r>
              <a:rPr lang="zh-CN" altLang="en-US" sz="2400" b="1">
                <a:solidFill>
                  <a:srgbClr val="FF0000"/>
                </a:solidFill>
                <a:latin typeface="Arial" pitchFamily="34" charset="0"/>
                <a:sym typeface="Arial" pitchFamily="34" charset="0"/>
              </a:rPr>
              <a:t>解决实际问题</a:t>
            </a:r>
            <a:r>
              <a:rPr lang="zh-CN" altLang="en-US" sz="2400" b="1">
                <a:solidFill>
                  <a:srgbClr val="003300"/>
                </a:solidFill>
                <a:latin typeface="Arial" pitchFamily="34" charset="0"/>
                <a:sym typeface="Arial" pitchFamily="34" charset="0"/>
              </a:rPr>
              <a:t>，学以致用，具备较强的理论联系实际能力和实践能力。</a:t>
            </a:r>
          </a:p>
          <a:p>
            <a:pPr marL="263525" indent="-263525" eaLnBrk="0" hangingPunct="0">
              <a:spcBef>
                <a:spcPct val="15000"/>
              </a:spcBef>
            </a:pPr>
            <a:r>
              <a:rPr lang="zh-CN" altLang="en-US" sz="2400" b="1">
                <a:solidFill>
                  <a:srgbClr val="003300"/>
                </a:solidFill>
                <a:latin typeface="Arial" pitchFamily="34" charset="0"/>
                <a:sym typeface="Arial" pitchFamily="34" charset="0"/>
              </a:rPr>
              <a:t> “</a:t>
            </a:r>
            <a:r>
              <a:rPr lang="zh-CN" altLang="en-US" sz="2400" b="1">
                <a:solidFill>
                  <a:srgbClr val="0000FF"/>
                </a:solidFill>
                <a:latin typeface="Arial" pitchFamily="34" charset="0"/>
                <a:sym typeface="Arial" pitchFamily="34" charset="0"/>
              </a:rPr>
              <a:t>创新性</a:t>
            </a:r>
            <a:r>
              <a:rPr lang="zh-CN" altLang="en-US" sz="2400" b="1">
                <a:solidFill>
                  <a:srgbClr val="003300"/>
                </a:solidFill>
                <a:latin typeface="Arial" pitchFamily="34" charset="0"/>
                <a:sym typeface="Arial" pitchFamily="34" charset="0"/>
              </a:rPr>
              <a:t>”要求主要体现在学生要具有独立思考能力，具备</a:t>
            </a:r>
            <a:r>
              <a:rPr lang="zh-CN" altLang="en-US" sz="2400" b="1">
                <a:solidFill>
                  <a:srgbClr val="FF0000"/>
                </a:solidFill>
                <a:latin typeface="Arial" pitchFamily="34" charset="0"/>
                <a:sym typeface="Arial" pitchFamily="34" charset="0"/>
              </a:rPr>
              <a:t>批判性和创新性思维</a:t>
            </a:r>
            <a:r>
              <a:rPr lang="zh-CN" altLang="en-US" sz="2400" b="1">
                <a:solidFill>
                  <a:srgbClr val="003300"/>
                </a:solidFill>
                <a:latin typeface="Arial" pitchFamily="34" charset="0"/>
                <a:sym typeface="Arial" pitchFamily="34" charset="0"/>
              </a:rPr>
              <a:t>方式。</a:t>
            </a:r>
          </a:p>
        </p:txBody>
      </p:sp>
    </p:spTree>
    <p:extLst>
      <p:ext uri="{BB962C8B-B14F-4D97-AF65-F5344CB8AC3E}">
        <p14:creationId xmlns:p14="http://schemas.microsoft.com/office/powerpoint/2010/main" val="242233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内容占位符 2"/>
          <p:cNvSpPr>
            <a:spLocks noGrp="1" noChangeArrowheads="1"/>
          </p:cNvSpPr>
          <p:nvPr>
            <p:ph idx="1"/>
          </p:nvPr>
        </p:nvSpPr>
        <p:spPr>
          <a:xfrm>
            <a:off x="683568" y="260648"/>
            <a:ext cx="8229600" cy="3886200"/>
          </a:xfrm>
        </p:spPr>
        <p:txBody>
          <a:bodyPr>
            <a:normAutofit fontScale="25000" lnSpcReduction="20000"/>
          </a:bodyPr>
          <a:lstStyle/>
          <a:p>
            <a:pPr algn="ctr" eaLnBrk="1" hangingPunct="1">
              <a:buFontTx/>
              <a:buNone/>
            </a:pPr>
            <a:r>
              <a:rPr lang="en-US" altLang="zh-CN" sz="17600" b="1" dirty="0" smtClean="0">
                <a:solidFill>
                  <a:srgbClr val="000099"/>
                </a:solidFill>
                <a:latin typeface="黑体" pitchFamily="49" charset="-122"/>
                <a:ea typeface="黑体" pitchFamily="49" charset="-122"/>
              </a:rPr>
              <a:t>1</a:t>
            </a:r>
            <a:r>
              <a:rPr lang="zh-CN" altLang="en-US" sz="17600" b="1" dirty="0" smtClean="0">
                <a:solidFill>
                  <a:srgbClr val="000099"/>
                </a:solidFill>
                <a:latin typeface="黑体" pitchFamily="49" charset="-122"/>
                <a:ea typeface="黑体" pitchFamily="49" charset="-122"/>
              </a:rPr>
              <a:t>、从知识中心到问题中心</a:t>
            </a:r>
            <a:endParaRPr lang="en-US" altLang="zh-CN" sz="17600" b="1" dirty="0" smtClean="0">
              <a:solidFill>
                <a:srgbClr val="000099"/>
              </a:solidFill>
              <a:latin typeface="黑体" pitchFamily="49" charset="-122"/>
              <a:ea typeface="黑体" pitchFamily="49" charset="-122"/>
            </a:endParaRPr>
          </a:p>
          <a:p>
            <a:pPr algn="ctr" eaLnBrk="1" hangingPunct="1">
              <a:buFont typeface="Wingdings" pitchFamily="2" charset="2"/>
              <a:buNone/>
            </a:pPr>
            <a:r>
              <a:rPr lang="en-US" altLang="zh-CN" sz="17600" b="1" dirty="0" smtClean="0">
                <a:solidFill>
                  <a:srgbClr val="000099"/>
                </a:solidFill>
                <a:latin typeface="黑体" pitchFamily="49" charset="-122"/>
                <a:ea typeface="黑体" pitchFamily="49" charset="-122"/>
              </a:rPr>
              <a:t>2</a:t>
            </a:r>
            <a:r>
              <a:rPr lang="zh-CN" altLang="en-US" sz="17600" b="1" dirty="0" smtClean="0">
                <a:solidFill>
                  <a:srgbClr val="000099"/>
                </a:solidFill>
                <a:latin typeface="黑体" pitchFamily="49" charset="-122"/>
                <a:ea typeface="黑体" pitchFamily="49" charset="-122"/>
              </a:rPr>
              <a:t>、从教材中心到课程中心</a:t>
            </a:r>
            <a:endParaRPr lang="en-US" altLang="zh-CN" sz="17600" b="1" dirty="0" smtClean="0">
              <a:solidFill>
                <a:srgbClr val="000099"/>
              </a:solidFill>
              <a:latin typeface="黑体" pitchFamily="49" charset="-122"/>
              <a:ea typeface="黑体" pitchFamily="49" charset="-122"/>
            </a:endParaRPr>
          </a:p>
          <a:p>
            <a:pPr algn="ctr" eaLnBrk="1" hangingPunct="1">
              <a:buFont typeface="Wingdings" pitchFamily="2" charset="2"/>
              <a:buNone/>
            </a:pPr>
            <a:r>
              <a:rPr lang="en-US" altLang="zh-CN" sz="17600" b="1" dirty="0" smtClean="0">
                <a:solidFill>
                  <a:srgbClr val="000099"/>
                </a:solidFill>
                <a:latin typeface="黑体" pitchFamily="49" charset="-122"/>
                <a:ea typeface="黑体" pitchFamily="49" charset="-122"/>
              </a:rPr>
              <a:t>3</a:t>
            </a:r>
            <a:r>
              <a:rPr lang="zh-CN" altLang="en-US" sz="17600" b="1" dirty="0" smtClean="0">
                <a:solidFill>
                  <a:srgbClr val="000099"/>
                </a:solidFill>
                <a:latin typeface="黑体" pitchFamily="49" charset="-122"/>
                <a:ea typeface="黑体" pitchFamily="49" charset="-122"/>
              </a:rPr>
              <a:t>、从能力立意到素养立意</a:t>
            </a:r>
            <a:endParaRPr lang="en-US" altLang="zh-CN" sz="17600" b="1" dirty="0" smtClean="0">
              <a:solidFill>
                <a:srgbClr val="000099"/>
              </a:solidFill>
              <a:latin typeface="黑体" pitchFamily="49" charset="-122"/>
              <a:ea typeface="黑体" pitchFamily="49" charset="-122"/>
            </a:endParaRPr>
          </a:p>
          <a:p>
            <a:pPr algn="ctr" eaLnBrk="1" hangingPunct="1">
              <a:buFont typeface="Wingdings" pitchFamily="2" charset="2"/>
              <a:buNone/>
            </a:pPr>
            <a:r>
              <a:rPr lang="en-US" altLang="zh-CN" sz="17600" b="1" dirty="0" smtClean="0">
                <a:solidFill>
                  <a:srgbClr val="000099"/>
                </a:solidFill>
                <a:latin typeface="黑体" pitchFamily="49" charset="-122"/>
                <a:ea typeface="黑体" pitchFamily="49" charset="-122"/>
              </a:rPr>
              <a:t>4</a:t>
            </a:r>
            <a:r>
              <a:rPr lang="zh-CN" altLang="en-US" sz="17600" b="1" dirty="0" smtClean="0">
                <a:solidFill>
                  <a:srgbClr val="000099"/>
                </a:solidFill>
                <a:latin typeface="黑体" pitchFamily="49" charset="-122"/>
                <a:ea typeface="黑体" pitchFamily="49" charset="-122"/>
              </a:rPr>
              <a:t>、从刚性要求到个性解读</a:t>
            </a:r>
            <a:endParaRPr lang="en-US" altLang="zh-CN" sz="17600" b="1" dirty="0" smtClean="0">
              <a:solidFill>
                <a:srgbClr val="000099"/>
              </a:solidFill>
              <a:latin typeface="黑体" pitchFamily="49" charset="-122"/>
              <a:ea typeface="黑体" pitchFamily="49" charset="-122"/>
            </a:endParaRPr>
          </a:p>
          <a:p>
            <a:pPr algn="ctr" eaLnBrk="1" hangingPunct="1">
              <a:buFont typeface="Wingdings" pitchFamily="2" charset="2"/>
              <a:buNone/>
            </a:pPr>
            <a:r>
              <a:rPr lang="en-US" altLang="zh-CN" sz="17600" b="1" dirty="0" smtClean="0">
                <a:solidFill>
                  <a:srgbClr val="000099"/>
                </a:solidFill>
                <a:latin typeface="黑体" pitchFamily="49" charset="-122"/>
                <a:ea typeface="黑体" pitchFamily="49" charset="-122"/>
              </a:rPr>
              <a:t>5</a:t>
            </a:r>
            <a:r>
              <a:rPr lang="zh-CN" altLang="en-US" sz="17600" b="1" dirty="0" smtClean="0">
                <a:solidFill>
                  <a:srgbClr val="000099"/>
                </a:solidFill>
                <a:latin typeface="黑体" pitchFamily="49" charset="-122"/>
                <a:ea typeface="黑体" pitchFamily="49" charset="-122"/>
              </a:rPr>
              <a:t>、从史观一元到史观多元</a:t>
            </a:r>
            <a:endParaRPr lang="en-US" altLang="zh-CN" sz="17600" b="1" dirty="0" smtClean="0">
              <a:solidFill>
                <a:srgbClr val="000099"/>
              </a:solidFill>
              <a:latin typeface="黑体" pitchFamily="49" charset="-122"/>
              <a:ea typeface="黑体" pitchFamily="49" charset="-122"/>
            </a:endParaRPr>
          </a:p>
          <a:p>
            <a:pPr algn="ctr" eaLnBrk="1" hangingPunct="1">
              <a:buFont typeface="Wingdings" pitchFamily="2" charset="2"/>
              <a:buNone/>
            </a:pPr>
            <a:endParaRPr lang="en-US" altLang="zh-CN" sz="4000" dirty="0" smtClean="0">
              <a:solidFill>
                <a:srgbClr val="000099"/>
              </a:solidFill>
              <a:latin typeface="黑体" pitchFamily="49" charset="-122"/>
              <a:ea typeface="黑体" pitchFamily="49" charset="-122"/>
            </a:endParaRPr>
          </a:p>
          <a:p>
            <a:pPr algn="ctr" eaLnBrk="1" hangingPunct="1">
              <a:buFont typeface="Wingdings" pitchFamily="2" charset="2"/>
              <a:buNone/>
            </a:pPr>
            <a:endParaRPr lang="zh-CN" altLang="en-US" sz="4000" dirty="0" smtClean="0">
              <a:solidFill>
                <a:srgbClr val="FF0000"/>
              </a:solidFill>
              <a:latin typeface="黑体" pitchFamily="49" charset="-122"/>
            </a:endParaRPr>
          </a:p>
          <a:p>
            <a:pPr algn="ctr" eaLnBrk="1" hangingPunct="1">
              <a:buFont typeface="Wingdings" pitchFamily="2" charset="2"/>
              <a:buNone/>
            </a:pPr>
            <a:r>
              <a:rPr lang="zh-CN" altLang="en-US" sz="4000" dirty="0" smtClean="0">
                <a:solidFill>
                  <a:srgbClr val="FF0000"/>
                </a:solidFill>
                <a:latin typeface="黑体" pitchFamily="49" charset="-122"/>
              </a:rPr>
              <a:t/>
            </a:r>
            <a:br>
              <a:rPr lang="zh-CN" altLang="en-US" sz="4000" dirty="0" smtClean="0">
                <a:solidFill>
                  <a:srgbClr val="FF0000"/>
                </a:solidFill>
                <a:latin typeface="黑体" pitchFamily="49" charset="-122"/>
              </a:rPr>
            </a:br>
            <a:endParaRPr lang="zh-CN" altLang="en-US" sz="4000" dirty="0" smtClean="0"/>
          </a:p>
          <a:p>
            <a:pPr algn="ctr" eaLnBrk="1" hangingPunct="1">
              <a:buFontTx/>
              <a:buNone/>
            </a:pPr>
            <a:endParaRPr lang="en-US" altLang="zh-CN" sz="4000" dirty="0" smtClean="0">
              <a:solidFill>
                <a:srgbClr val="FF0000"/>
              </a:solidFill>
              <a:latin typeface="黑体" pitchFamily="49" charset="-122"/>
              <a:ea typeface="黑体" pitchFamily="49" charset="-122"/>
            </a:endParaRPr>
          </a:p>
          <a:p>
            <a:pPr algn="ctr">
              <a:buFont typeface="Wingdings" pitchFamily="2" charset="2"/>
              <a:buNone/>
            </a:pPr>
            <a:endParaRPr lang="en-US" altLang="zh-CN" sz="4000" dirty="0" smtClean="0">
              <a:solidFill>
                <a:srgbClr val="FF0000"/>
              </a:solidFill>
              <a:latin typeface="黑体" pitchFamily="49" charset="-122"/>
              <a:ea typeface="黑体" pitchFamily="49" charset="-122"/>
            </a:endParaRPr>
          </a:p>
        </p:txBody>
      </p:sp>
      <p:sp>
        <p:nvSpPr>
          <p:cNvPr id="3" name="Oval 5"/>
          <p:cNvSpPr>
            <a:spLocks noChangeArrowheads="1"/>
          </p:cNvSpPr>
          <p:nvPr/>
        </p:nvSpPr>
        <p:spPr bwMode="auto">
          <a:xfrm>
            <a:off x="467544" y="3717032"/>
            <a:ext cx="8208912" cy="3535362"/>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1233" tIns="50617" rIns="101233" bIns="50617" anchor="ctr"/>
          <a:lstStyle/>
          <a:p>
            <a:pPr algn="ctr">
              <a:buFont typeface="Arial" pitchFamily="34" charset="0"/>
              <a:buNone/>
            </a:pPr>
            <a:r>
              <a:rPr lang="zh-CN" altLang="en-US" sz="3600" b="1" dirty="0">
                <a:solidFill>
                  <a:schemeClr val="bg2"/>
                </a:solidFill>
                <a:latin typeface="Verdana" pitchFamily="34" charset="0"/>
                <a:ea typeface="楷体_GB2312" pitchFamily="49" charset="-122"/>
              </a:rPr>
              <a:t>以知识为载体</a:t>
            </a:r>
          </a:p>
          <a:p>
            <a:pPr algn="ctr">
              <a:buFont typeface="Arial" pitchFamily="34" charset="0"/>
              <a:buNone/>
            </a:pPr>
            <a:r>
              <a:rPr lang="zh-CN" altLang="en-US" sz="3600" b="1" dirty="0">
                <a:solidFill>
                  <a:schemeClr val="bg2"/>
                </a:solidFill>
                <a:latin typeface="Verdana" pitchFamily="34" charset="0"/>
                <a:ea typeface="楷体_GB2312" pitchFamily="49" charset="-122"/>
              </a:rPr>
              <a:t>以能力为目的</a:t>
            </a:r>
          </a:p>
          <a:p>
            <a:pPr algn="ctr">
              <a:buFont typeface="Arial" pitchFamily="34" charset="0"/>
              <a:buNone/>
            </a:pPr>
            <a:r>
              <a:rPr lang="zh-CN" altLang="en-US" sz="3600" b="1" dirty="0">
                <a:solidFill>
                  <a:schemeClr val="bg2"/>
                </a:solidFill>
                <a:latin typeface="Verdana" pitchFamily="34" charset="0"/>
                <a:ea typeface="楷体_GB2312" pitchFamily="49" charset="-122"/>
              </a:rPr>
              <a:t>以视角为方向</a:t>
            </a:r>
          </a:p>
          <a:p>
            <a:pPr algn="ctr">
              <a:buFont typeface="Arial" pitchFamily="34" charset="0"/>
              <a:buNone/>
            </a:pPr>
            <a:r>
              <a:rPr lang="zh-CN" altLang="en-US" sz="3600" b="1" dirty="0">
                <a:solidFill>
                  <a:schemeClr val="bg2"/>
                </a:solidFill>
                <a:latin typeface="Verdana" pitchFamily="34" charset="0"/>
                <a:ea typeface="楷体_GB2312" pitchFamily="49" charset="-122"/>
              </a:rPr>
              <a:t>以情境为手段</a:t>
            </a:r>
          </a:p>
          <a:p>
            <a:pPr algn="ctr">
              <a:buFont typeface="Arial" pitchFamily="34" charset="0"/>
              <a:buNone/>
            </a:pPr>
            <a:r>
              <a:rPr lang="zh-CN" altLang="en-US" sz="3600" b="1" dirty="0">
                <a:solidFill>
                  <a:schemeClr val="bg2"/>
                </a:solidFill>
                <a:latin typeface="Verdana" pitchFamily="34" charset="0"/>
                <a:ea typeface="楷体_GB2312" pitchFamily="49" charset="-122"/>
              </a:rPr>
              <a:t>以思维为核心</a:t>
            </a:r>
          </a:p>
        </p:txBody>
      </p:sp>
    </p:spTree>
    <p:extLst>
      <p:ext uri="{BB962C8B-B14F-4D97-AF65-F5344CB8AC3E}">
        <p14:creationId xmlns:p14="http://schemas.microsoft.com/office/powerpoint/2010/main" val="364553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2946" name="组合 27697"/>
          <p:cNvGrpSpPr>
            <a:grpSpLocks/>
          </p:cNvGrpSpPr>
          <p:nvPr/>
        </p:nvGrpSpPr>
        <p:grpSpPr bwMode="auto">
          <a:xfrm>
            <a:off x="468313" y="908050"/>
            <a:ext cx="8243887" cy="4895850"/>
            <a:chOff x="0" y="0"/>
            <a:chExt cx="6339" cy="3459"/>
          </a:xfrm>
        </p:grpSpPr>
        <p:grpSp>
          <p:nvGrpSpPr>
            <p:cNvPr id="82948" name="Group 40"/>
            <p:cNvGrpSpPr>
              <a:grpSpLocks/>
            </p:cNvGrpSpPr>
            <p:nvPr/>
          </p:nvGrpSpPr>
          <p:grpSpPr bwMode="auto">
            <a:xfrm>
              <a:off x="0" y="0"/>
              <a:ext cx="6339" cy="3459"/>
              <a:chOff x="0" y="0"/>
              <a:chExt cx="2879" cy="2284"/>
            </a:xfrm>
          </p:grpSpPr>
          <p:sp>
            <p:nvSpPr>
              <p:cNvPr id="82950" name="AutoShape 41"/>
              <p:cNvSpPr>
                <a:spLocks noChangeArrowheads="1"/>
              </p:cNvSpPr>
              <p:nvPr/>
            </p:nvSpPr>
            <p:spPr bwMode="auto">
              <a:xfrm rot="-5400000">
                <a:off x="460" y="69"/>
                <a:ext cx="1952" cy="2107"/>
              </a:xfrm>
              <a:prstGeom prst="hexagon">
                <a:avLst>
                  <a:gd name="adj" fmla="val 22532"/>
                  <a:gd name="vf" fmla="val 115470"/>
                </a:avLst>
              </a:prstGeom>
              <a:solidFill>
                <a:srgbClr val="DEDEDE"/>
              </a:solidFill>
              <a:ln w="12700">
                <a:solidFill>
                  <a:schemeClr val="bg2"/>
                </a:solidFill>
                <a:miter lim="800000"/>
                <a:headEnd/>
                <a:tailEnd/>
              </a:ln>
            </p:spPr>
            <p:txBody>
              <a:bodyPr vert="eaVert" wrap="none" anchor="ctr"/>
              <a:lstStyle/>
              <a:p>
                <a:pPr algn="ctr">
                  <a:buFont typeface="Arial" pitchFamily="34" charset="0"/>
                  <a:buNone/>
                </a:pPr>
                <a:endParaRPr lang="zh-CN" altLang="en-US" sz="3600">
                  <a:solidFill>
                    <a:srgbClr val="000000"/>
                  </a:solidFill>
                  <a:ea typeface="仿宋_GB2312" charset="-122"/>
                  <a:sym typeface="Arial" pitchFamily="34" charset="0"/>
                </a:endParaRPr>
              </a:p>
            </p:txBody>
          </p:sp>
          <p:grpSp>
            <p:nvGrpSpPr>
              <p:cNvPr id="82951" name="Group 42"/>
              <p:cNvGrpSpPr>
                <a:grpSpLocks/>
              </p:cNvGrpSpPr>
              <p:nvPr/>
            </p:nvGrpSpPr>
            <p:grpSpPr bwMode="auto">
              <a:xfrm>
                <a:off x="1121" y="0"/>
                <a:ext cx="704" cy="516"/>
                <a:chOff x="0" y="0"/>
                <a:chExt cx="594" cy="436"/>
              </a:xfrm>
            </p:grpSpPr>
            <p:sp>
              <p:nvSpPr>
                <p:cNvPr id="82972" name="AutoShape 43"/>
                <p:cNvSpPr>
                  <a:spLocks noChangeArrowheads="1"/>
                </p:cNvSpPr>
                <p:nvPr/>
              </p:nvSpPr>
              <p:spPr bwMode="auto">
                <a:xfrm>
                  <a:off x="0" y="0"/>
                  <a:ext cx="594" cy="436"/>
                </a:xfrm>
                <a:prstGeom prst="hexagon">
                  <a:avLst>
                    <a:gd name="adj" fmla="val 34060"/>
                    <a:gd name="vf" fmla="val 115470"/>
                  </a:avLst>
                </a:prstGeom>
                <a:solidFill>
                  <a:srgbClr val="B5DBE3"/>
                </a:solidFill>
                <a:ln w="12700">
                  <a:solidFill>
                    <a:schemeClr val="tx1"/>
                  </a:solidFill>
                  <a:miter lim="800000"/>
                  <a:headEnd/>
                  <a:tailEnd/>
                </a:ln>
              </p:spPr>
              <p:txBody>
                <a:bodyPr wrap="none" anchor="ctr"/>
                <a:lstStyle/>
                <a:p>
                  <a:pPr algn="ctr">
                    <a:buFont typeface="Arial" pitchFamily="34" charset="0"/>
                    <a:buNone/>
                  </a:pPr>
                  <a:endParaRPr lang="zh-CN" altLang="en-US" sz="1200">
                    <a:solidFill>
                      <a:srgbClr val="000000"/>
                    </a:solidFill>
                    <a:ea typeface="DotumChe" pitchFamily="49" charset="-127"/>
                    <a:sym typeface="Arial" pitchFamily="34" charset="0"/>
                  </a:endParaRPr>
                </a:p>
              </p:txBody>
            </p:sp>
            <p:sp>
              <p:nvSpPr>
                <p:cNvPr id="82973" name="Rectangle 44"/>
                <p:cNvSpPr>
                  <a:spLocks noChangeArrowheads="1"/>
                </p:cNvSpPr>
                <p:nvPr/>
              </p:nvSpPr>
              <p:spPr bwMode="auto">
                <a:xfrm>
                  <a:off x="15" y="31"/>
                  <a:ext cx="56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突出主干</a:t>
                  </a:r>
                  <a:endParaRPr lang="en-US" altLang="zh-CN" sz="2800">
                    <a:solidFill>
                      <a:srgbClr val="000000"/>
                    </a:solidFill>
                    <a:latin typeface="黑体" pitchFamily="49" charset="-122"/>
                    <a:ea typeface="黑体" pitchFamily="49" charset="-122"/>
                    <a:sym typeface="黑体" pitchFamily="49" charset="-122"/>
                  </a:endParaRPr>
                </a:p>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强调应用</a:t>
                  </a:r>
                  <a:endParaRPr lang="en-US" altLang="zh-CN" sz="2800">
                    <a:solidFill>
                      <a:srgbClr val="000000"/>
                    </a:solidFill>
                    <a:latin typeface="黑体" pitchFamily="49" charset="-122"/>
                    <a:ea typeface="黑体" pitchFamily="49" charset="-122"/>
                    <a:sym typeface="黑体" pitchFamily="49" charset="-122"/>
                  </a:endParaRPr>
                </a:p>
              </p:txBody>
            </p:sp>
          </p:grpSp>
          <p:grpSp>
            <p:nvGrpSpPr>
              <p:cNvPr id="82952" name="Group 45"/>
              <p:cNvGrpSpPr>
                <a:grpSpLocks/>
              </p:cNvGrpSpPr>
              <p:nvPr/>
            </p:nvGrpSpPr>
            <p:grpSpPr bwMode="auto">
              <a:xfrm>
                <a:off x="1110" y="1768"/>
                <a:ext cx="704" cy="516"/>
                <a:chOff x="0" y="0"/>
                <a:chExt cx="594" cy="436"/>
              </a:xfrm>
            </p:grpSpPr>
            <p:sp>
              <p:nvSpPr>
                <p:cNvPr id="82970" name="AutoShape 46"/>
                <p:cNvSpPr>
                  <a:spLocks noChangeArrowheads="1"/>
                </p:cNvSpPr>
                <p:nvPr/>
              </p:nvSpPr>
              <p:spPr bwMode="auto">
                <a:xfrm>
                  <a:off x="0" y="0"/>
                  <a:ext cx="594" cy="436"/>
                </a:xfrm>
                <a:prstGeom prst="hexagon">
                  <a:avLst>
                    <a:gd name="adj" fmla="val 34060"/>
                    <a:gd name="vf" fmla="val 115470"/>
                  </a:avLst>
                </a:prstGeom>
                <a:solidFill>
                  <a:srgbClr val="B5DBE3"/>
                </a:solidFill>
                <a:ln w="12700">
                  <a:solidFill>
                    <a:schemeClr val="tx1"/>
                  </a:solidFill>
                  <a:miter lim="800000"/>
                  <a:headEnd/>
                  <a:tailEnd/>
                </a:ln>
              </p:spPr>
              <p:txBody>
                <a:bodyPr wrap="none" anchor="ctr"/>
                <a:lstStyle/>
                <a:p>
                  <a:pPr algn="ctr">
                    <a:buFont typeface="Arial" pitchFamily="34" charset="0"/>
                    <a:buNone/>
                  </a:pPr>
                  <a:endParaRPr lang="zh-CN" altLang="en-US" sz="1200">
                    <a:solidFill>
                      <a:srgbClr val="000000"/>
                    </a:solidFill>
                    <a:ea typeface="DotumChe" pitchFamily="49" charset="-127"/>
                    <a:sym typeface="Arial" pitchFamily="34" charset="0"/>
                  </a:endParaRPr>
                </a:p>
              </p:txBody>
            </p:sp>
            <p:sp>
              <p:nvSpPr>
                <p:cNvPr id="82971" name="Rectangle 47"/>
                <p:cNvSpPr>
                  <a:spLocks noChangeArrowheads="1"/>
                </p:cNvSpPr>
                <p:nvPr/>
              </p:nvSpPr>
              <p:spPr bwMode="auto">
                <a:xfrm>
                  <a:off x="15" y="31"/>
                  <a:ext cx="561"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重视学科</a:t>
                  </a:r>
                  <a:endParaRPr lang="en-US" altLang="zh-CN" sz="2800">
                    <a:solidFill>
                      <a:srgbClr val="000000"/>
                    </a:solidFill>
                    <a:latin typeface="黑体" pitchFamily="49" charset="-122"/>
                    <a:ea typeface="黑体" pitchFamily="49" charset="-122"/>
                    <a:sym typeface="黑体" pitchFamily="49" charset="-122"/>
                  </a:endParaRPr>
                </a:p>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思想方法</a:t>
                  </a:r>
                  <a:endParaRPr lang="en-US" altLang="zh-CN" sz="2800">
                    <a:solidFill>
                      <a:srgbClr val="000000"/>
                    </a:solidFill>
                    <a:latin typeface="黑体" pitchFamily="49" charset="-122"/>
                    <a:ea typeface="黑体" pitchFamily="49" charset="-122"/>
                    <a:sym typeface="黑体" pitchFamily="49" charset="-122"/>
                  </a:endParaRPr>
                </a:p>
              </p:txBody>
            </p:sp>
          </p:grpSp>
          <p:sp>
            <p:nvSpPr>
              <p:cNvPr id="82953" name="AutoShape 48"/>
              <p:cNvSpPr>
                <a:spLocks noChangeArrowheads="1"/>
              </p:cNvSpPr>
              <p:nvPr/>
            </p:nvSpPr>
            <p:spPr bwMode="auto">
              <a:xfrm>
                <a:off x="52" y="354"/>
                <a:ext cx="705" cy="517"/>
              </a:xfrm>
              <a:prstGeom prst="hexagon">
                <a:avLst>
                  <a:gd name="adj" fmla="val 34104"/>
                  <a:gd name="vf" fmla="val 115470"/>
                </a:avLst>
              </a:prstGeom>
              <a:solidFill>
                <a:srgbClr val="B5DBE3"/>
              </a:solidFill>
              <a:ln w="12700">
                <a:solidFill>
                  <a:schemeClr val="tx1"/>
                </a:solidFill>
                <a:miter lim="800000"/>
                <a:headEnd/>
                <a:tailEnd/>
              </a:ln>
            </p:spPr>
            <p:txBody>
              <a:bodyPr wrap="none" anchor="ctr"/>
              <a:lstStyle/>
              <a:p>
                <a:pPr algn="ctr">
                  <a:buFont typeface="Arial" pitchFamily="34" charset="0"/>
                  <a:buNone/>
                </a:pPr>
                <a:endParaRPr lang="zh-CN" altLang="en-US" sz="1200">
                  <a:solidFill>
                    <a:srgbClr val="000000"/>
                  </a:solidFill>
                  <a:ea typeface="DotumChe" pitchFamily="49" charset="-127"/>
                  <a:sym typeface="Arial" pitchFamily="34" charset="0"/>
                </a:endParaRPr>
              </a:p>
            </p:txBody>
          </p:sp>
          <p:grpSp>
            <p:nvGrpSpPr>
              <p:cNvPr id="82954" name="Group 50"/>
              <p:cNvGrpSpPr>
                <a:grpSpLocks/>
              </p:cNvGrpSpPr>
              <p:nvPr/>
            </p:nvGrpSpPr>
            <p:grpSpPr bwMode="auto">
              <a:xfrm>
                <a:off x="0" y="1412"/>
                <a:ext cx="806" cy="515"/>
                <a:chOff x="0" y="0"/>
                <a:chExt cx="806" cy="515"/>
              </a:xfrm>
            </p:grpSpPr>
            <p:sp>
              <p:nvSpPr>
                <p:cNvPr id="82968" name="AutoShape 51"/>
                <p:cNvSpPr>
                  <a:spLocks noChangeArrowheads="1"/>
                </p:cNvSpPr>
                <p:nvPr/>
              </p:nvSpPr>
              <p:spPr bwMode="auto">
                <a:xfrm>
                  <a:off x="52" y="0"/>
                  <a:ext cx="703" cy="515"/>
                </a:xfrm>
                <a:prstGeom prst="hexagon">
                  <a:avLst>
                    <a:gd name="adj" fmla="val 34107"/>
                    <a:gd name="vf" fmla="val 115470"/>
                  </a:avLst>
                </a:prstGeom>
                <a:solidFill>
                  <a:srgbClr val="B5DBE3"/>
                </a:solidFill>
                <a:ln w="12700">
                  <a:solidFill>
                    <a:schemeClr val="tx1"/>
                  </a:solidFill>
                  <a:miter lim="800000"/>
                  <a:headEnd/>
                  <a:tailEnd/>
                </a:ln>
              </p:spPr>
              <p:txBody>
                <a:bodyPr wrap="none" anchor="ctr"/>
                <a:lstStyle/>
                <a:p>
                  <a:pPr algn="ctr">
                    <a:buFont typeface="Arial" pitchFamily="34" charset="0"/>
                    <a:buNone/>
                  </a:pPr>
                  <a:endParaRPr lang="zh-CN" altLang="en-US" sz="1200">
                    <a:solidFill>
                      <a:srgbClr val="000000"/>
                    </a:solidFill>
                    <a:ea typeface="DotumChe" pitchFamily="49" charset="-127"/>
                    <a:sym typeface="Arial" pitchFamily="34" charset="0"/>
                  </a:endParaRPr>
                </a:p>
              </p:txBody>
            </p:sp>
            <p:sp>
              <p:nvSpPr>
                <p:cNvPr id="82969" name="Rectangle 52"/>
                <p:cNvSpPr>
                  <a:spLocks noChangeArrowheads="1"/>
                </p:cNvSpPr>
                <p:nvPr/>
              </p:nvSpPr>
              <p:spPr bwMode="auto">
                <a:xfrm>
                  <a:off x="0" y="38"/>
                  <a:ext cx="806"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突出热点</a:t>
                  </a:r>
                  <a:endParaRPr lang="en-US" altLang="zh-CN" sz="2800">
                    <a:solidFill>
                      <a:srgbClr val="000000"/>
                    </a:solidFill>
                    <a:latin typeface="黑体" pitchFamily="49" charset="-122"/>
                    <a:ea typeface="黑体" pitchFamily="49" charset="-122"/>
                    <a:sym typeface="黑体" pitchFamily="49" charset="-122"/>
                  </a:endParaRPr>
                </a:p>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强调实际</a:t>
                  </a:r>
                  <a:endParaRPr lang="en-US" altLang="zh-CN" sz="2800">
                    <a:solidFill>
                      <a:srgbClr val="000000"/>
                    </a:solidFill>
                    <a:latin typeface="黑体" pitchFamily="49" charset="-122"/>
                    <a:ea typeface="黑体" pitchFamily="49" charset="-122"/>
                    <a:sym typeface="黑体" pitchFamily="49" charset="-122"/>
                  </a:endParaRPr>
                </a:p>
              </p:txBody>
            </p:sp>
          </p:grpSp>
          <p:grpSp>
            <p:nvGrpSpPr>
              <p:cNvPr id="82955" name="Group 53"/>
              <p:cNvGrpSpPr>
                <a:grpSpLocks/>
              </p:cNvGrpSpPr>
              <p:nvPr/>
            </p:nvGrpSpPr>
            <p:grpSpPr bwMode="auto">
              <a:xfrm>
                <a:off x="2175" y="353"/>
                <a:ext cx="704" cy="517"/>
                <a:chOff x="0" y="0"/>
                <a:chExt cx="594" cy="437"/>
              </a:xfrm>
            </p:grpSpPr>
            <p:sp>
              <p:nvSpPr>
                <p:cNvPr id="82966" name="AutoShape 54"/>
                <p:cNvSpPr>
                  <a:spLocks noChangeArrowheads="1"/>
                </p:cNvSpPr>
                <p:nvPr/>
              </p:nvSpPr>
              <p:spPr bwMode="auto">
                <a:xfrm>
                  <a:off x="0" y="0"/>
                  <a:ext cx="594" cy="437"/>
                </a:xfrm>
                <a:prstGeom prst="hexagon">
                  <a:avLst>
                    <a:gd name="adj" fmla="val 34057"/>
                    <a:gd name="vf" fmla="val 115470"/>
                  </a:avLst>
                </a:prstGeom>
                <a:solidFill>
                  <a:srgbClr val="B5DBE3"/>
                </a:solidFill>
                <a:ln w="12700">
                  <a:solidFill>
                    <a:schemeClr val="tx1"/>
                  </a:solidFill>
                  <a:miter lim="800000"/>
                  <a:headEnd/>
                  <a:tailEnd/>
                </a:ln>
              </p:spPr>
              <p:txBody>
                <a:bodyPr wrap="none" anchor="ctr"/>
                <a:lstStyle/>
                <a:p>
                  <a:pPr algn="ctr">
                    <a:buFont typeface="Arial" pitchFamily="34" charset="0"/>
                    <a:buNone/>
                  </a:pPr>
                  <a:endParaRPr lang="zh-CN" altLang="en-US" sz="1200">
                    <a:solidFill>
                      <a:srgbClr val="000000"/>
                    </a:solidFill>
                    <a:ea typeface="DotumChe" pitchFamily="49" charset="-127"/>
                    <a:sym typeface="Arial" pitchFamily="34" charset="0"/>
                  </a:endParaRPr>
                </a:p>
              </p:txBody>
            </p:sp>
            <p:sp>
              <p:nvSpPr>
                <p:cNvPr id="82967" name="Rectangle 55"/>
                <p:cNvSpPr>
                  <a:spLocks noChangeArrowheads="1"/>
                </p:cNvSpPr>
                <p:nvPr/>
              </p:nvSpPr>
              <p:spPr bwMode="auto">
                <a:xfrm>
                  <a:off x="14" y="32"/>
                  <a:ext cx="561"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问题引领</a:t>
                  </a:r>
                  <a:endParaRPr lang="en-US" altLang="zh-CN" sz="2800">
                    <a:solidFill>
                      <a:srgbClr val="000000"/>
                    </a:solidFill>
                    <a:latin typeface="黑体" pitchFamily="49" charset="-122"/>
                    <a:ea typeface="黑体" pitchFamily="49" charset="-122"/>
                    <a:sym typeface="黑体" pitchFamily="49" charset="-122"/>
                  </a:endParaRPr>
                </a:p>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能力测试</a:t>
                  </a:r>
                  <a:endParaRPr lang="en-US" altLang="zh-CN" sz="2800">
                    <a:solidFill>
                      <a:srgbClr val="000000"/>
                    </a:solidFill>
                    <a:latin typeface="黑体" pitchFamily="49" charset="-122"/>
                    <a:ea typeface="黑体" pitchFamily="49" charset="-122"/>
                    <a:sym typeface="黑体" pitchFamily="49" charset="-122"/>
                  </a:endParaRPr>
                </a:p>
              </p:txBody>
            </p:sp>
          </p:grpSp>
          <p:grpSp>
            <p:nvGrpSpPr>
              <p:cNvPr id="82956" name="Group 56"/>
              <p:cNvGrpSpPr>
                <a:grpSpLocks/>
              </p:cNvGrpSpPr>
              <p:nvPr/>
            </p:nvGrpSpPr>
            <p:grpSpPr bwMode="auto">
              <a:xfrm>
                <a:off x="2175" y="1408"/>
                <a:ext cx="704" cy="515"/>
                <a:chOff x="0" y="0"/>
                <a:chExt cx="594" cy="436"/>
              </a:xfrm>
            </p:grpSpPr>
            <p:sp>
              <p:nvSpPr>
                <p:cNvPr id="82964" name="AutoShape 57"/>
                <p:cNvSpPr>
                  <a:spLocks noChangeArrowheads="1"/>
                </p:cNvSpPr>
                <p:nvPr/>
              </p:nvSpPr>
              <p:spPr bwMode="auto">
                <a:xfrm>
                  <a:off x="0" y="0"/>
                  <a:ext cx="594" cy="436"/>
                </a:xfrm>
                <a:prstGeom prst="hexagon">
                  <a:avLst>
                    <a:gd name="adj" fmla="val 34060"/>
                    <a:gd name="vf" fmla="val 115470"/>
                  </a:avLst>
                </a:prstGeom>
                <a:solidFill>
                  <a:srgbClr val="B5DBE3"/>
                </a:solidFill>
                <a:ln w="12700">
                  <a:solidFill>
                    <a:schemeClr val="tx1"/>
                  </a:solidFill>
                  <a:miter lim="800000"/>
                  <a:headEnd/>
                  <a:tailEnd/>
                </a:ln>
              </p:spPr>
              <p:txBody>
                <a:bodyPr wrap="none" anchor="ctr"/>
                <a:lstStyle/>
                <a:p>
                  <a:pPr algn="ctr">
                    <a:buFont typeface="Arial" pitchFamily="34" charset="0"/>
                    <a:buNone/>
                  </a:pPr>
                  <a:endParaRPr lang="zh-CN" altLang="en-US" sz="1200">
                    <a:solidFill>
                      <a:srgbClr val="000000"/>
                    </a:solidFill>
                    <a:ea typeface="DotumChe" pitchFamily="49" charset="-127"/>
                    <a:sym typeface="Arial" pitchFamily="34" charset="0"/>
                  </a:endParaRPr>
                </a:p>
              </p:txBody>
            </p:sp>
            <p:sp>
              <p:nvSpPr>
                <p:cNvPr id="82965" name="Rectangle 58"/>
                <p:cNvSpPr>
                  <a:spLocks noChangeArrowheads="1"/>
                </p:cNvSpPr>
                <p:nvPr/>
              </p:nvSpPr>
              <p:spPr bwMode="auto">
                <a:xfrm>
                  <a:off x="20" y="29"/>
                  <a:ext cx="561"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新情景</a:t>
                  </a:r>
                  <a:endParaRPr lang="en-US" altLang="zh-CN" sz="2800">
                    <a:solidFill>
                      <a:srgbClr val="000000"/>
                    </a:solidFill>
                    <a:latin typeface="黑体" pitchFamily="49" charset="-122"/>
                    <a:ea typeface="黑体" pitchFamily="49" charset="-122"/>
                    <a:sym typeface="黑体" pitchFamily="49" charset="-122"/>
                  </a:endParaRPr>
                </a:p>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新材料</a:t>
                  </a:r>
                  <a:endParaRPr lang="en-US" altLang="zh-CN" sz="2800">
                    <a:solidFill>
                      <a:srgbClr val="000000"/>
                    </a:solidFill>
                    <a:latin typeface="黑体" pitchFamily="49" charset="-122"/>
                    <a:ea typeface="黑体" pitchFamily="49" charset="-122"/>
                    <a:sym typeface="黑体" pitchFamily="49" charset="-122"/>
                  </a:endParaRPr>
                </a:p>
              </p:txBody>
            </p:sp>
          </p:grpSp>
          <p:sp>
            <p:nvSpPr>
              <p:cNvPr id="82957" name="Line 59"/>
              <p:cNvSpPr>
                <a:spLocks noChangeShapeType="1"/>
              </p:cNvSpPr>
              <p:nvPr/>
            </p:nvSpPr>
            <p:spPr bwMode="auto">
              <a:xfrm flipV="1">
                <a:off x="1872" y="749"/>
                <a:ext cx="368" cy="174"/>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58" name="Line 60"/>
              <p:cNvSpPr>
                <a:spLocks noChangeShapeType="1"/>
              </p:cNvSpPr>
              <p:nvPr/>
            </p:nvSpPr>
            <p:spPr bwMode="auto">
              <a:xfrm>
                <a:off x="1932" y="1343"/>
                <a:ext cx="308" cy="184"/>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59" name="Line 61"/>
              <p:cNvSpPr>
                <a:spLocks noChangeShapeType="1"/>
              </p:cNvSpPr>
              <p:nvPr/>
            </p:nvSpPr>
            <p:spPr bwMode="auto">
              <a:xfrm>
                <a:off x="1479" y="1506"/>
                <a:ext cx="1" cy="262"/>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60" name="Line 62"/>
              <p:cNvSpPr>
                <a:spLocks noChangeShapeType="1"/>
              </p:cNvSpPr>
              <p:nvPr/>
            </p:nvSpPr>
            <p:spPr bwMode="auto">
              <a:xfrm flipH="1">
                <a:off x="695" y="1331"/>
                <a:ext cx="304" cy="196"/>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61" name="Line 63"/>
              <p:cNvSpPr>
                <a:spLocks noChangeShapeType="1"/>
              </p:cNvSpPr>
              <p:nvPr/>
            </p:nvSpPr>
            <p:spPr bwMode="auto">
              <a:xfrm flipH="1" flipV="1">
                <a:off x="677" y="781"/>
                <a:ext cx="298" cy="208"/>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62" name="Line 64"/>
              <p:cNvSpPr>
                <a:spLocks noChangeShapeType="1"/>
              </p:cNvSpPr>
              <p:nvPr/>
            </p:nvSpPr>
            <p:spPr bwMode="auto">
              <a:xfrm>
                <a:off x="1479" y="519"/>
                <a:ext cx="1" cy="295"/>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63" name="Oval 65"/>
              <p:cNvSpPr>
                <a:spLocks noChangeArrowheads="1"/>
              </p:cNvSpPr>
              <p:nvPr/>
            </p:nvSpPr>
            <p:spPr bwMode="auto">
              <a:xfrm>
                <a:off x="900" y="780"/>
                <a:ext cx="1139" cy="755"/>
              </a:xfrm>
              <a:prstGeom prst="ellipse">
                <a:avLst/>
              </a:prstGeom>
              <a:solidFill>
                <a:schemeClr val="accent1"/>
              </a:solidFill>
              <a:ln w="12700">
                <a:solidFill>
                  <a:schemeClr val="tx1"/>
                </a:solidFill>
                <a:bevel/>
                <a:headEnd/>
                <a:tailEnd/>
              </a:ln>
            </p:spPr>
            <p:txBody>
              <a:bodyPr anchor="ctr"/>
              <a:lstStyle/>
              <a:p>
                <a:pPr algn="ctr">
                  <a:lnSpc>
                    <a:spcPct val="120000"/>
                  </a:lnSpc>
                  <a:buFont typeface="Arial" pitchFamily="34" charset="0"/>
                  <a:buNone/>
                </a:pPr>
                <a:r>
                  <a:rPr lang="zh-CN" altLang="en-US" sz="4000">
                    <a:solidFill>
                      <a:srgbClr val="FF0000"/>
                    </a:solidFill>
                    <a:latin typeface="黑体" pitchFamily="49" charset="-122"/>
                    <a:ea typeface="黑体" pitchFamily="49" charset="-122"/>
                    <a:sym typeface="黑体" pitchFamily="49" charset="-122"/>
                  </a:rPr>
                  <a:t>命题趋势</a:t>
                </a:r>
                <a:endParaRPr lang="en-US" altLang="zh-CN" sz="4000">
                  <a:solidFill>
                    <a:srgbClr val="FF0000"/>
                  </a:solidFill>
                  <a:latin typeface="黑体" pitchFamily="49" charset="-122"/>
                  <a:ea typeface="黑体" pitchFamily="49" charset="-122"/>
                  <a:sym typeface="黑体" pitchFamily="49" charset="-122"/>
                </a:endParaRPr>
              </a:p>
            </p:txBody>
          </p:sp>
        </p:grpSp>
        <p:sp>
          <p:nvSpPr>
            <p:cNvPr id="82949" name="矩形 26"/>
            <p:cNvSpPr>
              <a:spLocks noChangeArrowheads="1"/>
            </p:cNvSpPr>
            <p:nvPr/>
          </p:nvSpPr>
          <p:spPr bwMode="auto">
            <a:xfrm>
              <a:off x="381" y="765"/>
              <a:ext cx="965"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itchFamily="34" charset="0"/>
                <a:buNone/>
              </a:pPr>
              <a:r>
                <a:rPr lang="zh-CN" altLang="en-US" sz="2800">
                  <a:solidFill>
                    <a:srgbClr val="000000"/>
                  </a:solidFill>
                  <a:latin typeface="黑体" pitchFamily="49" charset="-122"/>
                  <a:ea typeface="黑体" pitchFamily="49" charset="-122"/>
                  <a:sym typeface="黑体" pitchFamily="49" charset="-122"/>
                </a:rPr>
                <a:t>开放性</a:t>
              </a:r>
              <a:endParaRPr lang="en-US" altLang="zh-CN" sz="2800">
                <a:solidFill>
                  <a:srgbClr val="000000"/>
                </a:solidFill>
                <a:latin typeface="黑体" pitchFamily="49" charset="-122"/>
                <a:ea typeface="黑体" pitchFamily="49" charset="-122"/>
                <a:sym typeface="黑体" pitchFamily="49" charset="-122"/>
              </a:endParaRPr>
            </a:p>
          </p:txBody>
        </p:sp>
      </p:grpSp>
      <p:sp>
        <p:nvSpPr>
          <p:cNvPr id="82947" name="文本框 3"/>
          <p:cNvSpPr txBox="1">
            <a:spLocks noChangeArrowheads="1"/>
          </p:cNvSpPr>
          <p:nvPr/>
        </p:nvSpPr>
        <p:spPr bwMode="auto">
          <a:xfrm>
            <a:off x="1012825" y="360363"/>
            <a:ext cx="6296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3200" b="1">
                <a:solidFill>
                  <a:schemeClr val="tx1"/>
                </a:solidFill>
                <a:latin typeface="Arial" pitchFamily="34" charset="0"/>
                <a:ea typeface="宋体" pitchFamily="2" charset="-122"/>
              </a:defRPr>
            </a:lvl1pPr>
            <a:lvl2pPr marL="742950" indent="-285750">
              <a:buFont typeface="Arial" pitchFamily="34" charset="0"/>
              <a:defRPr sz="3200" b="1">
                <a:solidFill>
                  <a:schemeClr val="tx1"/>
                </a:solidFill>
                <a:latin typeface="Arial" pitchFamily="34" charset="0"/>
                <a:ea typeface="宋体" pitchFamily="2" charset="-122"/>
              </a:defRPr>
            </a:lvl2pPr>
            <a:lvl3pPr marL="1143000" indent="-228600">
              <a:buFont typeface="Arial" pitchFamily="34" charset="0"/>
              <a:defRPr sz="3200" b="1">
                <a:solidFill>
                  <a:schemeClr val="tx1"/>
                </a:solidFill>
                <a:latin typeface="Arial" pitchFamily="34" charset="0"/>
                <a:ea typeface="宋体" pitchFamily="2" charset="-122"/>
              </a:defRPr>
            </a:lvl3pPr>
            <a:lvl4pPr marL="1600200" indent="-228600">
              <a:buFont typeface="Arial" pitchFamily="34" charset="0"/>
              <a:defRPr sz="3200" b="1">
                <a:solidFill>
                  <a:schemeClr val="tx1"/>
                </a:solidFill>
                <a:latin typeface="Arial" pitchFamily="34" charset="0"/>
                <a:ea typeface="宋体" pitchFamily="2" charset="-122"/>
              </a:defRPr>
            </a:lvl4pPr>
            <a:lvl5pPr marL="2057400" indent="-228600">
              <a:buFont typeface="Arial" pitchFamily="34" charset="0"/>
              <a:defRPr sz="32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32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32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32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3200" b="1">
                <a:solidFill>
                  <a:schemeClr val="tx1"/>
                </a:solidFill>
                <a:latin typeface="Arial" pitchFamily="34" charset="0"/>
                <a:ea typeface="宋体" pitchFamily="2" charset="-122"/>
              </a:defRPr>
            </a:lvl9pPr>
          </a:lstStyle>
          <a:p>
            <a:pPr eaLnBrk="1" hangingPunct="1"/>
            <a:r>
              <a:rPr lang="zh-CN" altLang="en-US" dirty="0" smtClean="0"/>
              <a:t>高考</a:t>
            </a:r>
            <a:r>
              <a:rPr lang="zh-CN" altLang="en-US" dirty="0"/>
              <a:t>命题的主要趋势</a:t>
            </a:r>
          </a:p>
        </p:txBody>
      </p:sp>
    </p:spTree>
    <p:extLst>
      <p:ext uri="{BB962C8B-B14F-4D97-AF65-F5344CB8AC3E}">
        <p14:creationId xmlns:p14="http://schemas.microsoft.com/office/powerpoint/2010/main" val="254068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2132" y="53173"/>
            <a:ext cx="8961867" cy="6555641"/>
          </a:xfrm>
          <a:prstGeom prst="rect">
            <a:avLst/>
          </a:prstGeom>
        </p:spPr>
        <p:txBody>
          <a:bodyPr wrap="square">
            <a:spAutoFit/>
          </a:bodyPr>
          <a:lstStyle/>
          <a:p>
            <a:r>
              <a:rPr lang="zh-CN" altLang="zh-CN" sz="2800" b="1" dirty="0" smtClean="0"/>
              <a:t>考点</a:t>
            </a:r>
            <a:r>
              <a:rPr lang="zh-CN" altLang="zh-CN" sz="2800" b="1" dirty="0"/>
              <a:t>分布</a:t>
            </a:r>
            <a:r>
              <a:rPr lang="zh-CN" altLang="zh-CN" sz="2800" b="1" dirty="0" smtClean="0"/>
              <a:t>分析</a:t>
            </a:r>
            <a:r>
              <a:rPr lang="zh-CN" altLang="en-US" sz="2800" b="1" dirty="0" smtClean="0"/>
              <a:t>：</a:t>
            </a:r>
            <a:r>
              <a:rPr lang="zh-CN" altLang="zh-CN" sz="2800" b="1" dirty="0" smtClean="0"/>
              <a:t>必</a:t>
            </a:r>
            <a:r>
              <a:rPr lang="zh-CN" altLang="zh-CN" sz="2800" b="1" dirty="0"/>
              <a:t>做题部分（</a:t>
            </a:r>
            <a:r>
              <a:rPr lang="en-US" altLang="zh-CN" sz="2800" b="1" dirty="0"/>
              <a:t>85</a:t>
            </a:r>
            <a:r>
              <a:rPr lang="zh-CN" altLang="zh-CN" sz="2800" b="1" dirty="0"/>
              <a:t>分）。中国史占</a:t>
            </a:r>
            <a:r>
              <a:rPr lang="en-US" altLang="zh-CN" sz="2800" b="1" dirty="0"/>
              <a:t>57</a:t>
            </a:r>
            <a:r>
              <a:rPr lang="zh-CN" altLang="zh-CN" sz="2800" b="1" dirty="0"/>
              <a:t>分左右，世界史占</a:t>
            </a:r>
            <a:r>
              <a:rPr lang="en-US" altLang="zh-CN" sz="2800" b="1" dirty="0"/>
              <a:t>28</a:t>
            </a:r>
            <a:r>
              <a:rPr lang="zh-CN" altLang="zh-CN" sz="2800" b="1" dirty="0"/>
              <a:t>分左右，与</a:t>
            </a:r>
            <a:r>
              <a:rPr lang="en-US" altLang="zh-CN" sz="2800" b="1" dirty="0"/>
              <a:t>2017</a:t>
            </a:r>
            <a:r>
              <a:rPr lang="zh-CN" altLang="zh-CN" sz="2800" b="1" dirty="0"/>
              <a:t>全国卷</a:t>
            </a:r>
            <a:r>
              <a:rPr lang="en-US" altLang="zh-CN" sz="2800" b="1" dirty="0"/>
              <a:t>1</a:t>
            </a:r>
            <a:r>
              <a:rPr lang="zh-CN" altLang="zh-CN" sz="2800" b="1" dirty="0"/>
              <a:t>相比，中国史比重上升，不容忽视；从模块角度来讲，必修</a:t>
            </a:r>
            <a:r>
              <a:rPr lang="en-US" altLang="zh-CN" sz="2800" b="1" dirty="0"/>
              <a:t>1</a:t>
            </a:r>
            <a:r>
              <a:rPr lang="zh-CN" altLang="zh-CN" sz="2800" b="1" dirty="0"/>
              <a:t>和必修</a:t>
            </a:r>
            <a:r>
              <a:rPr lang="en-US" altLang="zh-CN" sz="2800" b="1" dirty="0"/>
              <a:t>2</a:t>
            </a:r>
            <a:r>
              <a:rPr lang="zh-CN" altLang="zh-CN" sz="2800" b="1" dirty="0"/>
              <a:t>仍为考试重点</a:t>
            </a:r>
            <a:r>
              <a:rPr lang="zh-CN" altLang="zh-CN" sz="2800" b="1" dirty="0" smtClean="0"/>
              <a:t>。</a:t>
            </a:r>
            <a:r>
              <a:rPr lang="en-US" altLang="zh-CN" sz="2800" b="1" dirty="0" smtClean="0"/>
              <a:t>42</a:t>
            </a:r>
            <a:r>
              <a:rPr lang="zh-CN" altLang="zh-CN" sz="2800" b="1" dirty="0"/>
              <a:t>题按政治、经济、文化各占</a:t>
            </a:r>
            <a:r>
              <a:rPr lang="en-US" altLang="zh-CN" sz="2800" b="1" dirty="0"/>
              <a:t>4</a:t>
            </a:r>
            <a:r>
              <a:rPr lang="zh-CN" altLang="zh-CN" sz="2800" b="1" dirty="0"/>
              <a:t>分计算</a:t>
            </a:r>
            <a:r>
              <a:rPr lang="zh-CN" altLang="zh-CN" sz="2800" b="1" dirty="0" smtClean="0"/>
              <a:t>。根据</a:t>
            </a:r>
            <a:r>
              <a:rPr lang="zh-CN" altLang="zh-CN" sz="2800" b="1" dirty="0"/>
              <a:t>上述统计，从通史角度看，与前几年高考是一致的，世界史的比重略有减少，中国古代史、中国近现代史、世界史基本保持“三分天下”的格局；从模块角度看，必修三文化模块的比例大幅度下降，必修一政治模块的比例激增，三个模块比例严重失衡</a:t>
            </a:r>
            <a:r>
              <a:rPr lang="zh-CN" altLang="zh-CN" sz="2800" b="1" dirty="0" smtClean="0"/>
              <a:t>。试卷整体结构</a:t>
            </a:r>
            <a:r>
              <a:rPr lang="zh-CN" altLang="zh-CN" sz="2800" b="1" dirty="0"/>
              <a:t>比较平衡，历史试选择题继续保持着以往不变的时空排列顺序。中国古代史、中国近现代史和世界史的比例与高中历史教学的实际情况基本一致。试题涉及到了中学历史教学中的许多重大问题和主干知识，有助于中学历史教学的稳定。</a:t>
            </a:r>
          </a:p>
          <a:p>
            <a:endParaRPr lang="zh-CN" altLang="zh-CN" sz="2800" b="1" dirty="0"/>
          </a:p>
        </p:txBody>
      </p:sp>
    </p:spTree>
    <p:extLst>
      <p:ext uri="{BB962C8B-B14F-4D97-AF65-F5344CB8AC3E}">
        <p14:creationId xmlns:p14="http://schemas.microsoft.com/office/powerpoint/2010/main" val="7785668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3"/>
          <p:cNvSpPr txBox="1">
            <a:spLocks noChangeArrowheads="1"/>
          </p:cNvSpPr>
          <p:nvPr/>
        </p:nvSpPr>
        <p:spPr bwMode="auto">
          <a:xfrm>
            <a:off x="250825" y="1125538"/>
            <a:ext cx="8893175" cy="45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lnSpc>
                <a:spcPct val="175000"/>
              </a:lnSpc>
            </a:pPr>
            <a:r>
              <a:rPr lang="en-US" altLang="zh-CN" sz="2800" b="1" dirty="0" smtClean="0">
                <a:solidFill>
                  <a:srgbClr val="C3030C"/>
                </a:solidFill>
                <a:latin typeface="微软雅黑" pitchFamily="34" charset="-122"/>
                <a:ea typeface="微软雅黑" pitchFamily="34" charset="-122"/>
                <a:sym typeface="黑体" pitchFamily="49" charset="-122"/>
              </a:rPr>
              <a:t>2018</a:t>
            </a:r>
            <a:r>
              <a:rPr lang="zh-CN" altLang="en-US" sz="2800" b="1" dirty="0" smtClean="0">
                <a:solidFill>
                  <a:srgbClr val="C3030C"/>
                </a:solidFill>
                <a:latin typeface="微软雅黑" pitchFamily="34" charset="-122"/>
                <a:ea typeface="微软雅黑" pitchFamily="34" charset="-122"/>
                <a:sym typeface="黑体" pitchFamily="49" charset="-122"/>
              </a:rPr>
              <a:t>年</a:t>
            </a:r>
            <a:r>
              <a:rPr lang="zh-CN" altLang="en-US" sz="2800" b="1" dirty="0">
                <a:solidFill>
                  <a:srgbClr val="C3030C"/>
                </a:solidFill>
                <a:latin typeface="微软雅黑" pitchFamily="34" charset="-122"/>
                <a:ea typeface="微软雅黑" pitchFamily="34" charset="-122"/>
                <a:sym typeface="黑体" pitchFamily="49" charset="-122"/>
              </a:rPr>
              <a:t>全国各地历史卷命题的突出特点</a:t>
            </a:r>
            <a:r>
              <a:rPr lang="zh-CN" altLang="en-US" sz="2400" b="1" dirty="0">
                <a:solidFill>
                  <a:srgbClr val="C3030C"/>
                </a:solidFill>
                <a:latin typeface="黑体" pitchFamily="49" charset="-122"/>
                <a:ea typeface="黑体" pitchFamily="49" charset="-122"/>
                <a:sym typeface="黑体" pitchFamily="49" charset="-122"/>
              </a:rPr>
              <a:t>    </a:t>
            </a:r>
          </a:p>
          <a:p>
            <a:pPr eaLnBrk="1" hangingPunct="1">
              <a:lnSpc>
                <a:spcPct val="120000"/>
              </a:lnSpc>
            </a:pPr>
            <a:r>
              <a:rPr lang="zh-CN" altLang="en-US" sz="2400" b="1" dirty="0">
                <a:solidFill>
                  <a:srgbClr val="000000"/>
                </a:solidFill>
                <a:latin typeface="黑体" pitchFamily="49" charset="-122"/>
                <a:ea typeface="黑体" pitchFamily="49" charset="-122"/>
                <a:sym typeface="Calibri" pitchFamily="34" charset="0"/>
              </a:rPr>
              <a:t>    </a:t>
            </a:r>
            <a:r>
              <a:rPr lang="zh-CN" altLang="en-US" sz="2400" b="1" dirty="0">
                <a:sym typeface="Calibri" pitchFamily="34" charset="0"/>
              </a:rPr>
              <a:t>①</a:t>
            </a:r>
            <a:r>
              <a:rPr lang="zh-CN" altLang="en-US" sz="2400" b="1" dirty="0"/>
              <a:t>高考试题的趋同性</a:t>
            </a:r>
            <a:r>
              <a:rPr lang="zh-CN" altLang="en-US" sz="2400" b="1" dirty="0">
                <a:solidFill>
                  <a:srgbClr val="000000"/>
                </a:solidFill>
                <a:latin typeface="黑体" pitchFamily="49" charset="-122"/>
                <a:ea typeface="黑体" pitchFamily="49" charset="-122"/>
                <a:sym typeface="Calibri" pitchFamily="34" charset="0"/>
              </a:rPr>
              <a:t>；</a:t>
            </a:r>
          </a:p>
          <a:p>
            <a:pPr eaLnBrk="1" hangingPunct="1">
              <a:lnSpc>
                <a:spcPct val="120000"/>
              </a:lnSpc>
            </a:pPr>
            <a:r>
              <a:rPr lang="zh-CN" altLang="en-US" sz="2400" b="1" dirty="0">
                <a:solidFill>
                  <a:srgbClr val="000000"/>
                </a:solidFill>
                <a:latin typeface="黑体" pitchFamily="49" charset="-122"/>
                <a:ea typeface="黑体" pitchFamily="49" charset="-122"/>
                <a:sym typeface="Calibri" pitchFamily="34" charset="0"/>
              </a:rPr>
              <a:t>    </a:t>
            </a:r>
            <a:r>
              <a:rPr lang="zh-CN" altLang="zh-CN" sz="2400" b="1" dirty="0">
                <a:sym typeface="Calibri" pitchFamily="34" charset="0"/>
              </a:rPr>
              <a:t>②</a:t>
            </a:r>
            <a:r>
              <a:rPr lang="zh-CN" altLang="en-US" sz="2400" b="1" dirty="0"/>
              <a:t>试题基本以新材料、新情景为切入点，材料形式多样化</a:t>
            </a:r>
            <a:r>
              <a:rPr lang="zh-CN" altLang="en-US" sz="2400" b="1" dirty="0">
                <a:solidFill>
                  <a:srgbClr val="000000"/>
                </a:solidFill>
                <a:latin typeface="黑体" pitchFamily="49" charset="-122"/>
                <a:ea typeface="黑体" pitchFamily="49" charset="-122"/>
                <a:sym typeface="Calibri" pitchFamily="34" charset="0"/>
              </a:rPr>
              <a:t>；</a:t>
            </a:r>
          </a:p>
          <a:p>
            <a:pPr eaLnBrk="1" hangingPunct="1">
              <a:lnSpc>
                <a:spcPct val="120000"/>
              </a:lnSpc>
            </a:pPr>
            <a:r>
              <a:rPr lang="zh-CN" altLang="en-US" sz="2400" b="1" dirty="0">
                <a:solidFill>
                  <a:srgbClr val="000000"/>
                </a:solidFill>
                <a:latin typeface="黑体" pitchFamily="49" charset="-122"/>
                <a:ea typeface="黑体" pitchFamily="49" charset="-122"/>
                <a:sym typeface="Calibri" pitchFamily="34" charset="0"/>
              </a:rPr>
              <a:t>    </a:t>
            </a:r>
            <a:r>
              <a:rPr lang="zh-CN" altLang="en-US" sz="2400" b="1" dirty="0">
                <a:sym typeface="Calibri" pitchFamily="34" charset="0"/>
              </a:rPr>
              <a:t>③</a:t>
            </a:r>
            <a:r>
              <a:rPr lang="zh-CN" altLang="en-US" sz="2400" b="1" dirty="0"/>
              <a:t>知识范围不拘泥于考试大纲和教科书</a:t>
            </a:r>
            <a:r>
              <a:rPr lang="zh-CN" altLang="en-US" sz="2400" b="1" dirty="0">
                <a:solidFill>
                  <a:srgbClr val="000000"/>
                </a:solidFill>
                <a:latin typeface="黑体" pitchFamily="49" charset="-122"/>
                <a:ea typeface="黑体" pitchFamily="49" charset="-122"/>
                <a:sym typeface="Calibri" pitchFamily="34" charset="0"/>
              </a:rPr>
              <a:t>；</a:t>
            </a:r>
          </a:p>
          <a:p>
            <a:pPr eaLnBrk="1" hangingPunct="1">
              <a:lnSpc>
                <a:spcPct val="120000"/>
              </a:lnSpc>
            </a:pPr>
            <a:r>
              <a:rPr lang="zh-CN" altLang="en-US" sz="2400" b="1" dirty="0"/>
              <a:t>       ④选做题只关注主题，不关注教科书内容；</a:t>
            </a:r>
          </a:p>
          <a:p>
            <a:pPr eaLnBrk="1" hangingPunct="1">
              <a:lnSpc>
                <a:spcPct val="120000"/>
              </a:lnSpc>
            </a:pPr>
            <a:r>
              <a:rPr lang="zh-CN" altLang="en-US" sz="2400" b="1" dirty="0"/>
              <a:t>       ⑤力求每年都有观点创新或者题型创新。</a:t>
            </a:r>
          </a:p>
          <a:p>
            <a:pPr eaLnBrk="1" hangingPunct="1">
              <a:lnSpc>
                <a:spcPct val="120000"/>
              </a:lnSpc>
            </a:pPr>
            <a:r>
              <a:rPr lang="zh-CN" altLang="en-US" sz="2400" b="1" dirty="0"/>
              <a:t>             （观点创新，题型创新）</a:t>
            </a:r>
          </a:p>
          <a:p>
            <a:pPr eaLnBrk="1" hangingPunct="1">
              <a:lnSpc>
                <a:spcPct val="120000"/>
              </a:lnSpc>
            </a:pPr>
            <a:endParaRPr lang="zh-CN" altLang="en-US" sz="2400" b="1" dirty="0">
              <a:solidFill>
                <a:srgbClr val="000000"/>
              </a:solidFill>
              <a:latin typeface="黑体" pitchFamily="49" charset="-122"/>
              <a:ea typeface="黑体" pitchFamily="49" charset="-122"/>
              <a:sym typeface="方正仿宋_GBK" pitchFamily="65" charset="-122"/>
            </a:endParaRPr>
          </a:p>
          <a:p>
            <a:pPr eaLnBrk="1" hangingPunct="1">
              <a:lnSpc>
                <a:spcPct val="175000"/>
              </a:lnSpc>
            </a:pPr>
            <a:r>
              <a:rPr lang="zh-CN" altLang="en-US" sz="2400" b="1" dirty="0">
                <a:solidFill>
                  <a:srgbClr val="000000"/>
                </a:solidFill>
                <a:latin typeface="黑体" pitchFamily="49" charset="-122"/>
                <a:ea typeface="黑体" pitchFamily="49" charset="-122"/>
                <a:sym typeface="方正仿宋_GBK" pitchFamily="65" charset="-122"/>
              </a:rPr>
              <a:t>    </a:t>
            </a:r>
            <a:r>
              <a:rPr lang="zh-CN" altLang="en-US" sz="2400" b="1" dirty="0">
                <a:solidFill>
                  <a:srgbClr val="9F0303"/>
                </a:solidFill>
                <a:latin typeface="黑体" pitchFamily="49" charset="-122"/>
                <a:ea typeface="黑体" pitchFamily="49" charset="-122"/>
                <a:sym typeface="方正仿宋_GBK" pitchFamily="65" charset="-122"/>
              </a:rPr>
              <a:t>继续</a:t>
            </a:r>
            <a:r>
              <a:rPr lang="zh-CN" altLang="en-US" sz="2400" b="1" dirty="0">
                <a:solidFill>
                  <a:srgbClr val="C3030C"/>
                </a:solidFill>
                <a:latin typeface="黑体" pitchFamily="49" charset="-122"/>
                <a:ea typeface="黑体" pitchFamily="49" charset="-122"/>
                <a:sym typeface="方正仿宋_GBK" pitchFamily="65" charset="-122"/>
              </a:rPr>
              <a:t>反对死记硬背和题海战术。</a:t>
            </a:r>
          </a:p>
        </p:txBody>
      </p:sp>
    </p:spTree>
    <p:extLst>
      <p:ext uri="{BB962C8B-B14F-4D97-AF65-F5344CB8AC3E}">
        <p14:creationId xmlns:p14="http://schemas.microsoft.com/office/powerpoint/2010/main" val="35111076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2656"/>
            <a:ext cx="8892480" cy="5262979"/>
          </a:xfrm>
          <a:prstGeom prst="rect">
            <a:avLst/>
          </a:prstGeom>
        </p:spPr>
        <p:txBody>
          <a:bodyPr wrap="square">
            <a:spAutoFit/>
          </a:bodyPr>
          <a:lstStyle/>
          <a:p>
            <a:r>
              <a:rPr lang="zh-CN" altLang="en-US" sz="3600" b="1" dirty="0"/>
              <a:t> </a:t>
            </a:r>
            <a:r>
              <a:rPr lang="zh-CN" altLang="en-US" sz="4800" b="1" dirty="0"/>
              <a:t>中国社会科学院研究员， 国家考试中心历史学科命题人吴伟教授 认为：目前中学历史教学及备考存在的问题有</a:t>
            </a:r>
            <a:r>
              <a:rPr lang="zh-CN" altLang="en-US" sz="4800" b="1" dirty="0" smtClean="0"/>
              <a:t>：</a:t>
            </a:r>
            <a:endParaRPr lang="en-US" altLang="zh-CN" sz="4800" b="1" dirty="0" smtClean="0"/>
          </a:p>
          <a:p>
            <a:r>
              <a:rPr lang="zh-CN" altLang="en-US" sz="4800" b="1" dirty="0" smtClean="0"/>
              <a:t>（</a:t>
            </a:r>
            <a:r>
              <a:rPr lang="en-US" altLang="zh-CN" sz="4800" b="1" dirty="0"/>
              <a:t>1</a:t>
            </a:r>
            <a:r>
              <a:rPr lang="zh-CN" altLang="en-US" sz="4800" b="1" dirty="0"/>
              <a:t>）知识学习缺乏 必要的深度</a:t>
            </a:r>
            <a:r>
              <a:rPr lang="zh-CN" altLang="en-US" sz="4800" b="1" dirty="0" smtClean="0"/>
              <a:t>。</a:t>
            </a:r>
            <a:endParaRPr lang="en-US" altLang="zh-CN" sz="4800" b="1" dirty="0" smtClean="0"/>
          </a:p>
          <a:p>
            <a:r>
              <a:rPr lang="zh-CN" altLang="en-US" sz="4800" b="1" dirty="0" smtClean="0"/>
              <a:t>（</a:t>
            </a:r>
            <a:r>
              <a:rPr lang="en-US" altLang="zh-CN" sz="4800" b="1" dirty="0"/>
              <a:t>2</a:t>
            </a:r>
            <a:r>
              <a:rPr lang="zh-CN" altLang="en-US" sz="4800" b="1" dirty="0"/>
              <a:t>）能力训练缺乏应有的效度</a:t>
            </a:r>
            <a:r>
              <a:rPr lang="zh-CN" altLang="en-US" sz="4800" b="1" dirty="0" smtClean="0"/>
              <a:t>。</a:t>
            </a:r>
            <a:endParaRPr lang="en-US" altLang="zh-CN" sz="4800" b="1" dirty="0" smtClean="0"/>
          </a:p>
          <a:p>
            <a:r>
              <a:rPr lang="zh-CN" altLang="en-US" sz="4800" b="1" dirty="0" smtClean="0"/>
              <a:t>（</a:t>
            </a:r>
            <a:r>
              <a:rPr lang="en-US" altLang="zh-CN" sz="4800" b="1" dirty="0"/>
              <a:t>3</a:t>
            </a:r>
            <a:r>
              <a:rPr lang="zh-CN" altLang="en-US" sz="4800" b="1" dirty="0"/>
              <a:t>）学科视野缺乏自 然的广度。</a:t>
            </a:r>
          </a:p>
        </p:txBody>
      </p:sp>
    </p:spTree>
    <p:extLst>
      <p:ext uri="{BB962C8B-B14F-4D97-AF65-F5344CB8AC3E}">
        <p14:creationId xmlns:p14="http://schemas.microsoft.com/office/powerpoint/2010/main" val="33724292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332656"/>
            <a:ext cx="8640960" cy="4955203"/>
          </a:xfrm>
          <a:prstGeom prst="rect">
            <a:avLst/>
          </a:prstGeom>
        </p:spPr>
        <p:txBody>
          <a:bodyPr wrap="square">
            <a:spAutoFit/>
          </a:bodyPr>
          <a:lstStyle/>
          <a:p>
            <a:r>
              <a:rPr lang="en-US" altLang="zh-CN" sz="3600" b="1" dirty="0">
                <a:solidFill>
                  <a:srgbClr val="FF0000"/>
                </a:solidFill>
              </a:rPr>
              <a:t>2</a:t>
            </a:r>
            <a:r>
              <a:rPr lang="zh-CN" altLang="zh-CN" sz="3600" b="1" dirty="0" smtClean="0">
                <a:solidFill>
                  <a:srgbClr val="FF0000"/>
                </a:solidFill>
              </a:rPr>
              <a:t>、</a:t>
            </a:r>
            <a:r>
              <a:rPr lang="zh-CN" altLang="en-US" sz="3600" b="1" dirty="0" smtClean="0">
                <a:solidFill>
                  <a:srgbClr val="FF0000"/>
                </a:solidFill>
              </a:rPr>
              <a:t>做好</a:t>
            </a:r>
            <a:r>
              <a:rPr lang="zh-CN" altLang="zh-CN" sz="3600" b="1" dirty="0" smtClean="0">
                <a:solidFill>
                  <a:srgbClr val="FF0000"/>
                </a:solidFill>
              </a:rPr>
              <a:t>能力</a:t>
            </a:r>
            <a:r>
              <a:rPr lang="zh-CN" altLang="zh-CN" sz="3600" b="1" dirty="0">
                <a:solidFill>
                  <a:srgbClr val="FF0000"/>
                </a:solidFill>
              </a:rPr>
              <a:t>考查</a:t>
            </a:r>
            <a:r>
              <a:rPr lang="zh-CN" altLang="zh-CN" sz="3600" b="1" dirty="0" smtClean="0">
                <a:solidFill>
                  <a:srgbClr val="FF0000"/>
                </a:solidFill>
              </a:rPr>
              <a:t>与适当难度的</a:t>
            </a:r>
            <a:r>
              <a:rPr lang="zh-CN" altLang="en-US" sz="3600" b="1" dirty="0" smtClean="0">
                <a:solidFill>
                  <a:srgbClr val="FF0000"/>
                </a:solidFill>
              </a:rPr>
              <a:t>有机统一</a:t>
            </a:r>
            <a:endParaRPr lang="en-US" altLang="zh-CN" sz="3600" b="1" dirty="0" smtClean="0">
              <a:solidFill>
                <a:srgbClr val="FF0000"/>
              </a:solidFill>
            </a:endParaRPr>
          </a:p>
          <a:p>
            <a:r>
              <a:rPr lang="zh-CN" altLang="zh-CN" sz="2800" b="1" dirty="0"/>
              <a:t>在坚持能力考查力度不减的情况下，对历史难度适度进行调整。试题考查的都是主体基础知识，</a:t>
            </a:r>
            <a:r>
              <a:rPr lang="zh-CN" altLang="zh-CN" sz="2800" b="1" dirty="0" smtClean="0"/>
              <a:t>选择题涉及</a:t>
            </a:r>
            <a:r>
              <a:rPr lang="zh-CN" altLang="en-US" sz="2800" b="1" dirty="0"/>
              <a:t>基本上</a:t>
            </a:r>
            <a:r>
              <a:rPr lang="zh-CN" altLang="zh-CN" sz="2800" b="1" dirty="0" smtClean="0"/>
              <a:t>是</a:t>
            </a:r>
            <a:r>
              <a:rPr lang="zh-CN" altLang="zh-CN" sz="2800" b="1" dirty="0"/>
              <a:t>考生熟知的基础知识</a:t>
            </a:r>
            <a:r>
              <a:rPr lang="zh-CN" altLang="zh-CN" sz="2800" b="1" dirty="0" smtClean="0"/>
              <a:t>，“</a:t>
            </a:r>
            <a:r>
              <a:rPr lang="zh-CN" altLang="zh-CN" sz="2800" b="1" dirty="0"/>
              <a:t>繁、难、怪、深、偏”的内容基本绝迹。所选用的情景材料由现代文替代了文言文，材料浅显易懂，阅读障碍大为减少，考生不会因材料的阅读难度较大而影响解答。选择题减少了“为什么”、“说明了什么”的考查，增加了“是什么”的考查，适度降低了思维考查的力度。两道主观题基本</a:t>
            </a:r>
            <a:r>
              <a:rPr lang="zh-CN" altLang="zh-CN" sz="2800" b="1" dirty="0" smtClean="0"/>
              <a:t>沿用已有形式</a:t>
            </a:r>
            <a:r>
              <a:rPr lang="zh-CN" altLang="zh-CN" sz="2800" b="1" dirty="0"/>
              <a:t>，并且材料史实平实，材料简短，阅读量少，试卷长度缩减。</a:t>
            </a:r>
          </a:p>
        </p:txBody>
      </p:sp>
    </p:spTree>
    <p:extLst>
      <p:ext uri="{BB962C8B-B14F-4D97-AF65-F5344CB8AC3E}">
        <p14:creationId xmlns:p14="http://schemas.microsoft.com/office/powerpoint/2010/main" val="24476926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0"/>
            <a:ext cx="8280920" cy="6124754"/>
          </a:xfrm>
          <a:prstGeom prst="rect">
            <a:avLst/>
          </a:prstGeom>
        </p:spPr>
        <p:txBody>
          <a:bodyPr wrap="square">
            <a:spAutoFit/>
          </a:bodyPr>
          <a:lstStyle/>
          <a:p>
            <a:r>
              <a:rPr lang="en-US" altLang="zh-CN" sz="2800" b="1" dirty="0">
                <a:solidFill>
                  <a:srgbClr val="FF0000"/>
                </a:solidFill>
              </a:rPr>
              <a:t>3</a:t>
            </a:r>
            <a:r>
              <a:rPr lang="zh-CN" altLang="zh-CN" sz="2800" b="1" dirty="0">
                <a:solidFill>
                  <a:srgbClr val="FF0000"/>
                </a:solidFill>
              </a:rPr>
              <a:t>、呼应社会热点，体现考试的育人功能</a:t>
            </a:r>
          </a:p>
          <a:p>
            <a:r>
              <a:rPr lang="zh-CN" altLang="zh-CN" sz="2800" b="1" dirty="0" smtClean="0"/>
              <a:t>历史</a:t>
            </a:r>
            <a:r>
              <a:rPr lang="zh-CN" altLang="zh-CN" sz="2800" b="1" dirty="0"/>
              <a:t>学科有着鲜明的政治导向，政治性是高考命题的重要原则，立德树人是高考命题首要目标。</a:t>
            </a:r>
            <a:r>
              <a:rPr lang="zh-CN" altLang="zh-CN" sz="2800" b="1" dirty="0" smtClean="0"/>
              <a:t>今</a:t>
            </a:r>
            <a:r>
              <a:rPr lang="zh-CN" altLang="en-US" sz="2800" b="1" dirty="0" smtClean="0"/>
              <a:t>后</a:t>
            </a:r>
            <a:r>
              <a:rPr lang="zh-CN" altLang="zh-CN" sz="2800" b="1" dirty="0" smtClean="0"/>
              <a:t>的</a:t>
            </a:r>
            <a:r>
              <a:rPr lang="zh-CN" altLang="zh-CN" sz="2800" b="1" dirty="0"/>
              <a:t>高考试题充分关注人类社会历史发展中的重大问题，适度关注时代主题和社会热点，科学性和人文性相得益彰，彰显了历史学科的社会功能。试题精心选择反映时代主题，贴近生活、贴近社会的题材，创设问题情境，立足知识和能力考核目标设计问题、组织答案，注意引导考生关注现实，在解决问题中体现价值取向</a:t>
            </a:r>
            <a:r>
              <a:rPr lang="zh-CN" altLang="zh-CN" sz="2800" b="1" dirty="0" smtClean="0"/>
              <a:t>。突出</a:t>
            </a:r>
            <a:r>
              <a:rPr lang="zh-CN" altLang="zh-CN" sz="2800" b="1" dirty="0"/>
              <a:t>了党史、国史的考查</a:t>
            </a:r>
            <a:r>
              <a:rPr lang="zh-CN" altLang="zh-CN" sz="2800" b="1" dirty="0" smtClean="0"/>
              <a:t>，</a:t>
            </a:r>
            <a:r>
              <a:rPr lang="zh-CN" altLang="en-US" sz="2800" b="1" dirty="0" smtClean="0"/>
              <a:t>新时期</a:t>
            </a:r>
            <a:r>
              <a:rPr lang="zh-CN" altLang="zh-CN" sz="2800" b="1" dirty="0" smtClean="0"/>
              <a:t>的</a:t>
            </a:r>
            <a:r>
              <a:rPr lang="zh-CN" altLang="zh-CN" sz="2800" b="1" dirty="0"/>
              <a:t>经济建设等，都有明确的政治导向</a:t>
            </a:r>
            <a:r>
              <a:rPr lang="zh-CN" altLang="zh-CN" sz="2800" b="1" dirty="0" smtClean="0"/>
              <a:t>。马克思主义</a:t>
            </a:r>
            <a:r>
              <a:rPr lang="zh-CN" altLang="en-US" sz="2800" b="1" dirty="0" smtClean="0"/>
              <a:t>中国化</a:t>
            </a:r>
            <a:r>
              <a:rPr lang="zh-CN" altLang="zh-CN" sz="2800" b="1" dirty="0" smtClean="0"/>
              <a:t>更是</a:t>
            </a:r>
            <a:r>
              <a:rPr lang="zh-CN" altLang="zh-CN" sz="2800" b="1" dirty="0"/>
              <a:t>配合了党中央召开的纪念《共产党宣言》的活动</a:t>
            </a:r>
            <a:r>
              <a:rPr lang="zh-CN" altLang="zh-CN" sz="2800" b="1" dirty="0" smtClean="0"/>
              <a:t>。关注</a:t>
            </a:r>
            <a:r>
              <a:rPr lang="zh-CN" altLang="zh-CN" sz="2800" b="1" dirty="0"/>
              <a:t>了学术热点</a:t>
            </a:r>
            <a:r>
              <a:rPr lang="zh-CN" altLang="zh-CN" sz="2800" b="1" dirty="0" smtClean="0"/>
              <a:t>，反映</a:t>
            </a:r>
            <a:r>
              <a:rPr lang="zh-CN" altLang="zh-CN" sz="2800" b="1" dirty="0"/>
              <a:t>了学界的新</a:t>
            </a:r>
            <a:r>
              <a:rPr lang="zh-CN" altLang="zh-CN" sz="2800" b="1" dirty="0" smtClean="0"/>
              <a:t>成果，拓宽</a:t>
            </a:r>
            <a:r>
              <a:rPr lang="zh-CN" altLang="zh-CN" sz="2800" b="1" dirty="0"/>
              <a:t>了考生的学术视野</a:t>
            </a:r>
            <a:r>
              <a:rPr lang="zh-CN" altLang="zh-CN" sz="2800" b="1" dirty="0" smtClean="0"/>
              <a:t>，考查</a:t>
            </a:r>
            <a:r>
              <a:rPr lang="zh-CN" altLang="zh-CN" sz="2800" b="1" dirty="0"/>
              <a:t>了一定史学方法。</a:t>
            </a:r>
          </a:p>
        </p:txBody>
      </p:sp>
    </p:spTree>
    <p:extLst>
      <p:ext uri="{BB962C8B-B14F-4D97-AF65-F5344CB8AC3E}">
        <p14:creationId xmlns:p14="http://schemas.microsoft.com/office/powerpoint/2010/main" val="17567961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907" y="262647"/>
            <a:ext cx="8424936" cy="6555641"/>
          </a:xfrm>
          <a:prstGeom prst="rect">
            <a:avLst/>
          </a:prstGeom>
        </p:spPr>
        <p:txBody>
          <a:bodyPr wrap="square">
            <a:spAutoFit/>
          </a:bodyPr>
          <a:lstStyle/>
          <a:p>
            <a:r>
              <a:rPr lang="zh-CN" altLang="zh-CN" sz="2800" b="1" dirty="0" smtClean="0"/>
              <a:t>依据</a:t>
            </a:r>
            <a:r>
              <a:rPr lang="zh-CN" altLang="zh-CN" sz="2800" b="1" dirty="0"/>
              <a:t>高中历史课程改革发展的方向和趋势，在切入点选择、材料甄选、情境创设、蕴含理念等方面</a:t>
            </a:r>
            <a:r>
              <a:rPr lang="zh-CN" altLang="zh-CN" sz="2800" b="1" dirty="0" smtClean="0"/>
              <a:t>，</a:t>
            </a:r>
            <a:r>
              <a:rPr lang="zh-CN" altLang="en-US" sz="2800" b="1" dirty="0" smtClean="0"/>
              <a:t>越来越</a:t>
            </a:r>
            <a:r>
              <a:rPr lang="zh-CN" altLang="zh-CN" sz="2800" b="1" dirty="0" smtClean="0"/>
              <a:t>呈现出</a:t>
            </a:r>
            <a:r>
              <a:rPr lang="zh-CN" altLang="en-US" sz="2800" b="1" dirty="0"/>
              <a:t>以</a:t>
            </a:r>
            <a:r>
              <a:rPr lang="zh-CN" altLang="zh-CN" sz="2800" b="1" dirty="0"/>
              <a:t>学科性、学术性、时代性</a:t>
            </a:r>
            <a:r>
              <a:rPr lang="zh-CN" altLang="zh-CN" sz="2800" b="1" dirty="0" smtClean="0"/>
              <a:t>为命题立意</a:t>
            </a:r>
            <a:r>
              <a:rPr lang="zh-CN" altLang="en-US" sz="2800" b="1" dirty="0" smtClean="0"/>
              <a:t>的</a:t>
            </a:r>
            <a:r>
              <a:rPr lang="zh-CN" altLang="zh-CN" sz="2800" b="1" dirty="0" smtClean="0"/>
              <a:t>鲜明</a:t>
            </a:r>
            <a:r>
              <a:rPr lang="zh-CN" altLang="zh-CN" sz="2800" b="1" dirty="0"/>
              <a:t>的特点</a:t>
            </a:r>
            <a:r>
              <a:rPr lang="zh-CN" altLang="zh-CN" sz="2800" b="1" dirty="0" smtClean="0"/>
              <a:t>。</a:t>
            </a:r>
            <a:endParaRPr lang="en-US" altLang="zh-CN" sz="2800" b="1" dirty="0" smtClean="0"/>
          </a:p>
          <a:p>
            <a:r>
              <a:rPr lang="zh-CN" altLang="en-US" sz="2800" b="1" dirty="0"/>
              <a:t>学科性</a:t>
            </a:r>
            <a:r>
              <a:rPr lang="zh-CN" altLang="en-US" sz="2800" b="1" dirty="0" smtClean="0"/>
              <a:t>。依托</a:t>
            </a:r>
            <a:r>
              <a:rPr lang="zh-CN" altLang="en-US" sz="2800" b="1" dirty="0"/>
              <a:t>课标、考纲和教科书的主干内容出题，又不局限于具体知识点，呈现出较大的宽容度与灵活性，体现高考选拔性考试的特点和要求。同时，也考查学生对历史知识的整合和迁移能力，强调历史的实际应用功能</a:t>
            </a:r>
            <a:r>
              <a:rPr lang="zh-CN" altLang="en-US" sz="2800" b="1" dirty="0" smtClean="0"/>
              <a:t>。</a:t>
            </a:r>
            <a:endParaRPr lang="en-US" altLang="zh-CN" sz="2800" b="1" dirty="0" smtClean="0"/>
          </a:p>
          <a:p>
            <a:r>
              <a:rPr lang="zh-CN" altLang="en-US" sz="2800" b="1" dirty="0"/>
              <a:t>学术性</a:t>
            </a:r>
            <a:r>
              <a:rPr lang="zh-CN" altLang="en-US" sz="2800" b="1" dirty="0" smtClean="0"/>
              <a:t>。关注</a:t>
            </a:r>
            <a:r>
              <a:rPr lang="zh-CN" altLang="en-US" sz="2800" b="1" dirty="0"/>
              <a:t>史学研究的热点，在题目设计中做到古今贯通、中外结合，并以问题为导向，体现出一定的学术性</a:t>
            </a:r>
            <a:r>
              <a:rPr lang="zh-CN" altLang="en-US" sz="2800" b="1" dirty="0" smtClean="0"/>
              <a:t>。</a:t>
            </a:r>
            <a:endParaRPr lang="en-US" altLang="zh-CN" sz="2800" b="1" dirty="0" smtClean="0"/>
          </a:p>
          <a:p>
            <a:r>
              <a:rPr lang="zh-CN" altLang="en-US" sz="2800" b="1" dirty="0"/>
              <a:t>时代性</a:t>
            </a:r>
            <a:r>
              <a:rPr lang="zh-CN" altLang="en-US" sz="2800" b="1" dirty="0" smtClean="0"/>
              <a:t>。精心</a:t>
            </a:r>
            <a:r>
              <a:rPr lang="zh-CN" altLang="en-US" sz="2800" b="1" dirty="0"/>
              <a:t>选取素材，构建试题情境，引导考生增强国家认同和民族自信心、自豪感，引导中学落实党和国家对历史教育的要求。</a:t>
            </a:r>
            <a:endParaRPr lang="zh-CN" altLang="zh-CN" sz="2800" b="1" dirty="0"/>
          </a:p>
        </p:txBody>
      </p:sp>
    </p:spTree>
    <p:extLst>
      <p:ext uri="{BB962C8B-B14F-4D97-AF65-F5344CB8AC3E}">
        <p14:creationId xmlns:p14="http://schemas.microsoft.com/office/powerpoint/2010/main" val="16193188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9307"/>
            <a:ext cx="9020555" cy="7325082"/>
          </a:xfrm>
          <a:prstGeom prst="rect">
            <a:avLst/>
          </a:prstGeom>
        </p:spPr>
        <p:txBody>
          <a:bodyPr wrap="square">
            <a:spAutoFit/>
          </a:bodyPr>
          <a:lstStyle/>
          <a:p>
            <a:r>
              <a:rPr lang="en-US" altLang="zh-CN" sz="3200" b="1" dirty="0">
                <a:solidFill>
                  <a:srgbClr val="FF0000"/>
                </a:solidFill>
              </a:rPr>
              <a:t>4</a:t>
            </a:r>
            <a:r>
              <a:rPr lang="zh-CN" altLang="zh-CN" sz="3200" b="1" dirty="0">
                <a:solidFill>
                  <a:srgbClr val="FF0000"/>
                </a:solidFill>
              </a:rPr>
              <a:t>、强调历史学科能力的考查</a:t>
            </a:r>
          </a:p>
          <a:p>
            <a:r>
              <a:rPr lang="zh-CN" altLang="zh-CN" sz="2800" b="1" dirty="0"/>
              <a:t>历史学科坚持从多角度、多层次考查考生的学科素养，引导考生适应时代发展要求</a:t>
            </a:r>
            <a:r>
              <a:rPr lang="zh-CN" altLang="zh-CN" sz="2800" b="1" dirty="0" smtClean="0"/>
              <a:t>。</a:t>
            </a:r>
            <a:r>
              <a:rPr lang="zh-CN" altLang="en-US" sz="2800" b="1" dirty="0"/>
              <a:t>高考试题的“素养立意”也渐成</a:t>
            </a:r>
            <a:r>
              <a:rPr lang="zh-CN" altLang="en-US" sz="2800" b="1" dirty="0" smtClean="0"/>
              <a:t>常态</a:t>
            </a:r>
            <a:r>
              <a:rPr lang="zh-CN" altLang="en-US" sz="2800" b="1" dirty="0"/>
              <a:t>，</a:t>
            </a:r>
            <a:r>
              <a:rPr lang="zh-CN" altLang="en-US" sz="2800" b="1" dirty="0" smtClean="0"/>
              <a:t>基本上</a:t>
            </a:r>
            <a:r>
              <a:rPr lang="zh-CN" altLang="en-US" sz="2800" b="1" dirty="0"/>
              <a:t>是以时空观念定位、唯物史观指导，着力考查学生的史料实证、历史解释及家国情怀。</a:t>
            </a:r>
            <a:r>
              <a:rPr lang="zh-CN" altLang="zh-CN" sz="2800" b="1" dirty="0" smtClean="0"/>
              <a:t>历史</a:t>
            </a:r>
            <a:r>
              <a:rPr lang="zh-CN" altLang="zh-CN" sz="2800" b="1" dirty="0"/>
              <a:t>试题考查多种关键能力，包括信息加工、逻辑推理、独立思考等学习生活中必须具备的重要能力。多数题目都不局限于考查某一种能力，</a:t>
            </a:r>
            <a:r>
              <a:rPr lang="zh-CN" altLang="en-US" sz="2800" b="1" dirty="0" smtClean="0"/>
              <a:t>越来越突出“基础性、</a:t>
            </a:r>
            <a:r>
              <a:rPr lang="zh-CN" altLang="zh-CN" sz="2800" b="1" dirty="0" smtClean="0"/>
              <a:t>综合性</a:t>
            </a:r>
            <a:r>
              <a:rPr lang="zh-CN" altLang="en-US" sz="2800" b="1" dirty="0" smtClean="0"/>
              <a:t>、应用性和创新性”</a:t>
            </a:r>
            <a:r>
              <a:rPr lang="zh-CN" altLang="zh-CN" sz="2800" b="1" dirty="0" smtClean="0"/>
              <a:t> 的</a:t>
            </a:r>
            <a:r>
              <a:rPr lang="zh-CN" altLang="zh-CN" sz="2800" b="1" dirty="0"/>
              <a:t>特点</a:t>
            </a:r>
            <a:r>
              <a:rPr lang="zh-CN" altLang="zh-CN" sz="2800" b="1" dirty="0" smtClean="0"/>
              <a:t>，</a:t>
            </a:r>
            <a:r>
              <a:rPr lang="zh-CN" altLang="en-US" sz="2800" b="1" dirty="0" smtClean="0"/>
              <a:t>更加侧重对</a:t>
            </a:r>
            <a:r>
              <a:rPr lang="zh-CN" altLang="zh-CN" sz="2800" b="1" dirty="0" smtClean="0"/>
              <a:t>知识</a:t>
            </a:r>
            <a:r>
              <a:rPr lang="zh-CN" altLang="zh-CN" sz="2800" b="1" dirty="0"/>
              <a:t>之间的</a:t>
            </a:r>
            <a:r>
              <a:rPr lang="zh-CN" altLang="zh-CN" sz="2800" b="1" dirty="0" smtClean="0"/>
              <a:t>综合</a:t>
            </a:r>
            <a:r>
              <a:rPr lang="zh-CN" altLang="en-US" sz="2800" b="1" dirty="0" smtClean="0"/>
              <a:t>以及</a:t>
            </a:r>
            <a:r>
              <a:rPr lang="zh-CN" altLang="zh-CN" sz="2800" b="1" dirty="0" smtClean="0"/>
              <a:t>对</a:t>
            </a:r>
            <a:r>
              <a:rPr lang="zh-CN" altLang="zh-CN" sz="2800" b="1" dirty="0"/>
              <a:t>记忆</a:t>
            </a:r>
            <a:r>
              <a:rPr lang="zh-CN" altLang="zh-CN" sz="2800" b="1" dirty="0" smtClean="0"/>
              <a:t>能力、</a:t>
            </a:r>
            <a:r>
              <a:rPr lang="zh-CN" altLang="zh-CN" sz="2800" b="1" dirty="0"/>
              <a:t>理解能力、分析能力、判断能力和推理能力</a:t>
            </a:r>
            <a:r>
              <a:rPr lang="zh-CN" altLang="zh-CN" sz="2800" b="1" dirty="0" smtClean="0"/>
              <a:t>的考查。在</a:t>
            </a:r>
            <a:r>
              <a:rPr lang="zh-CN" altLang="zh-CN" sz="2800" b="1" dirty="0"/>
              <a:t>考查形式上，运用了判断、概括、说明、评价、解析等学科思维，有效考查考生的各项基本能力和学科素养。选择题主要考查考生的辨识、理解、分析、推理和判断等基础思维能力，非选择题全面考查学生概括与分析、论证、阐述、评价等高层次思维能力，特别突出了史论结合和概括能力</a:t>
            </a:r>
            <a:r>
              <a:rPr lang="zh-CN" altLang="zh-CN" sz="2800" b="1" dirty="0" smtClean="0"/>
              <a:t>。</a:t>
            </a:r>
            <a:r>
              <a:rPr lang="en-US" altLang="zh-CN" b="1" dirty="0"/>
              <a:t/>
            </a:r>
            <a:br>
              <a:rPr lang="en-US" altLang="zh-CN" b="1" dirty="0"/>
            </a:br>
            <a:endParaRPr lang="zh-CN" altLang="en-US" dirty="0"/>
          </a:p>
        </p:txBody>
      </p:sp>
    </p:spTree>
    <p:extLst>
      <p:ext uri="{BB962C8B-B14F-4D97-AF65-F5344CB8AC3E}">
        <p14:creationId xmlns:p14="http://schemas.microsoft.com/office/powerpoint/2010/main" val="22259636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332656"/>
            <a:ext cx="8208912" cy="5509200"/>
          </a:xfrm>
          <a:prstGeom prst="rect">
            <a:avLst/>
          </a:prstGeom>
        </p:spPr>
        <p:txBody>
          <a:bodyPr wrap="square">
            <a:spAutoFit/>
          </a:bodyPr>
          <a:lstStyle/>
          <a:p>
            <a:r>
              <a:rPr lang="zh-CN" altLang="zh-CN" sz="3200" b="1" dirty="0"/>
              <a:t>今</a:t>
            </a:r>
            <a:r>
              <a:rPr lang="zh-CN" altLang="en-US" sz="3200" b="1" dirty="0"/>
              <a:t>后</a:t>
            </a:r>
            <a:r>
              <a:rPr lang="zh-CN" altLang="zh-CN" sz="3200" b="1" dirty="0"/>
              <a:t>程度性选择题明显增多，加大了思维考查的力度和知识的准确度。概括说明的考查，在主观题中占有更重要的分量，在</a:t>
            </a:r>
            <a:r>
              <a:rPr lang="en-US" altLang="zh-CN" sz="3200" b="1" dirty="0"/>
              <a:t>25</a:t>
            </a:r>
            <a:r>
              <a:rPr lang="zh-CN" altLang="zh-CN" sz="3200" b="1" dirty="0"/>
              <a:t>分的大题中，考查此项能力的分值占到一大半，选做题，考查概括比较能力的比重更高。</a:t>
            </a:r>
          </a:p>
          <a:p>
            <a:r>
              <a:rPr lang="zh-CN" altLang="zh-CN" sz="3200" b="1" dirty="0" smtClean="0"/>
              <a:t>多数</a:t>
            </a:r>
            <a:r>
              <a:rPr lang="zh-CN" altLang="zh-CN" sz="3200" b="1" dirty="0"/>
              <a:t>题目都不局限于考查某一种能力</a:t>
            </a:r>
            <a:r>
              <a:rPr lang="zh-CN" altLang="zh-CN" sz="3200" b="1" dirty="0" smtClean="0"/>
              <a:t>，考生</a:t>
            </a:r>
            <a:r>
              <a:rPr lang="zh-CN" altLang="zh-CN" sz="3200" b="1" dirty="0"/>
              <a:t>需要运用准确掌握历史时序、客观叙述历史事实、正确解释历史事物等能力进行综合思考。涵盖了时空观念、历史解释、史料实证等学科素养，考生须运用历史唯物主义的基本观点进行说明。</a:t>
            </a:r>
          </a:p>
        </p:txBody>
      </p:sp>
    </p:spTree>
    <p:extLst>
      <p:ext uri="{BB962C8B-B14F-4D97-AF65-F5344CB8AC3E}">
        <p14:creationId xmlns:p14="http://schemas.microsoft.com/office/powerpoint/2010/main" val="8169551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516" y="28848"/>
            <a:ext cx="8615135" cy="5878532"/>
          </a:xfrm>
          <a:prstGeom prst="rect">
            <a:avLst/>
          </a:prstGeom>
        </p:spPr>
        <p:txBody>
          <a:bodyPr wrap="square">
            <a:spAutoFit/>
          </a:bodyPr>
          <a:lstStyle/>
          <a:p>
            <a:r>
              <a:rPr lang="en-US" altLang="zh-CN" sz="4000" b="1" dirty="0">
                <a:solidFill>
                  <a:srgbClr val="FF0000"/>
                </a:solidFill>
              </a:rPr>
              <a:t>5</a:t>
            </a:r>
            <a:r>
              <a:rPr lang="zh-CN" altLang="zh-CN" sz="4000" b="1" dirty="0" smtClean="0">
                <a:solidFill>
                  <a:srgbClr val="FF0000"/>
                </a:solidFill>
              </a:rPr>
              <a:t>、命题资源</a:t>
            </a:r>
            <a:r>
              <a:rPr lang="zh-CN" altLang="en-US" sz="4000" b="1" dirty="0">
                <a:solidFill>
                  <a:srgbClr val="FF0000"/>
                </a:solidFill>
              </a:rPr>
              <a:t>进一步</a:t>
            </a:r>
            <a:r>
              <a:rPr lang="zh-CN" altLang="zh-CN" sz="4000" b="1" dirty="0" smtClean="0">
                <a:solidFill>
                  <a:srgbClr val="FF0000"/>
                </a:solidFill>
              </a:rPr>
              <a:t>拓</a:t>
            </a:r>
            <a:r>
              <a:rPr lang="zh-CN" altLang="en-US" sz="4000" b="1" dirty="0" smtClean="0">
                <a:solidFill>
                  <a:srgbClr val="FF0000"/>
                </a:solidFill>
              </a:rPr>
              <a:t>展</a:t>
            </a:r>
            <a:endParaRPr lang="zh-CN" altLang="zh-CN" sz="4000" b="1" dirty="0">
              <a:solidFill>
                <a:srgbClr val="FF0000"/>
              </a:solidFill>
            </a:endParaRPr>
          </a:p>
          <a:p>
            <a:r>
              <a:rPr lang="zh-CN" altLang="zh-CN" sz="2400" b="1" dirty="0"/>
              <a:t>以材料形式的多样性考查思辨的灵活性。当今信息社会的快速阅读中，信息表达形式丰富多样。为顺应时代需要，高考继续充分利用非纯文字材料的多样性命题，以考查学生是否拥有面对多种类型材料的观察、发现、分析、思辨能力。</a:t>
            </a:r>
            <a:r>
              <a:rPr lang="zh-CN" altLang="en-US" sz="2400" b="1" dirty="0" smtClean="0"/>
              <a:t> 一卷</a:t>
            </a:r>
            <a:r>
              <a:rPr lang="en-US" altLang="zh-CN" sz="2400" b="1" dirty="0" smtClean="0"/>
              <a:t>41</a:t>
            </a:r>
            <a:r>
              <a:rPr lang="zh-CN" altLang="zh-CN" sz="2400" b="1" dirty="0" smtClean="0"/>
              <a:t>题</a:t>
            </a:r>
            <a:r>
              <a:rPr lang="zh-CN" altLang="zh-CN" sz="2400" b="1" dirty="0"/>
              <a:t>以著名的《鲁宾逊漂流记》的相关情节为素材</a:t>
            </a:r>
            <a:r>
              <a:rPr lang="zh-CN" altLang="zh-CN" sz="2400" b="1" dirty="0" smtClean="0"/>
              <a:t>，首次将文学素材</a:t>
            </a:r>
            <a:r>
              <a:rPr lang="zh-CN" altLang="en-US" sz="2400" b="1" dirty="0" smtClean="0"/>
              <a:t>和三卷以著名的史学著作</a:t>
            </a:r>
            <a:r>
              <a:rPr lang="zh-CN" altLang="zh-CN" sz="2400" b="1" dirty="0" smtClean="0"/>
              <a:t>引入高考试题，这是今年高考试题的最大变化和亮点。考查</a:t>
            </a:r>
            <a:r>
              <a:rPr lang="zh-CN" altLang="zh-CN" sz="2400" b="1" dirty="0"/>
              <a:t>对小说所反映历史现象的认识，拓宽了命题素材，为考生更好的发挥提供了空间，更有利于学科素养的考查。自古以来，有文史不分家之说，历史与文学有着密切关联。文学作品是一定社会现实的反映，将文学作品与历史结合也是常用的教学方法</a:t>
            </a:r>
            <a:r>
              <a:rPr lang="zh-CN" altLang="zh-CN" sz="2400" b="1" dirty="0" smtClean="0"/>
              <a:t>，诚然</a:t>
            </a:r>
            <a:r>
              <a:rPr lang="zh-CN" altLang="zh-CN" sz="2400" b="1" dirty="0"/>
              <a:t>，历史与文学是有区别的，任意曲解历史、演化历史也是不可取的。我们要关注今年的这一变化，正确处理历史与文学的关系，注意挖掘文学所蕴含的历史信息，用好文学素材这一命题资源。</a:t>
            </a:r>
          </a:p>
        </p:txBody>
      </p:sp>
      <p:sp>
        <p:nvSpPr>
          <p:cNvPr id="3" name="TextBox 2"/>
          <p:cNvSpPr txBox="1"/>
          <p:nvPr/>
        </p:nvSpPr>
        <p:spPr>
          <a:xfrm>
            <a:off x="215516" y="5517232"/>
            <a:ext cx="8568952" cy="1200329"/>
          </a:xfrm>
          <a:prstGeom prst="rect">
            <a:avLst/>
          </a:prstGeom>
          <a:noFill/>
        </p:spPr>
        <p:txBody>
          <a:bodyPr wrap="square" rtlCol="0">
            <a:spAutoFit/>
          </a:bodyPr>
          <a:lstStyle/>
          <a:p>
            <a:r>
              <a:rPr lang="zh-CN" altLang="en-US" sz="3600" b="1" dirty="0" smtClean="0">
                <a:solidFill>
                  <a:srgbClr val="FF0000"/>
                </a:solidFill>
              </a:rPr>
              <a:t>文学著作、史学著作、回忆录、考古发现、新的史学观、国家政策、领袖讲话</a:t>
            </a:r>
            <a:endParaRPr lang="zh-CN" altLang="en-US" sz="3600" b="1" dirty="0">
              <a:solidFill>
                <a:srgbClr val="FF0000"/>
              </a:solidFill>
            </a:endParaRPr>
          </a:p>
        </p:txBody>
      </p:sp>
    </p:spTree>
    <p:extLst>
      <p:ext uri="{BB962C8B-B14F-4D97-AF65-F5344CB8AC3E}">
        <p14:creationId xmlns:p14="http://schemas.microsoft.com/office/powerpoint/2010/main" val="253006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5" y="188640"/>
            <a:ext cx="9036495" cy="6740307"/>
          </a:xfrm>
          <a:prstGeom prst="rect">
            <a:avLst/>
          </a:prstGeom>
        </p:spPr>
        <p:txBody>
          <a:bodyPr wrap="square">
            <a:spAutoFit/>
          </a:bodyPr>
          <a:lstStyle/>
          <a:p>
            <a:r>
              <a:rPr lang="en-US" altLang="zh-CN" sz="4000" b="1" dirty="0">
                <a:solidFill>
                  <a:srgbClr val="FF0000"/>
                </a:solidFill>
              </a:rPr>
              <a:t>6</a:t>
            </a:r>
            <a:r>
              <a:rPr lang="zh-CN" altLang="zh-CN" sz="4000" b="1" dirty="0" smtClean="0">
                <a:solidFill>
                  <a:srgbClr val="FF0000"/>
                </a:solidFill>
              </a:rPr>
              <a:t>、</a:t>
            </a:r>
            <a:r>
              <a:rPr lang="zh-CN" altLang="zh-CN" sz="4000" b="1" dirty="0">
                <a:solidFill>
                  <a:srgbClr val="FF0000"/>
                </a:solidFill>
              </a:rPr>
              <a:t>反猜题意识</a:t>
            </a:r>
            <a:r>
              <a:rPr lang="zh-CN" altLang="zh-CN" sz="4000" b="1" dirty="0" smtClean="0">
                <a:solidFill>
                  <a:srgbClr val="FF0000"/>
                </a:solidFill>
              </a:rPr>
              <a:t>明显</a:t>
            </a:r>
            <a:r>
              <a:rPr lang="zh-CN" altLang="en-US" sz="4000" b="1" dirty="0" smtClean="0">
                <a:solidFill>
                  <a:srgbClr val="FF0000"/>
                </a:solidFill>
              </a:rPr>
              <a:t>加强</a:t>
            </a:r>
            <a:endParaRPr lang="zh-CN" altLang="zh-CN" sz="4000" dirty="0">
              <a:solidFill>
                <a:srgbClr val="FF0000"/>
              </a:solidFill>
            </a:endParaRPr>
          </a:p>
          <a:p>
            <a:r>
              <a:rPr lang="en-US" altLang="zh-CN" dirty="0" smtClean="0"/>
              <a:t>         </a:t>
            </a:r>
            <a:r>
              <a:rPr lang="zh-CN" altLang="zh-CN" sz="2800" b="1" dirty="0" smtClean="0"/>
              <a:t>在</a:t>
            </a:r>
            <a:r>
              <a:rPr lang="zh-CN" altLang="zh-CN" sz="2800" b="1" dirty="0"/>
              <a:t>试卷结构所示</a:t>
            </a:r>
            <a:r>
              <a:rPr lang="zh-CN" altLang="zh-CN" sz="2800" b="1" dirty="0" smtClean="0"/>
              <a:t>，文化</a:t>
            </a:r>
            <a:r>
              <a:rPr lang="zh-CN" altLang="zh-CN" sz="2800" b="1" dirty="0"/>
              <a:t>模块严重</a:t>
            </a:r>
            <a:r>
              <a:rPr lang="zh-CN" altLang="zh-CN" sz="2800" b="1" dirty="0" smtClean="0"/>
              <a:t>失衡。 “</a:t>
            </a:r>
            <a:r>
              <a:rPr lang="zh-CN" altLang="zh-CN" sz="2800" b="1" dirty="0"/>
              <a:t>坚持立德树人，加强社会主义核心价值观、中华优秀传统文化、依法治国和创新精神的考查”是高考命题改革的重要主题。突出优秀传统文化，是近年来高考命题的重心。文化部分考查的弱化，显然与这一时代精神相悖。从面上复习实际看，都将传统文化的考查置于重中之重，各地模拟题都浓笔重彩的凸显了传统文化，各类传统文化的题目更是层出不穷。这很可能是命题者在与面上模拟的博弈中，在反猜题的角逐中，采取的应对措施。可能是在试题的查重环节中，发现了类似的成题，被迫舍弃了传统文化方面的</a:t>
            </a:r>
            <a:r>
              <a:rPr lang="zh-CN" altLang="zh-CN" sz="2800" b="1" dirty="0" smtClean="0"/>
              <a:t>考查。</a:t>
            </a:r>
            <a:r>
              <a:rPr lang="zh-CN" altLang="zh-CN" sz="2800" b="1" dirty="0"/>
              <a:t>凭借命题专家的学识和境界，即使碰上相同的素材，在试题的立意、设问、作答等方面也会命出不同凡响的题目来，这种刻意的反猜题是大可不必的。</a:t>
            </a:r>
          </a:p>
        </p:txBody>
      </p:sp>
    </p:spTree>
    <p:extLst>
      <p:ext uri="{BB962C8B-B14F-4D97-AF65-F5344CB8AC3E}">
        <p14:creationId xmlns:p14="http://schemas.microsoft.com/office/powerpoint/2010/main" val="16972696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a:spLocks/>
          </p:cNvSpPr>
          <p:nvPr/>
        </p:nvSpPr>
        <p:spPr>
          <a:xfrm>
            <a:off x="395536" y="2780928"/>
            <a:ext cx="7704856" cy="1036638"/>
          </a:xfrm>
          <a:prstGeom prst="rect">
            <a:avLst/>
          </a:prstGeom>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60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黑体" pitchFamily="49" charset="-122"/>
                <a:ea typeface="黑体" pitchFamily="49" charset="-122"/>
              </a:rPr>
              <a:t>二</a:t>
            </a:r>
            <a:r>
              <a:rPr lang="zh-CN" altLang="en-US" sz="6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黑体" pitchFamily="49" charset="-122"/>
                <a:ea typeface="黑体" pitchFamily="49" charset="-122"/>
              </a:rPr>
              <a:t>、高考复习备考</a:t>
            </a:r>
            <a:endParaRPr lang="en-US" altLang="zh-CN" sz="6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黑体" pitchFamily="49" charset="-122"/>
              <a:ea typeface="黑体" pitchFamily="49" charset="-122"/>
            </a:endParaRPr>
          </a:p>
          <a:p>
            <a:pPr>
              <a:defRPr/>
            </a:pPr>
            <a:r>
              <a:rPr lang="zh-CN" altLang="en-US" sz="6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黑体" pitchFamily="49" charset="-122"/>
                <a:ea typeface="黑体" pitchFamily="49" charset="-122"/>
              </a:rPr>
              <a:t>建    议 </a:t>
            </a:r>
            <a:r>
              <a:rPr lang="zh-CN" altLang="en-US" sz="6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r>
            <a:br>
              <a:rPr lang="zh-CN" altLang="en-US" sz="6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br>
            <a:endParaRPr lang="zh-CN" altLang="en-US" sz="6000" dirty="0">
              <a:solidFill>
                <a:srgbClr val="FF0000"/>
              </a:solidFill>
            </a:endParaRPr>
          </a:p>
        </p:txBody>
      </p:sp>
    </p:spTree>
    <p:extLst>
      <p:ext uri="{BB962C8B-B14F-4D97-AF65-F5344CB8AC3E}">
        <p14:creationId xmlns:p14="http://schemas.microsoft.com/office/powerpoint/2010/main" val="3807897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88640"/>
            <a:ext cx="8964488" cy="6124754"/>
          </a:xfrm>
          <a:prstGeom prst="rect">
            <a:avLst/>
          </a:prstGeom>
        </p:spPr>
        <p:txBody>
          <a:bodyPr wrap="square">
            <a:spAutoFit/>
          </a:bodyPr>
          <a:lstStyle/>
          <a:p>
            <a:r>
              <a:rPr lang="zh-CN" altLang="en-US" sz="2800" b="1" dirty="0"/>
              <a:t>“稳健”是高考命题的一贯风格，成功的经验、经典的思路、优秀的做法不会随时间的推移而消失。高考不讲求覆盖，突出主干知识和重点知识的考查方向始终如一。</a:t>
            </a:r>
          </a:p>
          <a:p>
            <a:r>
              <a:rPr lang="en-US" altLang="zh-CN" sz="2800" b="1" dirty="0"/>
              <a:t>2018</a:t>
            </a:r>
            <a:r>
              <a:rPr lang="zh-CN" altLang="en-US" sz="2800" b="1" dirty="0"/>
              <a:t>年全国高考卷</a:t>
            </a:r>
            <a:r>
              <a:rPr lang="en-US" altLang="zh-CN" sz="2800" b="1" dirty="0"/>
              <a:t>Ⅰ</a:t>
            </a:r>
            <a:r>
              <a:rPr lang="zh-CN" altLang="en-US" sz="2800" b="1" dirty="0"/>
              <a:t>涉及的知识包括：诸子百家、古代手工业、藩镇割据、郑和下西洋、甲午战争、中共成立、中共外交、村民自治、一五计划、雅典民主、早期殖民扩张、工业革命、马克思主义诞生、第三世界崛起等。这些都是课程标准的核心知识、历史学科的必备知识、课堂教学的主干知识。选做题涉及到的二战史及美国外交政策的演变也是考纲和教学的重点。试题涵盖了一些重要的历史概念和历史事件，如安史之乱、藩镇割据、甲午战争、人文精神、第三世界、农村基层民主。试题还涉及到一些重要的历史人物，如墨子、郑和、梭伦、马克思、汉武帝、毛泽东、华盛顿、罗斯福等。</a:t>
            </a:r>
          </a:p>
        </p:txBody>
      </p:sp>
    </p:spTree>
    <p:extLst>
      <p:ext uri="{BB962C8B-B14F-4D97-AF65-F5344CB8AC3E}">
        <p14:creationId xmlns:p14="http://schemas.microsoft.com/office/powerpoint/2010/main" val="17092600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665163"/>
            <a:ext cx="9217025" cy="5500687"/>
          </a:xfrm>
          <a:prstGeom prst="quadArrowCallout">
            <a:avLst/>
          </a:prstGeom>
          <a:ln/>
          <a:extLst/>
        </p:spPr>
        <p:style>
          <a:lnRef idx="2">
            <a:schemeClr val="accent1"/>
          </a:lnRef>
          <a:fillRef idx="1">
            <a:schemeClr val="lt1"/>
          </a:fillRef>
          <a:effectRef idx="0">
            <a:schemeClr val="accent1"/>
          </a:effectRef>
          <a:fontRef idx="minor">
            <a:schemeClr val="dk1"/>
          </a:fontRef>
        </p:style>
        <p:txBody>
          <a:bodyPr/>
          <a:lstStyle/>
          <a:p>
            <a:pPr marL="342900" indent="-342900">
              <a:lnSpc>
                <a:spcPct val="90000"/>
              </a:lnSpc>
              <a:spcBef>
                <a:spcPct val="20000"/>
              </a:spcBef>
              <a:buClr>
                <a:schemeClr val="hlink"/>
              </a:buClr>
              <a:buSzPct val="70000"/>
              <a:buFont typeface="Wingdings" pitchFamily="2" charset="2"/>
              <a:buNone/>
              <a:defRPr/>
            </a:pPr>
            <a:r>
              <a:rPr lang="zh-CN" altLang="en-US" sz="3600" dirty="0">
                <a:latin typeface="楷体_GB2312" pitchFamily="49" charset="-122"/>
                <a:ea typeface="楷体_GB2312" pitchFamily="49" charset="-122"/>
              </a:rPr>
              <a:t>      </a:t>
            </a:r>
            <a:r>
              <a:rPr lang="zh-CN" altLang="en-US" sz="5400" b="1" dirty="0">
                <a:latin typeface="楷体_GB2312" pitchFamily="49" charset="-122"/>
                <a:ea typeface="楷体_GB2312" pitchFamily="49" charset="-122"/>
              </a:rPr>
              <a:t>策略一 </a:t>
            </a:r>
            <a:endParaRPr lang="en-US" altLang="zh-CN" sz="5400" b="1" dirty="0">
              <a:latin typeface="楷体_GB2312" pitchFamily="49" charset="-122"/>
              <a:ea typeface="楷体_GB2312" pitchFamily="49" charset="-122"/>
            </a:endParaRPr>
          </a:p>
          <a:p>
            <a:pPr marL="342900" indent="-342900">
              <a:lnSpc>
                <a:spcPct val="90000"/>
              </a:lnSpc>
              <a:spcBef>
                <a:spcPct val="20000"/>
              </a:spcBef>
              <a:buClr>
                <a:schemeClr val="hlink"/>
              </a:buClr>
              <a:buSzPct val="70000"/>
              <a:buFont typeface="Wingdings" pitchFamily="2" charset="2"/>
              <a:buNone/>
              <a:defRPr/>
            </a:pPr>
            <a:r>
              <a:rPr lang="zh-CN" altLang="en-US" sz="5400" b="1" dirty="0">
                <a:latin typeface="楷体_GB2312" pitchFamily="49" charset="-122"/>
                <a:ea typeface="楷体_GB2312" pitchFamily="49" charset="-122"/>
              </a:rPr>
              <a:t>品读考纲课标</a:t>
            </a:r>
            <a:endParaRPr lang="en-US" altLang="zh-CN" sz="5400" b="1" dirty="0">
              <a:latin typeface="楷体_GB2312" pitchFamily="49" charset="-122"/>
              <a:ea typeface="楷体_GB2312" pitchFamily="49" charset="-122"/>
            </a:endParaRPr>
          </a:p>
          <a:p>
            <a:pPr marL="342900" indent="-342900">
              <a:lnSpc>
                <a:spcPct val="90000"/>
              </a:lnSpc>
              <a:spcBef>
                <a:spcPct val="20000"/>
              </a:spcBef>
              <a:buClr>
                <a:schemeClr val="hlink"/>
              </a:buClr>
              <a:buSzPct val="70000"/>
              <a:buFont typeface="Wingdings" pitchFamily="2" charset="2"/>
              <a:buNone/>
              <a:defRPr/>
            </a:pPr>
            <a:r>
              <a:rPr lang="zh-CN" altLang="en-US" sz="5400" b="1" dirty="0">
                <a:latin typeface="楷体_GB2312" pitchFamily="49" charset="-122"/>
                <a:ea typeface="楷体_GB2312" pitchFamily="49" charset="-122"/>
              </a:rPr>
              <a:t>内化命题依据</a:t>
            </a:r>
            <a:endParaRPr lang="en-US" altLang="zh-CN" sz="5400" b="1" dirty="0">
              <a:latin typeface="楷体_GB2312" pitchFamily="49" charset="-122"/>
              <a:ea typeface="楷体_GB2312" pitchFamily="49" charset="-122"/>
            </a:endParaRPr>
          </a:p>
          <a:p>
            <a:pPr marL="342900" indent="-342900">
              <a:lnSpc>
                <a:spcPct val="90000"/>
              </a:lnSpc>
              <a:spcBef>
                <a:spcPct val="20000"/>
              </a:spcBef>
              <a:buClr>
                <a:schemeClr val="hlink"/>
              </a:buClr>
              <a:buSzPct val="70000"/>
              <a:buFont typeface="Wingdings" pitchFamily="2" charset="2"/>
              <a:buNone/>
              <a:defRPr/>
            </a:pPr>
            <a:endParaRPr lang="en-US" altLang="zh-CN" sz="5400" b="1" dirty="0">
              <a:latin typeface="楷体_GB2312" pitchFamily="49" charset="-122"/>
              <a:ea typeface="楷体_GB2312" pitchFamily="49" charset="-122"/>
            </a:endParaRPr>
          </a:p>
          <a:p>
            <a:pPr marL="342900" indent="-342900">
              <a:lnSpc>
                <a:spcPct val="90000"/>
              </a:lnSpc>
              <a:spcBef>
                <a:spcPct val="20000"/>
              </a:spcBef>
              <a:buClr>
                <a:schemeClr val="hlink"/>
              </a:buClr>
              <a:buSzPct val="70000"/>
              <a:buFont typeface="Wingdings" pitchFamily="2" charset="2"/>
              <a:buNone/>
              <a:defRPr/>
            </a:pPr>
            <a:endParaRPr lang="en-US" altLang="zh-CN" sz="3600" dirty="0">
              <a:latin typeface="楷体_GB2312" pitchFamily="49" charset="-122"/>
              <a:ea typeface="楷体_GB2312" pitchFamily="49" charset="-122"/>
            </a:endParaRPr>
          </a:p>
          <a:p>
            <a:pPr marL="342900" indent="-342900">
              <a:lnSpc>
                <a:spcPct val="90000"/>
              </a:lnSpc>
              <a:spcBef>
                <a:spcPct val="20000"/>
              </a:spcBef>
              <a:buClr>
                <a:schemeClr val="hlink"/>
              </a:buClr>
              <a:buSzPct val="70000"/>
              <a:buFont typeface="Wingdings" pitchFamily="2" charset="2"/>
              <a:buNone/>
              <a:defRPr/>
            </a:pPr>
            <a:r>
              <a:rPr lang="en-US" altLang="zh-CN" sz="3600" dirty="0">
                <a:latin typeface="楷体_GB2312" pitchFamily="49" charset="-122"/>
                <a:ea typeface="楷体_GB2312" pitchFamily="49" charset="-122"/>
              </a:rPr>
              <a:t>     </a:t>
            </a:r>
            <a:endParaRPr lang="zh-CN" altLang="en-US" sz="3600" dirty="0">
              <a:latin typeface="楷体_GB2312" pitchFamily="49" charset="-122"/>
              <a:ea typeface="楷体_GB2312" pitchFamily="49" charset="-122"/>
            </a:endParaRPr>
          </a:p>
        </p:txBody>
      </p:sp>
    </p:spTree>
    <p:extLst>
      <p:ext uri="{BB962C8B-B14F-4D97-AF65-F5344CB8AC3E}">
        <p14:creationId xmlns:p14="http://schemas.microsoft.com/office/powerpoint/2010/main" val="29298343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313" y="981075"/>
            <a:ext cx="8229600" cy="4686300"/>
          </a:xfrm>
        </p:spPr>
        <p:txBody>
          <a:bodyPr>
            <a:normAutofit fontScale="92500" lnSpcReduction="20000"/>
          </a:bodyPr>
          <a:lstStyle/>
          <a:p>
            <a:pPr marL="0" indent="0">
              <a:buFont typeface="Arial" pitchFamily="34" charset="0"/>
              <a:buNone/>
              <a:defRPr/>
            </a:pPr>
            <a:r>
              <a:rPr lang="zh-CN" altLang="zh-CN" dirty="0"/>
              <a:t>针对现在高考历史命题的特点，</a:t>
            </a:r>
            <a:r>
              <a:rPr lang="en-US" altLang="zh-CN" dirty="0" smtClean="0"/>
              <a:t>2019</a:t>
            </a:r>
            <a:r>
              <a:rPr lang="zh-CN" altLang="zh-CN" dirty="0" smtClean="0"/>
              <a:t>届</a:t>
            </a:r>
            <a:r>
              <a:rPr lang="zh-CN" altLang="zh-CN" dirty="0"/>
              <a:t>高考历史复习可以从以下几个方面入手：</a:t>
            </a:r>
          </a:p>
          <a:p>
            <a:pPr marL="0" indent="0">
              <a:buFont typeface="Arial" pitchFamily="34" charset="0"/>
              <a:buNone/>
              <a:defRPr/>
            </a:pPr>
            <a:r>
              <a:rPr lang="zh-CN" altLang="zh-CN" dirty="0"/>
              <a:t>一轮复习注重于打好历史学的基本功底；基本的历史知识，基本的历史能，基本的历史素养三个方向，建议以通史的模式进行复习，配合以高质量的高考模拟题作为跟踪训练。</a:t>
            </a:r>
          </a:p>
          <a:p>
            <a:pPr marL="0" indent="0">
              <a:buFont typeface="Arial" pitchFamily="34" charset="0"/>
              <a:buNone/>
              <a:defRPr/>
            </a:pPr>
            <a:r>
              <a:rPr lang="zh-CN" altLang="zh-CN" dirty="0"/>
              <a:t>二轮复习</a:t>
            </a:r>
            <a:r>
              <a:rPr lang="zh-CN" altLang="zh-CN" dirty="0" smtClean="0"/>
              <a:t>以</a:t>
            </a:r>
            <a:r>
              <a:rPr lang="zh-CN" altLang="en-US" dirty="0" smtClean="0"/>
              <a:t>通史或</a:t>
            </a:r>
            <a:r>
              <a:rPr lang="zh-CN" altLang="zh-CN" dirty="0" smtClean="0"/>
              <a:t>专题</a:t>
            </a:r>
            <a:r>
              <a:rPr lang="zh-CN" altLang="zh-CN" dirty="0"/>
              <a:t>形式开展，使学生形成完整的历史框架和对阶段历史特征准确把握。</a:t>
            </a:r>
          </a:p>
          <a:p>
            <a:pPr marL="0" indent="0">
              <a:buFont typeface="Arial" pitchFamily="34" charset="0"/>
              <a:buNone/>
              <a:defRPr/>
            </a:pPr>
            <a:r>
              <a:rPr lang="zh-CN" altLang="zh-CN" dirty="0"/>
              <a:t>高考前</a:t>
            </a:r>
            <a:r>
              <a:rPr lang="en-US" altLang="zh-CN" dirty="0"/>
              <a:t>2</a:t>
            </a:r>
            <a:r>
              <a:rPr lang="zh-CN" altLang="zh-CN" dirty="0"/>
              <a:t>个月按高考考点大概分布结合时代热点问题进行梳理，配合以高考题的研究和高考模拟题的训练，全面提升学生的应试能力。</a:t>
            </a:r>
          </a:p>
          <a:p>
            <a:pPr>
              <a:defRPr/>
            </a:pPr>
            <a:endParaRPr lang="zh-CN" altLang="en-US" dirty="0"/>
          </a:p>
        </p:txBody>
      </p:sp>
    </p:spTree>
    <p:extLst>
      <p:ext uri="{BB962C8B-B14F-4D97-AF65-F5344CB8AC3E}">
        <p14:creationId xmlns:p14="http://schemas.microsoft.com/office/powerpoint/2010/main" val="29410795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内容占位符 2"/>
          <p:cNvSpPr>
            <a:spLocks noGrp="1"/>
          </p:cNvSpPr>
          <p:nvPr>
            <p:ph idx="1"/>
          </p:nvPr>
        </p:nvSpPr>
        <p:spPr>
          <a:xfrm>
            <a:off x="684213" y="836613"/>
            <a:ext cx="8229600" cy="4686300"/>
          </a:xfrm>
        </p:spPr>
        <p:txBody>
          <a:bodyPr/>
          <a:lstStyle/>
          <a:p>
            <a:pPr marL="0" indent="0">
              <a:buFont typeface="Arial" pitchFamily="34" charset="0"/>
              <a:buNone/>
            </a:pPr>
            <a:r>
              <a:rPr lang="zh-CN" altLang="en-US" smtClean="0"/>
              <a:t>认真研究课标和考试说明</a:t>
            </a:r>
            <a:r>
              <a:rPr lang="en-US" altLang="zh-CN" smtClean="0"/>
              <a:t>(</a:t>
            </a:r>
            <a:r>
              <a:rPr lang="zh-CN" altLang="en-US" smtClean="0"/>
              <a:t>考试大纲</a:t>
            </a:r>
            <a:r>
              <a:rPr lang="en-US" altLang="zh-CN" smtClean="0"/>
              <a:t>)</a:t>
            </a:r>
            <a:r>
              <a:rPr lang="zh-CN" altLang="en-US" smtClean="0"/>
              <a:t>：在现在多种版本教材的情况下，课标是专家高考命题的唯一依据。我们复习只有紧扣课标才能做到少做无用功，才能少讲精讲、短时高效。考试说明是对高考能力要求、考试内容、试卷形式等方面的具体说明和要求，我们深研考试说明能把握住高考专家的命题意图、教育理念和命题思想，从而使我们的复习更有针对性、时代性、高效率。</a:t>
            </a:r>
          </a:p>
        </p:txBody>
      </p:sp>
    </p:spTree>
    <p:extLst>
      <p:ext uri="{BB962C8B-B14F-4D97-AF65-F5344CB8AC3E}">
        <p14:creationId xmlns:p14="http://schemas.microsoft.com/office/powerpoint/2010/main" val="31404995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标题 146433"/>
          <p:cNvSpPr>
            <a:spLocks noGrp="1" noRot="1" noChangeArrowheads="1"/>
          </p:cNvSpPr>
          <p:nvPr>
            <p:ph type="title" idx="4294967295"/>
          </p:nvPr>
        </p:nvSpPr>
        <p:spPr>
          <a:xfrm>
            <a:off x="0" y="406400"/>
            <a:ext cx="7546975" cy="574675"/>
          </a:xfrm>
        </p:spPr>
        <p:txBody>
          <a:bodyPr>
            <a:normAutofit fontScale="90000"/>
          </a:bodyPr>
          <a:lstStyle/>
          <a:p>
            <a:r>
              <a:rPr lang="zh-CN" altLang="en-US" b="1" smtClean="0">
                <a:solidFill>
                  <a:srgbClr val="FF3300"/>
                </a:solidFill>
                <a:latin typeface="黑体" pitchFamily="49" charset="-122"/>
                <a:ea typeface="黑体" pitchFamily="49" charset="-122"/>
              </a:rPr>
              <a:t>整合课标考纲，弥补体系缺陷。</a:t>
            </a:r>
          </a:p>
        </p:txBody>
      </p:sp>
      <p:sp>
        <p:nvSpPr>
          <p:cNvPr id="36867" name="直接连接符 146434"/>
          <p:cNvSpPr>
            <a:spLocks noChangeShapeType="1"/>
          </p:cNvSpPr>
          <p:nvPr/>
        </p:nvSpPr>
        <p:spPr bwMode="auto">
          <a:xfrm>
            <a:off x="868363" y="5754688"/>
            <a:ext cx="0" cy="0"/>
          </a:xfrm>
          <a:prstGeom prst="line">
            <a:avLst/>
          </a:prstGeom>
          <a:noFill/>
          <a:ln w="12700" cap="rnd">
            <a:solidFill>
              <a:srgbClr val="0000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7" name="文本框 146487"/>
          <p:cNvSpPr txBox="1">
            <a:spLocks noChangeArrowheads="1"/>
          </p:cNvSpPr>
          <p:nvPr/>
        </p:nvSpPr>
        <p:spPr bwMode="auto">
          <a:xfrm>
            <a:off x="395288" y="2565400"/>
            <a:ext cx="77771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buFont typeface="Arial" pitchFamily="34" charset="0"/>
              <a:buNone/>
            </a:pPr>
            <a:r>
              <a:rPr lang="zh-CN" altLang="en-US" sz="3600" b="1">
                <a:latin typeface="Arial Narrow" pitchFamily="34" charset="0"/>
                <a:ea typeface="华文新魏" pitchFamily="2" charset="-122"/>
              </a:rPr>
              <a:t>        以课标为依据，着力整合各种资源，剔除其中远离课标的知识点，让学生一看就能明白掌握什么？掌握到什么程度？从而搭建一个适合全体学生展开高效历史复习的新舞台。</a:t>
            </a:r>
          </a:p>
        </p:txBody>
      </p:sp>
    </p:spTree>
    <p:extLst>
      <p:ext uri="{BB962C8B-B14F-4D97-AF65-F5344CB8AC3E}">
        <p14:creationId xmlns:p14="http://schemas.microsoft.com/office/powerpoint/2010/main" val="20545401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100000">
                                          <p:val>
                                            <p:strVal val="#ppt_x"/>
                                          </p:val>
                                        </p:tav>
                                      </p:tavLst>
                                    </p:anim>
                                    <p:anim calcmode="lin" valueType="num">
                                      <p:cBhvr>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717"/>
                                        </p:tgtEl>
                                        <p:attrNameLst>
                                          <p:attrName>style.visibility</p:attrName>
                                        </p:attrNameLst>
                                      </p:cBhvr>
                                      <p:to>
                                        <p:strVal val="visible"/>
                                      </p:to>
                                    </p:set>
                                    <p:anim calcmode="lin" valueType="num">
                                      <p:cBhvr>
                                        <p:cTn id="13" dur="500" fill="hold"/>
                                        <p:tgtEl>
                                          <p:spTgt spid="28717"/>
                                        </p:tgtEl>
                                        <p:attrNameLst>
                                          <p:attrName>ppt_x</p:attrName>
                                        </p:attrNameLst>
                                      </p:cBhvr>
                                      <p:tavLst>
                                        <p:tav tm="0">
                                          <p:val>
                                            <p:strVal val="#ppt_x"/>
                                          </p:val>
                                        </p:tav>
                                        <p:tav tm="100000">
                                          <p:val>
                                            <p:strVal val="#ppt_x"/>
                                          </p:val>
                                        </p:tav>
                                      </p:tavLst>
                                    </p:anim>
                                    <p:anim calcmode="lin" valueType="num">
                                      <p:cBhvr>
                                        <p:cTn id="14" dur="500" fill="hold"/>
                                        <p:tgtEl>
                                          <p:spTgt spid="287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717"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304800" y="2133600"/>
            <a:ext cx="8686800" cy="3657600"/>
          </a:xfrm>
          <a:ln w="19050" cap="rnd">
            <a:solidFill>
              <a:srgbClr val="FFFF00"/>
            </a:solidFill>
            <a:prstDash val="sysDot"/>
            <a:miter lim="800000"/>
            <a:headEnd/>
            <a:tailEnd/>
          </a:ln>
        </p:spPr>
        <p:txBody>
          <a:bodyPr/>
          <a:lstStyle/>
          <a:p>
            <a:pPr eaLnBrk="1" hangingPunct="1">
              <a:buFont typeface="Wingdings" pitchFamily="2" charset="2"/>
              <a:buNone/>
            </a:pPr>
            <a:r>
              <a:rPr lang="zh-CN" altLang="en-US" sz="3600" b="1" smtClean="0">
                <a:latin typeface="楷体_GB2312" charset="-122"/>
                <a:ea typeface="楷体_GB2312" charset="-122"/>
              </a:rPr>
              <a:t>近代甲午战后的中国（</a:t>
            </a:r>
            <a:r>
              <a:rPr lang="en-US" altLang="zh-CN" sz="3600" b="1" smtClean="0">
                <a:latin typeface="楷体_GB2312" charset="-122"/>
                <a:ea typeface="楷体_GB2312" charset="-122"/>
              </a:rPr>
              <a:t>1895-1919</a:t>
            </a:r>
            <a:r>
              <a:rPr lang="zh-CN" altLang="en-US" sz="3600" b="1" smtClean="0">
                <a:latin typeface="楷体_GB2312" charset="-122"/>
                <a:ea typeface="楷体_GB2312" charset="-122"/>
              </a:rPr>
              <a:t>年）</a:t>
            </a:r>
          </a:p>
          <a:p>
            <a:pPr eaLnBrk="1" hangingPunct="1">
              <a:buFont typeface="Wingdings" pitchFamily="2" charset="2"/>
              <a:buNone/>
            </a:pPr>
            <a:endParaRPr lang="zh-CN" altLang="en-US" sz="3600" b="1" smtClean="0">
              <a:latin typeface="楷体_GB2312" charset="-122"/>
              <a:ea typeface="楷体_GB2312" charset="-122"/>
            </a:endParaRPr>
          </a:p>
          <a:p>
            <a:pPr eaLnBrk="1" hangingPunct="1">
              <a:buFont typeface="Wingdings" pitchFamily="2" charset="2"/>
              <a:buNone/>
            </a:pPr>
            <a:r>
              <a:rPr lang="zh-CN" altLang="en-US" sz="3600" b="1" smtClean="0">
                <a:latin typeface="楷体_GB2312" charset="-122"/>
                <a:ea typeface="楷体_GB2312" charset="-122"/>
              </a:rPr>
              <a:t>首先，品读考纲（见下表）</a:t>
            </a:r>
          </a:p>
          <a:p>
            <a:pPr eaLnBrk="1" hangingPunct="1">
              <a:buFont typeface="Wingdings" pitchFamily="2" charset="2"/>
              <a:buNone/>
            </a:pPr>
            <a:endParaRPr lang="en-US" altLang="zh-CN" smtClean="0">
              <a:latin typeface="楷体_GB2312" charset="-122"/>
              <a:ea typeface="楷体_GB2312" charset="-122"/>
            </a:endParaRPr>
          </a:p>
        </p:txBody>
      </p:sp>
    </p:spTree>
    <p:extLst>
      <p:ext uri="{BB962C8B-B14F-4D97-AF65-F5344CB8AC3E}">
        <p14:creationId xmlns:p14="http://schemas.microsoft.com/office/powerpoint/2010/main" val="29028307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Group 2"/>
          <p:cNvGraphicFramePr>
            <a:graphicFrameLocks noGrp="1"/>
          </p:cNvGraphicFramePr>
          <p:nvPr>
            <p:ph/>
          </p:nvPr>
        </p:nvGraphicFramePr>
        <p:xfrm>
          <a:off x="0" y="762000"/>
          <a:ext cx="9144000" cy="5764212"/>
        </p:xfrm>
        <a:graphic>
          <a:graphicData uri="http://schemas.openxmlformats.org/drawingml/2006/table">
            <a:tbl>
              <a:tblPr/>
              <a:tblGrid>
                <a:gridCol w="620713"/>
                <a:gridCol w="619125"/>
                <a:gridCol w="2713037"/>
                <a:gridCol w="5191125"/>
              </a:tblGrid>
              <a:tr h="701032">
                <a:tc rowSpan="11">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latin typeface="Garamond" pitchFamily="18" charset="0"/>
                        <a:ea typeface="楷体_GB2312"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latin typeface="Garamond" pitchFamily="18" charset="0"/>
                        <a:ea typeface="楷体_GB2312"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latin typeface="Garamond" pitchFamily="18" charset="0"/>
                          <a:ea typeface="楷体_GB2312" pitchFamily="49" charset="-122"/>
                        </a:rPr>
                        <a:t>考纲</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latin typeface="Garamond" pitchFamily="18" charset="0"/>
                          <a:ea typeface="楷体_GB2312" pitchFamily="49" charset="-122"/>
                        </a:rPr>
                        <a:t>中所涉及本专题内容</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latin typeface="Garamond" pitchFamily="18" charset="0"/>
                        <a:ea typeface="楷体_GB2312" pitchFamily="49" charset="-122"/>
                      </a:endParaRPr>
                    </a:p>
                  </a:txBody>
                  <a:tcPr marT="45716" marB="45716" horzOverflow="overflow">
                    <a:lnL w="127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latin typeface="Garamond" pitchFamily="18" charset="0"/>
                        <a:ea typeface="楷体_GB2312"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latin typeface="Garamond" pitchFamily="18" charset="0"/>
                        <a:ea typeface="楷体_GB2312"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latin typeface="Garamond" pitchFamily="18" charset="0"/>
                          <a:ea typeface="楷体_GB2312" pitchFamily="49" charset="-122"/>
                        </a:rPr>
                        <a:t>近</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latin typeface="Garamond" pitchFamily="18" charset="0"/>
                          <a:ea typeface="楷体_GB2312" pitchFamily="49" charset="-122"/>
                        </a:rPr>
                        <a:t>代</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latin typeface="Garamond" pitchFamily="18" charset="0"/>
                          <a:ea typeface="楷体_GB2312" pitchFamily="49" charset="-122"/>
                        </a:rPr>
                        <a:t>中</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latin typeface="Garamond" pitchFamily="18" charset="0"/>
                          <a:ea typeface="楷体_GB2312" pitchFamily="49" charset="-122"/>
                        </a:rPr>
                        <a:t>国</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1</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．近代中国的民主革命</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1</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1840</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至</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1900</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年间西方列强侵略与中国人民的反抗斗争</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2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2</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）辛亥革命</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32">
                <a:tc vMerge="1">
                  <a:txBody>
                    <a:bodyPr/>
                    <a:lstStyle/>
                    <a:p>
                      <a:endParaRPr lang="zh-CN" altLang="en-US"/>
                    </a:p>
                  </a:txBody>
                  <a:tcPr/>
                </a:tc>
                <a:tc vMerge="1">
                  <a:txBody>
                    <a:bodyPr/>
                    <a:lstStyle/>
                    <a:p>
                      <a:endParaRPr lang="zh-CN"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2</a:t>
                      </a: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．经济结构的变动与资本主义的曲折发展</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1</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）晚清中国经济结构的变化和民族工业的兴起</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9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2</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）民国时期民族工业的曲折发展</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13">
                <a:tc vMerge="1">
                  <a:txBody>
                    <a:bodyPr/>
                    <a:lstStyle/>
                    <a:p>
                      <a:endParaRPr lang="zh-CN" altLang="en-US"/>
                    </a:p>
                  </a:txBody>
                  <a:tcPr/>
                </a:tc>
                <a:tc vMerge="1">
                  <a:txBody>
                    <a:bodyPr/>
                    <a:lstStyle/>
                    <a:p>
                      <a:endParaRPr lang="zh-CN" altLang="en-US"/>
                    </a:p>
                  </a:txBody>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3</a:t>
                      </a: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．思想解放的潮流</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1</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）维新思想</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2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2</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）新文化运动</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3</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）马克思主义在中国的传播</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26">
                <a:tc vMerge="1">
                  <a:txBody>
                    <a:bodyPr/>
                    <a:lstStyle/>
                    <a:p>
                      <a:endParaRPr lang="zh-CN" altLang="en-US"/>
                    </a:p>
                  </a:txBody>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smtClean="0">
                          <a:ln>
                            <a:noFill/>
                          </a:ln>
                          <a:solidFill>
                            <a:schemeClr val="tx1"/>
                          </a:solidFill>
                          <a:effectLst/>
                          <a:latin typeface="Garamond" pitchFamily="18" charset="0"/>
                          <a:ea typeface="楷体_GB2312" pitchFamily="49" charset="-122"/>
                        </a:rPr>
                        <a:t>现</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smtClean="0">
                          <a:ln>
                            <a:noFill/>
                          </a:ln>
                          <a:solidFill>
                            <a:schemeClr val="tx1"/>
                          </a:solidFill>
                          <a:effectLst/>
                          <a:latin typeface="Garamond" pitchFamily="18" charset="0"/>
                          <a:ea typeface="楷体_GB2312" pitchFamily="49" charset="-122"/>
                        </a:rPr>
                        <a:t>代</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smtClean="0">
                          <a:ln>
                            <a:noFill/>
                          </a:ln>
                          <a:solidFill>
                            <a:schemeClr val="tx1"/>
                          </a:solidFill>
                          <a:effectLst/>
                          <a:latin typeface="Garamond" pitchFamily="18" charset="0"/>
                          <a:ea typeface="楷体_GB2312" pitchFamily="49" charset="-122"/>
                        </a:rPr>
                        <a:t>中</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smtClean="0">
                          <a:ln>
                            <a:noFill/>
                          </a:ln>
                          <a:solidFill>
                            <a:schemeClr val="tx1"/>
                          </a:solidFill>
                          <a:effectLst/>
                          <a:latin typeface="Garamond" pitchFamily="18" charset="0"/>
                          <a:ea typeface="楷体_GB2312" pitchFamily="49" charset="-122"/>
                        </a:rPr>
                        <a:t>国</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4.</a:t>
                      </a: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中国近现代社会生活的变迁</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5</a:t>
                      </a: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20</a:t>
                      </a:r>
                      <a:r>
                        <a:rPr kumimoji="0" lang="zh-CN" altLang="en-US" sz="20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世纪以来中国重大思想理论成果</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1</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）物质生活和社会习俗的变化</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2</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）交通、通讯工具的进步</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2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3</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）大众传媒的发展</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1</a:t>
                      </a:r>
                      <a:r>
                        <a:rPr kumimoji="0" lang="zh-CN" altLang="en-US" sz="20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）孙中山的三民主义</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883748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6" name="Group 2"/>
          <p:cNvGraphicFramePr>
            <a:graphicFrameLocks noGrp="1"/>
          </p:cNvGraphicFramePr>
          <p:nvPr>
            <p:ph/>
          </p:nvPr>
        </p:nvGraphicFramePr>
        <p:xfrm>
          <a:off x="179388" y="1412875"/>
          <a:ext cx="9144000" cy="4114800"/>
        </p:xfrm>
        <a:graphic>
          <a:graphicData uri="http://schemas.openxmlformats.org/drawingml/2006/table">
            <a:tbl>
              <a:tblPr/>
              <a:tblGrid>
                <a:gridCol w="631825"/>
                <a:gridCol w="2622550"/>
                <a:gridCol w="2325688"/>
                <a:gridCol w="3563937"/>
              </a:tblGrid>
              <a:tr h="450850">
                <a:tc rowSpan="5">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楷体_GB2312"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楷体_GB2312"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楷体_GB2312"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楷体_GB2312" pitchFamily="49" charset="-122"/>
                        </a:rPr>
                        <a:t>考纲</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楷体_GB2312"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楷体_GB2312" pitchFamily="49" charset="-122"/>
                      </a:endParaRPr>
                    </a:p>
                  </a:txBody>
                  <a:tcPr horzOverflow="overflow">
                    <a:lnL w="127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选考一</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Arial"/>
                          <a:ea typeface="楷体_GB2312" pitchFamily="49" charset="-122"/>
                        </a:rPr>
                        <a:t> </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 历史上重大改革</a:t>
                      </a:r>
                      <a:r>
                        <a:rPr kumimoji="0" lang="zh-CN" altLang="en-US" sz="2400" b="0"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9</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．戊戌变法</a:t>
                      </a:r>
                      <a:endParaRPr kumimoji="0" lang="zh-CN" altLang="en-US" sz="2400" b="0"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450850">
                <a:tc vMerge="1">
                  <a:txBody>
                    <a:bodyPr/>
                    <a:lstStyle/>
                    <a:p>
                      <a:endParaRPr lang="zh-CN" altLang="en-US"/>
                    </a:p>
                  </a:txBody>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选考二</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Arial"/>
                          <a:ea typeface="楷体_GB2312" pitchFamily="49" charset="-122"/>
                        </a:rPr>
                        <a:t> </a:t>
                      </a:r>
                      <a:r>
                        <a:rPr kumimoji="0" lang="zh-CN" altLang="en-US" sz="2400" b="0"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 </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近代社会的民主思想与实践（略）</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3</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．民主政治的重要文献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3</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中华民国临时约法</a:t>
                      </a:r>
                      <a:r>
                        <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vMerge="1">
                  <a:txBody>
                    <a:bodyPr/>
                    <a:lstStyle/>
                    <a:p>
                      <a:endParaRPr lang="zh-CN" altLang="en-US"/>
                    </a:p>
                  </a:txBody>
                  <a:tcPr/>
                </a:tc>
                <a:tc vMerge="1">
                  <a:txBody>
                    <a:bodyPr/>
                    <a:lstStyle/>
                    <a:p>
                      <a:endParaRPr lang="zh-CN"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5</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．近代中国的民主思想与反对专制的斗争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1</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）康有为、梁启超和孙中山的民主思想</a:t>
                      </a: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2</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）辛亥革命前后反对专制的斗争</a:t>
                      </a: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选考四</a:t>
                      </a:r>
                      <a:r>
                        <a:rPr kumimoji="0" lang="zh-CN" altLang="en-US" sz="2400" b="1" i="0" u="none" strike="noStrike" cap="none" normalizeH="0" baseline="0" smtClean="0">
                          <a:ln>
                            <a:noFill/>
                          </a:ln>
                          <a:solidFill>
                            <a:schemeClr val="tx1"/>
                          </a:solidFill>
                          <a:effectLst>
                            <a:outerShdw blurRad="38100" dist="38100" dir="2700000" algn="tl">
                              <a:srgbClr val="000000"/>
                            </a:outerShdw>
                          </a:effectLst>
                          <a:latin typeface="Arial"/>
                          <a:ea typeface="楷体_GB2312" pitchFamily="49" charset="-122"/>
                        </a:rPr>
                        <a:t> </a:t>
                      </a:r>
                      <a:r>
                        <a:rPr kumimoji="0" lang="zh-CN" altLang="en-US" sz="2400" b="0"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 </a:t>
                      </a:r>
                      <a:r>
                        <a:rPr kumimoji="0" lang="zh-CN" altLang="en-US" sz="24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中外历史人物评说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4</a:t>
                      </a:r>
                      <a:r>
                        <a:rPr kumimoji="0" lang="zh-CN" altLang="en-US" sz="24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4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zh-CN" altLang="en-US" sz="24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亚洲觉醒</a:t>
                      </a:r>
                      <a:r>
                        <a:rPr kumimoji="0" lang="en-US" altLang="zh-CN" sz="24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zh-CN" altLang="en-US" sz="2400" b="1"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的先驱</a:t>
                      </a:r>
                      <a:endParaRPr kumimoji="0" lang="zh-CN" altLang="en-US" sz="2400" b="0" i="0" u="none" strike="noStrike" cap="none" normalizeH="0" baseline="0" smtClean="0">
                        <a:ln>
                          <a:noFill/>
                        </a:ln>
                        <a:solidFill>
                          <a:schemeClr val="tx1"/>
                        </a:solidFill>
                        <a:effectLst>
                          <a:outerShdw blurRad="38100" dist="38100" dir="2700000" algn="tl">
                            <a:srgbClr val="000000"/>
                          </a:outerShdw>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a:t>
                      </a:r>
                      <a:r>
                        <a:rPr kumimoji="0" lang="en-US" altLang="zh-CN"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1</a:t>
                      </a:r>
                      <a:r>
                        <a:rPr kumimoji="0" lang="zh-CN" altLang="en-US" sz="2400" b="1" i="0" u="none" strike="noStrike" cap="none" normalizeH="0" baseline="0" dirty="0" smtClean="0">
                          <a:ln>
                            <a:noFill/>
                          </a:ln>
                          <a:solidFill>
                            <a:schemeClr val="tx1"/>
                          </a:solidFill>
                          <a:effectLst>
                            <a:outerShdw blurRad="38100" dist="38100" dir="2700000" algn="tl">
                              <a:srgbClr val="000000"/>
                            </a:outerShdw>
                          </a:effectLst>
                          <a:latin typeface="楷体_GB2312" pitchFamily="49" charset="-122"/>
                          <a:ea typeface="楷体_GB2312" pitchFamily="49" charset="-122"/>
                        </a:rPr>
                        <a:t>）孙中山</a:t>
                      </a:r>
                    </a:p>
                  </a:txBody>
                  <a:tcP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236388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228600" y="1752600"/>
            <a:ext cx="8610600" cy="4191000"/>
          </a:xfrm>
          <a:ln w="28575" cap="flat">
            <a:solidFill>
              <a:srgbClr val="FFFF00"/>
            </a:solidFill>
            <a:prstDash val="sysDot"/>
            <a:miter lim="800000"/>
            <a:headEnd/>
            <a:tailEnd/>
          </a:ln>
        </p:spPr>
        <p:txBody>
          <a:bodyPr/>
          <a:lstStyle/>
          <a:p>
            <a:pPr eaLnBrk="1" hangingPunct="1">
              <a:lnSpc>
                <a:spcPct val="90000"/>
              </a:lnSpc>
              <a:buFont typeface="Wingdings" pitchFamily="2" charset="2"/>
              <a:buNone/>
            </a:pPr>
            <a:r>
              <a:rPr lang="zh-CN" altLang="en-US" sz="2800" b="1" smtClean="0">
                <a:latin typeface="楷体_GB2312" charset="-122"/>
                <a:ea typeface="楷体_GB2312" charset="-122"/>
              </a:rPr>
              <a:t>其次，品读课标</a:t>
            </a:r>
          </a:p>
          <a:p>
            <a:pPr eaLnBrk="1" hangingPunct="1">
              <a:lnSpc>
                <a:spcPct val="90000"/>
              </a:lnSpc>
              <a:buFont typeface="Wingdings" pitchFamily="2" charset="2"/>
              <a:buNone/>
            </a:pPr>
            <a:r>
              <a:rPr lang="zh-CN" altLang="en-US" sz="2800" b="1" smtClean="0">
                <a:latin typeface="楷体_GB2312" charset="-122"/>
                <a:ea typeface="楷体_GB2312" charset="-122"/>
              </a:rPr>
              <a:t>（必修部分）</a:t>
            </a:r>
          </a:p>
          <a:p>
            <a:pPr eaLnBrk="1" hangingPunct="1">
              <a:lnSpc>
                <a:spcPct val="105000"/>
              </a:lnSpc>
              <a:buFont typeface="Wingdings" pitchFamily="2" charset="2"/>
              <a:buNone/>
            </a:pPr>
            <a:r>
              <a:rPr lang="en-US" altLang="zh-CN" sz="2400" b="1" smtClean="0">
                <a:latin typeface="楷体_GB2312" charset="-122"/>
                <a:ea typeface="楷体_GB2312" charset="-122"/>
              </a:rPr>
              <a:t>1.</a:t>
            </a:r>
            <a:r>
              <a:rPr lang="zh-CN" altLang="en-US" sz="2400" b="1" smtClean="0">
                <a:latin typeface="楷体_GB2312" charset="-122"/>
                <a:ea typeface="楷体_GB2312" charset="-122"/>
              </a:rPr>
              <a:t>列举西方列强侵华的史实，概述中国军民反抗外来侵略斗争的事迹，体会中华民族英勇不屈的斗争精神。</a:t>
            </a:r>
          </a:p>
          <a:p>
            <a:pPr eaLnBrk="1" hangingPunct="1">
              <a:lnSpc>
                <a:spcPct val="105000"/>
              </a:lnSpc>
              <a:buFont typeface="Wingdings" pitchFamily="2" charset="2"/>
              <a:buNone/>
            </a:pPr>
            <a:r>
              <a:rPr lang="en-US" altLang="zh-CN" sz="2400" b="1" smtClean="0">
                <a:latin typeface="楷体_GB2312" charset="-122"/>
                <a:ea typeface="楷体_GB2312" charset="-122"/>
              </a:rPr>
              <a:t>2.</a:t>
            </a:r>
            <a:r>
              <a:rPr lang="zh-CN" altLang="en-US" sz="2400" b="1" smtClean="0">
                <a:latin typeface="楷体_GB2312" charset="-122"/>
                <a:ea typeface="楷体_GB2312" charset="-122"/>
              </a:rPr>
              <a:t>概述辛亥革命的主要过程，认识推翻君主专制制度、建立中华民国的历史意义。</a:t>
            </a:r>
          </a:p>
          <a:p>
            <a:pPr eaLnBrk="1" hangingPunct="1">
              <a:lnSpc>
                <a:spcPct val="105000"/>
              </a:lnSpc>
              <a:buFont typeface="Wingdings" pitchFamily="2" charset="2"/>
              <a:buNone/>
            </a:pPr>
            <a:r>
              <a:rPr lang="en-US" altLang="zh-CN" sz="2400" b="1" smtClean="0">
                <a:latin typeface="楷体_GB2312" charset="-122"/>
                <a:ea typeface="楷体_GB2312" charset="-122"/>
              </a:rPr>
              <a:t>3.</a:t>
            </a:r>
            <a:r>
              <a:rPr lang="zh-CN" altLang="en-US" sz="2400" b="1" smtClean="0">
                <a:latin typeface="楷体_GB2312" charset="-122"/>
                <a:ea typeface="楷体_GB2312" charset="-122"/>
              </a:rPr>
              <a:t>了解民族工业曲折发展的主要史实，探讨影响中国资本主义发展的主要因素。探讨在半殖民地半封建社会条件下，资本主义在中国近代历史发展进程中的地位和作用。</a:t>
            </a:r>
          </a:p>
        </p:txBody>
      </p:sp>
    </p:spTree>
    <p:extLst>
      <p:ext uri="{BB962C8B-B14F-4D97-AF65-F5344CB8AC3E}">
        <p14:creationId xmlns:p14="http://schemas.microsoft.com/office/powerpoint/2010/main" val="42166921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304800" y="1676400"/>
            <a:ext cx="8610600" cy="4876800"/>
          </a:xfrm>
          <a:ln>
            <a:solidFill>
              <a:srgbClr val="FFFF00"/>
            </a:solidFill>
            <a:miter lim="800000"/>
            <a:headEnd/>
            <a:tailEnd/>
          </a:ln>
        </p:spPr>
        <p:txBody>
          <a:bodyPr/>
          <a:lstStyle/>
          <a:p>
            <a:pPr eaLnBrk="1" hangingPunct="1">
              <a:lnSpc>
                <a:spcPct val="105000"/>
              </a:lnSpc>
              <a:buFont typeface="Wingdings" pitchFamily="2" charset="2"/>
              <a:buNone/>
            </a:pPr>
            <a:r>
              <a:rPr lang="zh-CN" altLang="en-US" sz="2400" b="1" smtClean="0">
                <a:latin typeface="楷体_GB2312" charset="-122"/>
                <a:ea typeface="楷体_GB2312" charset="-122"/>
              </a:rPr>
              <a:t>（选修部分）</a:t>
            </a:r>
          </a:p>
          <a:p>
            <a:pPr eaLnBrk="1" hangingPunct="1">
              <a:lnSpc>
                <a:spcPct val="105000"/>
              </a:lnSpc>
              <a:buFont typeface="Wingdings" pitchFamily="2" charset="2"/>
              <a:buNone/>
            </a:pPr>
            <a:r>
              <a:rPr lang="en-US" altLang="zh-CN" sz="2400" b="1" smtClean="0">
                <a:latin typeface="楷体_GB2312" charset="-122"/>
                <a:ea typeface="楷体_GB2312" charset="-122"/>
              </a:rPr>
              <a:t>8.</a:t>
            </a:r>
            <a:r>
              <a:rPr lang="zh-CN" altLang="en-US" sz="2400" b="1" smtClean="0">
                <a:latin typeface="楷体_GB2312" charset="-122"/>
                <a:ea typeface="楷体_GB2312" charset="-122"/>
              </a:rPr>
              <a:t>了解戊戌变法产生的历史根源。简述康有为、梁启超等维新派人物的政治主张和百日维新的主要内容，分析其特点。知道戊戌变法失败的基本史实，探讨中国近代化道路的曲折性。</a:t>
            </a:r>
          </a:p>
          <a:p>
            <a:pPr eaLnBrk="1" hangingPunct="1">
              <a:lnSpc>
                <a:spcPct val="105000"/>
              </a:lnSpc>
              <a:buFont typeface="Wingdings" pitchFamily="2" charset="2"/>
              <a:buNone/>
            </a:pPr>
            <a:r>
              <a:rPr lang="en-US" altLang="zh-CN" sz="2400" b="1" smtClean="0">
                <a:latin typeface="楷体_GB2312" charset="-122"/>
                <a:ea typeface="楷体_GB2312" charset="-122"/>
              </a:rPr>
              <a:t>9.</a:t>
            </a:r>
            <a:r>
              <a:rPr lang="zh-CN" altLang="en-US" sz="2400" b="1" smtClean="0">
                <a:latin typeface="楷体_GB2312" charset="-122"/>
                <a:ea typeface="楷体_GB2312" charset="-122"/>
              </a:rPr>
              <a:t>简述</a:t>
            </a:r>
            <a:r>
              <a:rPr lang="en-US" altLang="zh-CN" sz="2400" b="1" smtClean="0">
                <a:latin typeface="楷体_GB2312" charset="-122"/>
                <a:ea typeface="楷体_GB2312" charset="-122"/>
              </a:rPr>
              <a:t>《</a:t>
            </a:r>
            <a:r>
              <a:rPr lang="zh-CN" altLang="en-US" sz="2400" b="1" smtClean="0">
                <a:latin typeface="楷体_GB2312" charset="-122"/>
                <a:ea typeface="楷体_GB2312" charset="-122"/>
              </a:rPr>
              <a:t>中华民国临时约法</a:t>
            </a:r>
            <a:r>
              <a:rPr lang="en-US" altLang="zh-CN" sz="2400" b="1" smtClean="0">
                <a:latin typeface="楷体_GB2312" charset="-122"/>
                <a:ea typeface="楷体_GB2312" charset="-122"/>
              </a:rPr>
              <a:t>》</a:t>
            </a:r>
            <a:r>
              <a:rPr lang="zh-CN" altLang="en-US" sz="2400" b="1" smtClean="0">
                <a:latin typeface="楷体_GB2312" charset="-122"/>
                <a:ea typeface="楷体_GB2312" charset="-122"/>
              </a:rPr>
              <a:t>的基本内容，说明其对中国社会民主进程的影响。</a:t>
            </a:r>
          </a:p>
          <a:p>
            <a:pPr eaLnBrk="1" hangingPunct="1">
              <a:lnSpc>
                <a:spcPct val="105000"/>
              </a:lnSpc>
              <a:buFont typeface="Wingdings" pitchFamily="2" charset="2"/>
              <a:buNone/>
            </a:pPr>
            <a:r>
              <a:rPr lang="en-US" altLang="zh-CN" sz="2400" b="1" smtClean="0">
                <a:latin typeface="楷体_GB2312" charset="-122"/>
                <a:ea typeface="楷体_GB2312" charset="-122"/>
              </a:rPr>
              <a:t>10.</a:t>
            </a:r>
            <a:r>
              <a:rPr lang="zh-CN" altLang="en-US" sz="2400" b="1" smtClean="0">
                <a:latin typeface="楷体_GB2312" charset="-122"/>
                <a:ea typeface="楷体_GB2312" charset="-122"/>
              </a:rPr>
              <a:t>简述康有为、梁启超和孙中山关于民主的主要论述，比较其观点的异同。</a:t>
            </a:r>
          </a:p>
          <a:p>
            <a:pPr eaLnBrk="1" hangingPunct="1">
              <a:lnSpc>
                <a:spcPct val="105000"/>
              </a:lnSpc>
              <a:buFont typeface="Wingdings" pitchFamily="2" charset="2"/>
              <a:buNone/>
            </a:pPr>
            <a:r>
              <a:rPr lang="en-US" altLang="zh-CN" sz="2400" b="1" smtClean="0">
                <a:latin typeface="楷体_GB2312" charset="-122"/>
                <a:ea typeface="楷体_GB2312" charset="-122"/>
              </a:rPr>
              <a:t>11.</a:t>
            </a:r>
            <a:r>
              <a:rPr lang="zh-CN" altLang="en-US" sz="2400" b="1" smtClean="0">
                <a:latin typeface="楷体_GB2312" charset="-122"/>
                <a:ea typeface="楷体_GB2312" charset="-122"/>
              </a:rPr>
              <a:t>说出辛亥革命后反对专制斗争的史实，认识中国近代史上民主力量与专制势力斗争的历史进步性和艰巨性。</a:t>
            </a:r>
          </a:p>
        </p:txBody>
      </p:sp>
      <p:sp>
        <p:nvSpPr>
          <p:cNvPr id="41987" name="Rectangle 5"/>
          <p:cNvSpPr>
            <a:spLocks noChangeArrowheads="1"/>
          </p:cNvSpPr>
          <p:nvPr/>
        </p:nvSpPr>
        <p:spPr bwMode="auto">
          <a:xfrm>
            <a:off x="838200" y="762000"/>
            <a:ext cx="541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p>
            <a:pPr marL="342900" indent="-342900">
              <a:lnSpc>
                <a:spcPct val="90000"/>
              </a:lnSpc>
              <a:spcBef>
                <a:spcPct val="20000"/>
              </a:spcBef>
              <a:buClr>
                <a:schemeClr val="hlink"/>
              </a:buClr>
              <a:buSzPct val="70000"/>
              <a:buFont typeface="Wingdings" pitchFamily="2" charset="2"/>
              <a:buNone/>
            </a:pPr>
            <a:r>
              <a:rPr lang="zh-CN" altLang="en-US" sz="3600">
                <a:latin typeface="楷体_GB2312" charset="-122"/>
                <a:ea typeface="楷体_GB2312" charset="-122"/>
              </a:rPr>
              <a:t>品读考纲课标</a:t>
            </a:r>
          </a:p>
        </p:txBody>
      </p:sp>
    </p:spTree>
    <p:extLst>
      <p:ext uri="{BB962C8B-B14F-4D97-AF65-F5344CB8AC3E}">
        <p14:creationId xmlns:p14="http://schemas.microsoft.com/office/powerpoint/2010/main" val="15579576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250825" y="765175"/>
            <a:ext cx="8686800" cy="5257800"/>
          </a:xfrm>
          <a:ln w="28575" cap="flat">
            <a:solidFill>
              <a:srgbClr val="FFFF00"/>
            </a:solidFill>
            <a:prstDash val="sysDot"/>
            <a:miter lim="800000"/>
            <a:headEnd/>
            <a:tailEnd/>
          </a:ln>
        </p:spPr>
        <p:txBody>
          <a:bodyPr/>
          <a:lstStyle/>
          <a:p>
            <a:pPr eaLnBrk="1" hangingPunct="1">
              <a:lnSpc>
                <a:spcPct val="105000"/>
              </a:lnSpc>
              <a:buFont typeface="Wingdings" pitchFamily="2" charset="2"/>
              <a:buNone/>
            </a:pPr>
            <a:r>
              <a:rPr lang="zh-CN" altLang="en-US" sz="2800" b="1" smtClean="0">
                <a:latin typeface="楷体_GB2312" charset="-122"/>
                <a:ea typeface="楷体_GB2312" charset="-122"/>
              </a:rPr>
              <a:t>再次：分解内容标准</a:t>
            </a:r>
          </a:p>
          <a:p>
            <a:pPr eaLnBrk="1" hangingPunct="1">
              <a:lnSpc>
                <a:spcPct val="105000"/>
              </a:lnSpc>
              <a:buFont typeface="Wingdings" pitchFamily="2" charset="2"/>
              <a:buNone/>
            </a:pPr>
            <a:r>
              <a:rPr lang="zh-CN" altLang="en-US" sz="2400" b="1" smtClean="0">
                <a:latin typeface="楷体_GB2312" charset="-122"/>
                <a:ea typeface="楷体_GB2312" charset="-122"/>
              </a:rPr>
              <a:t>示例：新文化运动</a:t>
            </a:r>
          </a:p>
          <a:p>
            <a:pPr eaLnBrk="1" hangingPunct="1">
              <a:lnSpc>
                <a:spcPct val="105000"/>
              </a:lnSpc>
              <a:buFont typeface="Wingdings" pitchFamily="2" charset="2"/>
              <a:buNone/>
            </a:pPr>
            <a:r>
              <a:rPr lang="zh-CN" altLang="en-US" sz="2400" b="1" smtClean="0">
                <a:latin typeface="楷体_GB2312" charset="-122"/>
                <a:ea typeface="楷体_GB2312" charset="-122"/>
              </a:rPr>
              <a:t>      </a:t>
            </a:r>
            <a:r>
              <a:rPr lang="en-US" altLang="zh-CN" sz="2400" b="1" smtClean="0">
                <a:latin typeface="楷体_GB2312" charset="-122"/>
                <a:ea typeface="楷体_GB2312" charset="-122"/>
              </a:rPr>
              <a:t>1.</a:t>
            </a:r>
            <a:r>
              <a:rPr lang="zh-CN" altLang="en-US" sz="2400" b="1" smtClean="0">
                <a:latin typeface="楷体_GB2312" charset="-122"/>
                <a:ea typeface="楷体_GB2312" charset="-122"/>
              </a:rPr>
              <a:t>探讨在半殖民地半封建社会条件下，资本主义在中国近代历史发展进程中的地位和作用。</a:t>
            </a:r>
          </a:p>
          <a:p>
            <a:pPr eaLnBrk="1" hangingPunct="1">
              <a:lnSpc>
                <a:spcPct val="105000"/>
              </a:lnSpc>
              <a:buFont typeface="Wingdings" pitchFamily="2" charset="2"/>
              <a:buNone/>
            </a:pPr>
            <a:r>
              <a:rPr lang="zh-CN" altLang="en-US" sz="2400" b="1" smtClean="0">
                <a:latin typeface="楷体_GB2312" charset="-122"/>
                <a:ea typeface="楷体_GB2312" charset="-122"/>
              </a:rPr>
              <a:t>      </a:t>
            </a:r>
            <a:r>
              <a:rPr lang="en-US" altLang="zh-CN" sz="2400" b="1" smtClean="0">
                <a:latin typeface="楷体_GB2312" charset="-122"/>
                <a:ea typeface="楷体_GB2312" charset="-122"/>
              </a:rPr>
              <a:t>2.</a:t>
            </a:r>
            <a:r>
              <a:rPr lang="zh-CN" altLang="en-US" sz="2400" b="1" smtClean="0">
                <a:latin typeface="楷体_GB2312" charset="-122"/>
                <a:ea typeface="楷体_GB2312" charset="-122"/>
              </a:rPr>
              <a:t>说出辛亥革命后反对专制斗争的史实，认识中国近代史上民主力量与专制势力斗争的历史进步性和艰巨性。</a:t>
            </a:r>
          </a:p>
          <a:p>
            <a:pPr eaLnBrk="1" hangingPunct="1">
              <a:lnSpc>
                <a:spcPct val="105000"/>
              </a:lnSpc>
              <a:buFont typeface="Wingdings" pitchFamily="2" charset="2"/>
              <a:buNone/>
            </a:pPr>
            <a:r>
              <a:rPr lang="zh-CN" altLang="en-US" sz="2400" b="1" smtClean="0">
                <a:latin typeface="楷体_GB2312" charset="-122"/>
                <a:ea typeface="楷体_GB2312" charset="-122"/>
              </a:rPr>
              <a:t>      </a:t>
            </a:r>
            <a:r>
              <a:rPr lang="en-US" altLang="zh-CN" sz="2400" b="1" smtClean="0">
                <a:latin typeface="楷体_GB2312" charset="-122"/>
                <a:ea typeface="楷体_GB2312" charset="-122"/>
              </a:rPr>
              <a:t>3.</a:t>
            </a:r>
            <a:r>
              <a:rPr lang="zh-CN" altLang="en-US" sz="2400" b="1" smtClean="0">
                <a:latin typeface="楷体_GB2312" charset="-122"/>
                <a:ea typeface="楷体_GB2312" charset="-122"/>
              </a:rPr>
              <a:t>以中国近现代报刊为例，说明大众传播媒体的发展给人们生活方式带来的巨大变化。</a:t>
            </a:r>
          </a:p>
          <a:p>
            <a:pPr eaLnBrk="1" hangingPunct="1">
              <a:lnSpc>
                <a:spcPct val="105000"/>
              </a:lnSpc>
              <a:buFont typeface="Wingdings" pitchFamily="2" charset="2"/>
              <a:buNone/>
            </a:pPr>
            <a:r>
              <a:rPr lang="zh-CN" altLang="en-US" sz="2400" b="1" smtClean="0">
                <a:latin typeface="楷体_GB2312" charset="-122"/>
                <a:ea typeface="楷体_GB2312" charset="-122"/>
              </a:rPr>
              <a:t>      </a:t>
            </a:r>
            <a:r>
              <a:rPr lang="en-US" altLang="zh-CN" sz="2400" b="1" smtClean="0">
                <a:latin typeface="楷体_GB2312" charset="-122"/>
                <a:ea typeface="楷体_GB2312" charset="-122"/>
              </a:rPr>
              <a:t>4.</a:t>
            </a:r>
            <a:r>
              <a:rPr lang="zh-CN" altLang="en-US" sz="2400" b="1" smtClean="0">
                <a:latin typeface="楷体_GB2312" charset="-122"/>
                <a:ea typeface="楷体_GB2312" charset="-122"/>
              </a:rPr>
              <a:t>概述新文化运动的主要内容，探讨其对近代中国思想解放的影响。</a:t>
            </a:r>
          </a:p>
          <a:p>
            <a:pPr eaLnBrk="1" hangingPunct="1">
              <a:lnSpc>
                <a:spcPct val="105000"/>
              </a:lnSpc>
              <a:buFont typeface="Wingdings" pitchFamily="2" charset="2"/>
              <a:buNone/>
            </a:pPr>
            <a:r>
              <a:rPr lang="zh-CN" altLang="en-US" sz="2400" b="1" smtClean="0">
                <a:latin typeface="楷体_GB2312" charset="-122"/>
                <a:ea typeface="楷体_GB2312" charset="-122"/>
              </a:rPr>
              <a:t>      </a:t>
            </a:r>
            <a:r>
              <a:rPr lang="en-US" altLang="zh-CN" sz="2400" b="1" smtClean="0">
                <a:latin typeface="楷体_GB2312" charset="-122"/>
                <a:ea typeface="楷体_GB2312" charset="-122"/>
              </a:rPr>
              <a:t>5.</a:t>
            </a:r>
            <a:r>
              <a:rPr lang="zh-CN" altLang="en-US" sz="2400" b="1" smtClean="0">
                <a:latin typeface="楷体_GB2312" charset="-122"/>
                <a:ea typeface="楷体_GB2312" charset="-122"/>
              </a:rPr>
              <a:t>简述马克思主义在中国传播的史实，认识马克思主义对中国历史发展的重大意义。</a:t>
            </a:r>
          </a:p>
        </p:txBody>
      </p:sp>
    </p:spTree>
    <p:extLst>
      <p:ext uri="{BB962C8B-B14F-4D97-AF65-F5344CB8AC3E}">
        <p14:creationId xmlns:p14="http://schemas.microsoft.com/office/powerpoint/2010/main" val="86340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566265"/>
            <a:ext cx="7992888" cy="6186309"/>
          </a:xfrm>
          <a:prstGeom prst="rect">
            <a:avLst/>
          </a:prstGeom>
        </p:spPr>
        <p:txBody>
          <a:bodyPr wrap="square">
            <a:spAutoFit/>
          </a:bodyPr>
          <a:lstStyle/>
          <a:p>
            <a:r>
              <a:rPr lang="zh-CN" altLang="zh-CN" sz="3600" b="1" dirty="0"/>
              <a:t>与</a:t>
            </a:r>
            <a:r>
              <a:rPr lang="en-US" altLang="zh-CN" sz="3600" b="1" dirty="0"/>
              <a:t>2017</a:t>
            </a:r>
            <a:r>
              <a:rPr lang="zh-CN" altLang="zh-CN" sz="3600" b="1" dirty="0"/>
              <a:t>年全国新课标Ⅰ卷相比，</a:t>
            </a:r>
            <a:r>
              <a:rPr lang="en-US" altLang="zh-CN" sz="3600" b="1" dirty="0"/>
              <a:t>2018</a:t>
            </a:r>
            <a:r>
              <a:rPr lang="zh-CN" altLang="zh-CN" sz="3600" b="1" dirty="0" smtClean="0"/>
              <a:t>年</a:t>
            </a:r>
            <a:r>
              <a:rPr lang="zh-CN" altLang="en-US" sz="3600" b="1" dirty="0"/>
              <a:t>的</a:t>
            </a:r>
            <a:r>
              <a:rPr lang="zh-CN" altLang="zh-CN" sz="3600" b="1" dirty="0" smtClean="0"/>
              <a:t>创新</a:t>
            </a:r>
            <a:r>
              <a:rPr lang="zh-CN" altLang="zh-CN" sz="3600" b="1" dirty="0"/>
              <a:t>之处。如第</a:t>
            </a:r>
            <a:r>
              <a:rPr lang="en-US" altLang="zh-CN" sz="3600" b="1" dirty="0"/>
              <a:t>34</a:t>
            </a:r>
            <a:r>
              <a:rPr lang="zh-CN" altLang="zh-CN" sz="3600" b="1" dirty="0"/>
              <a:t>题增加了对史学研究方法的考查。第</a:t>
            </a:r>
            <a:r>
              <a:rPr lang="en-US" altLang="zh-CN" sz="3600" b="1" dirty="0"/>
              <a:t>41</a:t>
            </a:r>
            <a:r>
              <a:rPr lang="zh-CN" altLang="zh-CN" sz="3600" b="1" dirty="0"/>
              <a:t>题以乡约制度为切入点，考查宋代至今天乡村治理的特点，试题设问也由去年的两问变为三问。特别是第</a:t>
            </a:r>
            <a:r>
              <a:rPr lang="en-US" altLang="zh-CN" sz="3600" b="1" dirty="0"/>
              <a:t>42</a:t>
            </a:r>
            <a:r>
              <a:rPr lang="zh-CN" altLang="zh-CN" sz="3600" b="1" dirty="0"/>
              <a:t>题，不仅在选材上以历史学科少有的文学作品入题，而且设问一改近两年的自拟论题（观点），要求考生提取小说的故事情节并加以历史分析，令人耳目一新，命题出人意料，考试合情合理。</a:t>
            </a:r>
          </a:p>
        </p:txBody>
      </p:sp>
    </p:spTree>
    <p:extLst>
      <p:ext uri="{BB962C8B-B14F-4D97-AF65-F5344CB8AC3E}">
        <p14:creationId xmlns:p14="http://schemas.microsoft.com/office/powerpoint/2010/main" val="29507793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14300" y="765175"/>
            <a:ext cx="9288463" cy="5400675"/>
          </a:xfrm>
          <a:prstGeom prst="quadArrowCallout">
            <a:avLst/>
          </a:prstGeom>
          <a:ln/>
          <a:extLst/>
        </p:spPr>
        <p:style>
          <a:lnRef idx="2">
            <a:schemeClr val="accent1"/>
          </a:lnRef>
          <a:fillRef idx="1">
            <a:schemeClr val="lt1"/>
          </a:fillRef>
          <a:effectRef idx="0">
            <a:schemeClr val="accent1"/>
          </a:effectRef>
          <a:fontRef idx="minor">
            <a:schemeClr val="dk1"/>
          </a:fontRef>
        </p:style>
        <p:txBody>
          <a:bodyPr/>
          <a:lstStyle/>
          <a:p>
            <a:pPr marL="342900" indent="-342900">
              <a:lnSpc>
                <a:spcPct val="90000"/>
              </a:lnSpc>
              <a:spcBef>
                <a:spcPct val="20000"/>
              </a:spcBef>
              <a:buClr>
                <a:schemeClr val="hlink"/>
              </a:buClr>
              <a:buSzPct val="70000"/>
              <a:buFont typeface="Wingdings" pitchFamily="2" charset="2"/>
              <a:buNone/>
              <a:defRPr/>
            </a:pPr>
            <a:r>
              <a:rPr lang="zh-CN" altLang="en-US" sz="3600" dirty="0">
                <a:latin typeface="楷体_GB2312" pitchFamily="49" charset="-122"/>
                <a:ea typeface="楷体_GB2312" pitchFamily="49" charset="-122"/>
              </a:rPr>
              <a:t>      </a:t>
            </a:r>
            <a:r>
              <a:rPr lang="zh-CN" altLang="en-US" sz="5400" b="1" dirty="0">
                <a:latin typeface="楷体_GB2312" pitchFamily="49" charset="-122"/>
                <a:ea typeface="楷体_GB2312" pitchFamily="49" charset="-122"/>
              </a:rPr>
              <a:t>策略二</a:t>
            </a:r>
            <a:endParaRPr lang="en-US" altLang="zh-CN" sz="5400" b="1" dirty="0">
              <a:latin typeface="楷体_GB2312" pitchFamily="49" charset="-122"/>
              <a:ea typeface="楷体_GB2312" pitchFamily="49" charset="-122"/>
            </a:endParaRPr>
          </a:p>
          <a:p>
            <a:pPr marL="342900" indent="-342900">
              <a:lnSpc>
                <a:spcPct val="90000"/>
              </a:lnSpc>
              <a:spcBef>
                <a:spcPct val="20000"/>
              </a:spcBef>
              <a:buClr>
                <a:schemeClr val="hlink"/>
              </a:buClr>
              <a:buSzPct val="70000"/>
              <a:buFont typeface="Wingdings" pitchFamily="2" charset="2"/>
              <a:buNone/>
              <a:defRPr/>
            </a:pPr>
            <a:r>
              <a:rPr lang="zh-CN" altLang="zh-CN" sz="5400" b="1" dirty="0">
                <a:solidFill>
                  <a:srgbClr val="FF0000"/>
                </a:solidFill>
              </a:rPr>
              <a:t>注重唯物史观</a:t>
            </a:r>
            <a:endParaRPr lang="en-US" altLang="zh-CN" sz="5400" b="1" dirty="0">
              <a:solidFill>
                <a:srgbClr val="FF0000"/>
              </a:solidFill>
            </a:endParaRPr>
          </a:p>
          <a:p>
            <a:pPr marL="342900" indent="-342900">
              <a:lnSpc>
                <a:spcPct val="90000"/>
              </a:lnSpc>
              <a:spcBef>
                <a:spcPct val="20000"/>
              </a:spcBef>
              <a:buClr>
                <a:schemeClr val="hlink"/>
              </a:buClr>
              <a:buSzPct val="70000"/>
              <a:buFont typeface="Wingdings" pitchFamily="2" charset="2"/>
              <a:buNone/>
              <a:defRPr/>
            </a:pPr>
            <a:r>
              <a:rPr lang="zh-CN" altLang="zh-CN" sz="5400" b="1" dirty="0">
                <a:solidFill>
                  <a:srgbClr val="FF0000"/>
                </a:solidFill>
              </a:rPr>
              <a:t>强化理论指导</a:t>
            </a:r>
          </a:p>
          <a:p>
            <a:pPr marL="342900" indent="-342900">
              <a:lnSpc>
                <a:spcPct val="90000"/>
              </a:lnSpc>
              <a:spcBef>
                <a:spcPct val="20000"/>
              </a:spcBef>
              <a:buClr>
                <a:schemeClr val="hlink"/>
              </a:buClr>
              <a:buSzPct val="70000"/>
              <a:buFont typeface="Wingdings" pitchFamily="2" charset="2"/>
              <a:buNone/>
              <a:defRPr/>
            </a:pPr>
            <a:endParaRPr lang="en-US" altLang="zh-CN" sz="5400" b="1" dirty="0">
              <a:latin typeface="楷体_GB2312" pitchFamily="49" charset="-122"/>
              <a:ea typeface="楷体_GB2312" pitchFamily="49" charset="-122"/>
            </a:endParaRPr>
          </a:p>
          <a:p>
            <a:pPr marL="342900" indent="-342900">
              <a:lnSpc>
                <a:spcPct val="90000"/>
              </a:lnSpc>
              <a:spcBef>
                <a:spcPct val="20000"/>
              </a:spcBef>
              <a:buClr>
                <a:schemeClr val="hlink"/>
              </a:buClr>
              <a:buSzPct val="70000"/>
              <a:buFont typeface="Wingdings" pitchFamily="2" charset="2"/>
              <a:buNone/>
              <a:defRPr/>
            </a:pPr>
            <a:endParaRPr lang="en-US" altLang="zh-CN" sz="3600" dirty="0">
              <a:latin typeface="楷体_GB2312" pitchFamily="49" charset="-122"/>
              <a:ea typeface="楷体_GB2312" pitchFamily="49" charset="-122"/>
            </a:endParaRPr>
          </a:p>
          <a:p>
            <a:pPr marL="342900" indent="-342900">
              <a:lnSpc>
                <a:spcPct val="90000"/>
              </a:lnSpc>
              <a:spcBef>
                <a:spcPct val="20000"/>
              </a:spcBef>
              <a:buClr>
                <a:schemeClr val="hlink"/>
              </a:buClr>
              <a:buSzPct val="70000"/>
              <a:buFont typeface="Wingdings" pitchFamily="2" charset="2"/>
              <a:buNone/>
              <a:defRPr/>
            </a:pPr>
            <a:r>
              <a:rPr lang="en-US" altLang="zh-CN" sz="3600" dirty="0">
                <a:latin typeface="楷体_GB2312" pitchFamily="49" charset="-122"/>
                <a:ea typeface="楷体_GB2312" pitchFamily="49" charset="-122"/>
              </a:rPr>
              <a:t>     </a:t>
            </a:r>
            <a:endParaRPr lang="zh-CN" altLang="en-US" sz="3600" dirty="0">
              <a:latin typeface="楷体_GB2312" pitchFamily="49" charset="-122"/>
              <a:ea typeface="楷体_GB2312" pitchFamily="49" charset="-122"/>
            </a:endParaRPr>
          </a:p>
        </p:txBody>
      </p:sp>
    </p:spTree>
    <p:extLst>
      <p:ext uri="{BB962C8B-B14F-4D97-AF65-F5344CB8AC3E}">
        <p14:creationId xmlns:p14="http://schemas.microsoft.com/office/powerpoint/2010/main" val="34692160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1"/>
          <p:cNvSpPr>
            <a:spLocks noChangeArrowheads="1"/>
          </p:cNvSpPr>
          <p:nvPr/>
        </p:nvSpPr>
        <p:spPr bwMode="auto">
          <a:xfrm>
            <a:off x="0" y="319088"/>
            <a:ext cx="88804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Arial" pitchFamily="34" charset="0"/>
              </a:rPr>
              <a:t>习总多次强调和阐释坚持唯物史观的重大意义。</a:t>
            </a:r>
          </a:p>
          <a:p>
            <a:r>
              <a:rPr lang="zh-CN" altLang="en-US" sz="2800" b="1">
                <a:solidFill>
                  <a:srgbClr val="000000"/>
                </a:solidFill>
                <a:latin typeface="Arial" pitchFamily="34" charset="0"/>
              </a:rPr>
              <a:t>首先，唯物史观是马克思主义辩证唯物主义的最伟大的</a:t>
            </a:r>
            <a:r>
              <a:rPr lang="zh-CN" altLang="en-US" sz="2800" b="1">
                <a:solidFill>
                  <a:srgbClr val="FF0000"/>
                </a:solidFill>
                <a:latin typeface="Arial" pitchFamily="34" charset="0"/>
              </a:rPr>
              <a:t>运用成果</a:t>
            </a:r>
            <a:r>
              <a:rPr lang="zh-CN" altLang="en-US" sz="2800" b="1">
                <a:solidFill>
                  <a:srgbClr val="000000"/>
                </a:solidFill>
                <a:latin typeface="Arial" pitchFamily="34" charset="0"/>
              </a:rPr>
              <a:t>。</a:t>
            </a:r>
          </a:p>
          <a:p>
            <a:r>
              <a:rPr lang="zh-CN" altLang="en-US" sz="2800" b="1">
                <a:solidFill>
                  <a:srgbClr val="000000"/>
                </a:solidFill>
                <a:latin typeface="Arial" pitchFamily="34" charset="0"/>
              </a:rPr>
              <a:t>其次，唯物史观是</a:t>
            </a:r>
            <a:r>
              <a:rPr lang="zh-CN" altLang="en-US" sz="2800" b="1">
                <a:solidFill>
                  <a:srgbClr val="FF0000"/>
                </a:solidFill>
                <a:latin typeface="Arial" pitchFamily="34" charset="0"/>
              </a:rPr>
              <a:t>发展史观</a:t>
            </a:r>
            <a:r>
              <a:rPr lang="zh-CN" altLang="en-US" sz="2800" b="1">
                <a:solidFill>
                  <a:srgbClr val="000000"/>
                </a:solidFill>
                <a:latin typeface="Arial" pitchFamily="34" charset="0"/>
              </a:rPr>
              <a:t>，是科学评价历史的金钥匙。</a:t>
            </a:r>
          </a:p>
          <a:p>
            <a:r>
              <a:rPr lang="zh-CN" altLang="en-US" sz="2800" b="1">
                <a:solidFill>
                  <a:srgbClr val="000000"/>
                </a:solidFill>
                <a:latin typeface="Arial" pitchFamily="34" charset="0"/>
              </a:rPr>
              <a:t>第三，唯物史观是</a:t>
            </a:r>
            <a:r>
              <a:rPr lang="zh-CN" altLang="en-US" sz="2800" b="1">
                <a:solidFill>
                  <a:srgbClr val="FF0000"/>
                </a:solidFill>
                <a:latin typeface="Arial" pitchFamily="34" charset="0"/>
              </a:rPr>
              <a:t>“矛盾”史观</a:t>
            </a:r>
            <a:r>
              <a:rPr lang="zh-CN" altLang="en-US" sz="2800" b="1">
                <a:solidFill>
                  <a:srgbClr val="000000"/>
                </a:solidFill>
                <a:latin typeface="Arial" pitchFamily="34" charset="0"/>
              </a:rPr>
              <a:t>，讲求新陈代谢、否定之否定，是找准改革着力点的显微镜。</a:t>
            </a:r>
          </a:p>
          <a:p>
            <a:r>
              <a:rPr lang="zh-CN" altLang="en-US" sz="2800" b="1">
                <a:solidFill>
                  <a:srgbClr val="000000"/>
                </a:solidFill>
                <a:latin typeface="Arial" pitchFamily="34" charset="0"/>
              </a:rPr>
              <a:t>第四，唯物史观是</a:t>
            </a:r>
            <a:r>
              <a:rPr lang="zh-CN" altLang="en-US" sz="2800" b="1">
                <a:solidFill>
                  <a:srgbClr val="FF0000"/>
                </a:solidFill>
                <a:latin typeface="Arial" pitchFamily="34" charset="0"/>
              </a:rPr>
              <a:t>人民史观</a:t>
            </a:r>
            <a:r>
              <a:rPr lang="zh-CN" altLang="en-US" sz="2800" b="1">
                <a:solidFill>
                  <a:srgbClr val="000000"/>
                </a:solidFill>
                <a:latin typeface="Arial" pitchFamily="34" charset="0"/>
              </a:rPr>
              <a:t>，深化改革必须把群众路线作为力量之源。</a:t>
            </a:r>
          </a:p>
          <a:p>
            <a:r>
              <a:rPr lang="zh-CN" altLang="en-US" sz="2800" b="1">
                <a:solidFill>
                  <a:srgbClr val="000000"/>
                </a:solidFill>
                <a:latin typeface="Arial" pitchFamily="34" charset="0"/>
              </a:rPr>
              <a:t>第五、唯物史观是</a:t>
            </a:r>
            <a:r>
              <a:rPr lang="zh-CN" altLang="en-US" sz="2800" b="1">
                <a:solidFill>
                  <a:srgbClr val="FF0000"/>
                </a:solidFill>
                <a:latin typeface="Arial" pitchFamily="34" charset="0"/>
              </a:rPr>
              <a:t>联系史观</a:t>
            </a:r>
            <a:r>
              <a:rPr lang="zh-CN" altLang="en-US" sz="2800" b="1">
                <a:solidFill>
                  <a:srgbClr val="000000"/>
                </a:solidFill>
                <a:latin typeface="Arial" pitchFamily="34" charset="0"/>
              </a:rPr>
              <a:t>，改革既要利用外部资源，也要排除外部干扰和破坏。</a:t>
            </a:r>
          </a:p>
          <a:p>
            <a:r>
              <a:rPr lang="zh-CN" altLang="en-US" sz="2800" b="1">
                <a:solidFill>
                  <a:srgbClr val="000000"/>
                </a:solidFill>
                <a:latin typeface="Arial" pitchFamily="34" charset="0"/>
              </a:rPr>
              <a:t>习总断言：“我们党在中国这样一个有着13亿人口的大国执政，面对着十分复杂的国内外环境，肩负着繁重的执政使命，</a:t>
            </a:r>
            <a:r>
              <a:rPr lang="zh-CN" altLang="en-US" sz="2800" b="1">
                <a:solidFill>
                  <a:srgbClr val="FF0000"/>
                </a:solidFill>
                <a:latin typeface="Arial" pitchFamily="34" charset="0"/>
              </a:rPr>
              <a:t>如果缺乏理论思维的有力支撑，</a:t>
            </a:r>
            <a:r>
              <a:rPr lang="zh-CN" altLang="en-US" sz="2800" b="1">
                <a:solidFill>
                  <a:srgbClr val="000000"/>
                </a:solidFill>
                <a:latin typeface="Arial" pitchFamily="34" charset="0"/>
              </a:rPr>
              <a:t>是难以战胜各种风险和困难的，也是难以不断前进的。”</a:t>
            </a:r>
          </a:p>
        </p:txBody>
      </p:sp>
    </p:spTree>
    <p:extLst>
      <p:ext uri="{BB962C8B-B14F-4D97-AF65-F5344CB8AC3E}">
        <p14:creationId xmlns:p14="http://schemas.microsoft.com/office/powerpoint/2010/main" val="14821976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6"/>
          <p:cNvSpPr>
            <a:spLocks noGrp="1"/>
          </p:cNvSpPr>
          <p:nvPr>
            <p:ph type="title" idx="4294967295"/>
          </p:nvPr>
        </p:nvSpPr>
        <p:spPr>
          <a:xfrm>
            <a:off x="0" y="-584200"/>
            <a:ext cx="7886700" cy="1325563"/>
          </a:xfrm>
        </p:spPr>
        <p:txBody>
          <a:bodyPr>
            <a:normAutofit fontScale="90000"/>
          </a:bodyPr>
          <a:lstStyle/>
          <a:p>
            <a:pPr>
              <a:defRPr/>
            </a:pPr>
            <a:r>
              <a:rPr lang="zh-CN" altLang="en-US" sz="3600" b="1" dirty="0" smtClean="0">
                <a:ea typeface="宋体" panose="02010600030101010101" pitchFamily="2" charset="-122"/>
              </a:rPr>
              <a:t>                                                                           </a:t>
            </a:r>
            <a:r>
              <a:rPr lang="en-US" altLang="zh-CN" sz="3600" b="1" dirty="0" smtClean="0">
                <a:ea typeface="宋体" panose="02010600030101010101" pitchFamily="2" charset="-122"/>
              </a:rPr>
              <a:t/>
            </a:r>
            <a:br>
              <a:rPr lang="en-US" altLang="zh-CN" sz="3600" b="1" dirty="0" smtClean="0">
                <a:ea typeface="宋体" panose="02010600030101010101" pitchFamily="2" charset="-122"/>
              </a:rPr>
            </a:br>
            <a:r>
              <a:rPr lang="en-US" altLang="zh-CN" sz="3600" b="1" dirty="0">
                <a:ea typeface="宋体" panose="02010600030101010101" pitchFamily="2" charset="-122"/>
              </a:rPr>
              <a:t> </a:t>
            </a:r>
            <a:r>
              <a:rPr lang="en-US" altLang="zh-CN" sz="3600" b="1" dirty="0" smtClean="0">
                <a:ea typeface="宋体" panose="02010600030101010101" pitchFamily="2" charset="-122"/>
              </a:rPr>
              <a:t>                                                                                       </a:t>
            </a:r>
            <a:r>
              <a:rPr lang="zh-CN" altLang="en-US" sz="3600" b="1" dirty="0" smtClean="0">
                <a:solidFill>
                  <a:schemeClr val="tx1"/>
                </a:solidFill>
                <a:ea typeface="宋体" panose="02010600030101010101" pitchFamily="2" charset="-122"/>
              </a:rPr>
              <a:t>警惕</a:t>
            </a:r>
            <a:r>
              <a:rPr lang="zh-CN" altLang="en-US" sz="3600" b="1" dirty="0">
                <a:solidFill>
                  <a:schemeClr val="tx1"/>
                </a:solidFill>
                <a:ea typeface="宋体" panose="02010600030101010101" pitchFamily="2" charset="-122"/>
              </a:rPr>
              <a:t>“老毕” 现象  历史虚无主义</a:t>
            </a:r>
          </a:p>
        </p:txBody>
      </p:sp>
      <p:pic>
        <p:nvPicPr>
          <p:cNvPr id="47107" name="Picture 9" descr="图片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42950"/>
            <a:ext cx="81375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0" descr="图片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411413"/>
            <a:ext cx="8137525"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4185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a:xfrm>
            <a:off x="0" y="620713"/>
            <a:ext cx="5041900" cy="504825"/>
          </a:xfrm>
        </p:spPr>
        <p:txBody>
          <a:bodyPr>
            <a:normAutofit fontScale="90000"/>
          </a:bodyPr>
          <a:lstStyle/>
          <a:p>
            <a:r>
              <a:rPr lang="zh-CN" altLang="en-US" sz="4400" b="1" smtClean="0">
                <a:solidFill>
                  <a:srgbClr val="FF0000"/>
                </a:solidFill>
                <a:latin typeface="黑体" pitchFamily="49" charset="-122"/>
                <a:ea typeface="黑体" pitchFamily="49" charset="-122"/>
              </a:rPr>
              <a:t>历史虚无主义表现</a:t>
            </a:r>
          </a:p>
        </p:txBody>
      </p:sp>
      <p:sp>
        <p:nvSpPr>
          <p:cNvPr id="48131" name="Rectangle 3"/>
          <p:cNvSpPr>
            <a:spLocks noGrp="1"/>
          </p:cNvSpPr>
          <p:nvPr>
            <p:ph idx="4294967295"/>
          </p:nvPr>
        </p:nvSpPr>
        <p:spPr>
          <a:xfrm>
            <a:off x="0" y="1412875"/>
            <a:ext cx="7561263" cy="4824413"/>
          </a:xfrm>
          <a:ln w="57150" cmpd="thinThick">
            <a:solidFill>
              <a:schemeClr val="tx1"/>
            </a:solidFill>
            <a:miter lim="800000"/>
            <a:headEnd/>
            <a:tailEnd/>
          </a:ln>
        </p:spPr>
        <p:txBody>
          <a:bodyPr/>
          <a:lstStyle/>
          <a:p>
            <a:r>
              <a:rPr lang="zh-CN" altLang="en-US" sz="2800" smtClean="0">
                <a:latin typeface="黑体" pitchFamily="49" charset="-122"/>
                <a:ea typeface="黑体" pitchFamily="49" charset="-122"/>
              </a:rPr>
              <a:t>第一，否定黄土文明</a:t>
            </a:r>
            <a:r>
              <a:rPr lang="en-US" altLang="zh-CN" sz="2800" smtClean="0">
                <a:latin typeface="黑体" pitchFamily="49" charset="-122"/>
                <a:ea typeface="黑体" pitchFamily="49" charset="-122"/>
              </a:rPr>
              <a:t>(</a:t>
            </a:r>
            <a:r>
              <a:rPr lang="zh-CN" altLang="en-US" sz="2800" smtClean="0">
                <a:latin typeface="黑体" pitchFamily="49" charset="-122"/>
                <a:ea typeface="黑体" pitchFamily="49" charset="-122"/>
              </a:rPr>
              <a:t>中华文明</a:t>
            </a:r>
            <a:r>
              <a:rPr lang="en-US" altLang="zh-CN" sz="2800" smtClean="0">
                <a:latin typeface="黑体" pitchFamily="49" charset="-122"/>
                <a:ea typeface="黑体" pitchFamily="49" charset="-122"/>
              </a:rPr>
              <a:t>).</a:t>
            </a:r>
          </a:p>
          <a:p>
            <a:r>
              <a:rPr lang="zh-CN" altLang="en-US" sz="2800" smtClean="0">
                <a:latin typeface="黑体" pitchFamily="49" charset="-122"/>
                <a:ea typeface="黑体" pitchFamily="49" charset="-122"/>
              </a:rPr>
              <a:t>第二，</a:t>
            </a:r>
            <a:r>
              <a:rPr lang="zh-CN" altLang="en-US" sz="2800" smtClean="0">
                <a:ea typeface="黑体" pitchFamily="49" charset="-122"/>
              </a:rPr>
              <a:t>“</a:t>
            </a:r>
            <a:r>
              <a:rPr lang="zh-CN" altLang="en-US" sz="2800" smtClean="0">
                <a:latin typeface="黑体" pitchFamily="49" charset="-122"/>
                <a:ea typeface="黑体" pitchFamily="49" charset="-122"/>
              </a:rPr>
              <a:t>告别革命</a:t>
            </a:r>
            <a:r>
              <a:rPr lang="zh-CN" altLang="en-US" sz="2800" smtClean="0">
                <a:ea typeface="黑体" pitchFamily="49" charset="-122"/>
              </a:rPr>
              <a:t>”</a:t>
            </a:r>
            <a:r>
              <a:rPr lang="zh-CN" altLang="en-US" sz="2800" smtClean="0">
                <a:latin typeface="黑体" pitchFamily="49" charset="-122"/>
                <a:ea typeface="黑体" pitchFamily="49" charset="-122"/>
              </a:rPr>
              <a:t>，颂扬改良。 </a:t>
            </a:r>
          </a:p>
          <a:p>
            <a:r>
              <a:rPr lang="zh-CN" altLang="en-US" sz="2800" smtClean="0">
                <a:latin typeface="黑体" pitchFamily="49" charset="-122"/>
                <a:ea typeface="黑体" pitchFamily="49" charset="-122"/>
              </a:rPr>
              <a:t>第三，</a:t>
            </a:r>
            <a:r>
              <a:rPr lang="zh-CN" altLang="en-US" sz="2800" smtClean="0">
                <a:ea typeface="黑体" pitchFamily="49" charset="-122"/>
              </a:rPr>
              <a:t>“</a:t>
            </a:r>
            <a:r>
              <a:rPr lang="zh-CN" altLang="en-US" sz="2800" smtClean="0">
                <a:latin typeface="黑体" pitchFamily="49" charset="-122"/>
                <a:ea typeface="黑体" pitchFamily="49" charset="-122"/>
              </a:rPr>
              <a:t>侵略有功</a:t>
            </a:r>
            <a:r>
              <a:rPr lang="zh-CN" altLang="en-US" sz="2800" smtClean="0">
                <a:ea typeface="黑体" pitchFamily="49" charset="-122"/>
              </a:rPr>
              <a:t>”</a:t>
            </a:r>
            <a:r>
              <a:rPr lang="zh-CN" altLang="en-US" sz="2800" smtClean="0">
                <a:latin typeface="黑体" pitchFamily="49" charset="-122"/>
                <a:ea typeface="黑体" pitchFamily="49" charset="-122"/>
              </a:rPr>
              <a:t>，反抗有罪。</a:t>
            </a:r>
          </a:p>
          <a:p>
            <a:r>
              <a:rPr lang="zh-CN" altLang="en-US" sz="2800" smtClean="0">
                <a:latin typeface="黑体" pitchFamily="49" charset="-122"/>
                <a:ea typeface="黑体" pitchFamily="49" charset="-122"/>
              </a:rPr>
              <a:t>第四，</a:t>
            </a:r>
            <a:r>
              <a:rPr lang="zh-CN" altLang="en-US" sz="2800" smtClean="0">
                <a:ea typeface="黑体" pitchFamily="49" charset="-122"/>
              </a:rPr>
              <a:t>“</a:t>
            </a:r>
            <a:r>
              <a:rPr lang="zh-CN" altLang="en-US" sz="2800" smtClean="0">
                <a:latin typeface="黑体" pitchFamily="49" charset="-122"/>
                <a:ea typeface="黑体" pitchFamily="49" charset="-122"/>
              </a:rPr>
              <a:t>反思历史</a:t>
            </a:r>
            <a:r>
              <a:rPr lang="zh-CN" altLang="en-US" sz="2800" smtClean="0">
                <a:ea typeface="黑体" pitchFamily="49" charset="-122"/>
              </a:rPr>
              <a:t>”</a:t>
            </a:r>
            <a:r>
              <a:rPr lang="zh-CN" altLang="en-US" sz="2800" smtClean="0">
                <a:latin typeface="黑体" pitchFamily="49" charset="-122"/>
                <a:ea typeface="黑体" pitchFamily="49" charset="-122"/>
              </a:rPr>
              <a:t>，</a:t>
            </a:r>
            <a:r>
              <a:rPr lang="zh-CN" altLang="en-US" sz="2800" smtClean="0">
                <a:ea typeface="黑体" pitchFamily="49" charset="-122"/>
              </a:rPr>
              <a:t>“</a:t>
            </a:r>
            <a:r>
              <a:rPr lang="zh-CN" altLang="en-US" sz="2800" smtClean="0">
                <a:latin typeface="黑体" pitchFamily="49" charset="-122"/>
                <a:ea typeface="黑体" pitchFamily="49" charset="-122"/>
              </a:rPr>
              <a:t>重新评价</a:t>
            </a:r>
            <a:r>
              <a:rPr lang="zh-CN" altLang="en-US" sz="2800" smtClean="0">
                <a:ea typeface="黑体" pitchFamily="49" charset="-122"/>
              </a:rPr>
              <a:t>”</a:t>
            </a:r>
            <a:r>
              <a:rPr lang="zh-CN" altLang="en-US" sz="2800" smtClean="0">
                <a:latin typeface="黑体" pitchFamily="49" charset="-122"/>
                <a:ea typeface="黑体" pitchFamily="49" charset="-122"/>
              </a:rPr>
              <a:t>。</a:t>
            </a:r>
          </a:p>
          <a:p>
            <a:r>
              <a:rPr lang="zh-CN" altLang="en-US" sz="2800" smtClean="0">
                <a:latin typeface="黑体" pitchFamily="49" charset="-122"/>
                <a:ea typeface="黑体" pitchFamily="49" charset="-122"/>
              </a:rPr>
              <a:t>第五，否定前</a:t>
            </a:r>
            <a:r>
              <a:rPr lang="en-US" altLang="zh-CN" sz="2800" smtClean="0">
                <a:latin typeface="黑体" pitchFamily="49" charset="-122"/>
                <a:ea typeface="黑体" pitchFamily="49" charset="-122"/>
              </a:rPr>
              <a:t>30</a:t>
            </a:r>
            <a:r>
              <a:rPr lang="zh-CN" altLang="en-US" sz="2800" smtClean="0">
                <a:latin typeface="黑体" pitchFamily="49" charset="-122"/>
                <a:ea typeface="黑体" pitchFamily="49" charset="-122"/>
              </a:rPr>
              <a:t>年，</a:t>
            </a:r>
            <a:r>
              <a:rPr lang="zh-CN" altLang="en-US" sz="2800" smtClean="0">
                <a:ea typeface="黑体" pitchFamily="49" charset="-122"/>
              </a:rPr>
              <a:t>“</a:t>
            </a:r>
            <a:r>
              <a:rPr lang="zh-CN" altLang="en-US" sz="2800" smtClean="0">
                <a:latin typeface="黑体" pitchFamily="49" charset="-122"/>
                <a:ea typeface="黑体" pitchFamily="49" charset="-122"/>
              </a:rPr>
              <a:t>非毛</a:t>
            </a:r>
            <a:r>
              <a:rPr lang="zh-CN" altLang="en-US" sz="2800" smtClean="0">
                <a:ea typeface="黑体" pitchFamily="49" charset="-122"/>
              </a:rPr>
              <a:t>”“</a:t>
            </a:r>
            <a:r>
              <a:rPr lang="zh-CN" altLang="en-US" sz="2800" smtClean="0">
                <a:latin typeface="黑体" pitchFamily="49" charset="-122"/>
                <a:ea typeface="黑体" pitchFamily="49" charset="-122"/>
              </a:rPr>
              <a:t>反毛</a:t>
            </a:r>
            <a:r>
              <a:rPr lang="zh-CN" altLang="en-US" sz="2800" smtClean="0">
                <a:ea typeface="黑体" pitchFamily="49" charset="-122"/>
              </a:rPr>
              <a:t>”</a:t>
            </a:r>
            <a:r>
              <a:rPr lang="zh-CN" altLang="en-US" sz="2800" smtClean="0">
                <a:latin typeface="黑体" pitchFamily="49" charset="-122"/>
                <a:ea typeface="黑体" pitchFamily="49" charset="-122"/>
              </a:rPr>
              <a:t>。</a:t>
            </a:r>
          </a:p>
          <a:p>
            <a:r>
              <a:rPr lang="zh-CN" altLang="en-US" sz="2800" smtClean="0">
                <a:latin typeface="黑体" pitchFamily="49" charset="-122"/>
                <a:ea typeface="黑体" pitchFamily="49" charset="-122"/>
              </a:rPr>
              <a:t>第六，否定英雄，</a:t>
            </a:r>
            <a:r>
              <a:rPr lang="zh-CN" altLang="en-US" sz="2800" smtClean="0">
                <a:ea typeface="黑体" pitchFamily="49" charset="-122"/>
              </a:rPr>
              <a:t>“</a:t>
            </a:r>
            <a:r>
              <a:rPr lang="zh-CN" altLang="en-US" sz="2800" smtClean="0">
                <a:latin typeface="黑体" pitchFamily="49" charset="-122"/>
                <a:ea typeface="黑体" pitchFamily="49" charset="-122"/>
              </a:rPr>
              <a:t>戏说</a:t>
            </a:r>
            <a:r>
              <a:rPr lang="zh-CN" altLang="en-US" sz="2800" smtClean="0">
                <a:ea typeface="黑体" pitchFamily="49" charset="-122"/>
              </a:rPr>
              <a:t>”“</a:t>
            </a:r>
            <a:r>
              <a:rPr lang="zh-CN" altLang="en-US" sz="2800" smtClean="0">
                <a:latin typeface="黑体" pitchFamily="49" charset="-122"/>
                <a:ea typeface="黑体" pitchFamily="49" charset="-122"/>
              </a:rPr>
              <a:t>戏谑</a:t>
            </a:r>
            <a:r>
              <a:rPr lang="zh-CN" altLang="en-US" sz="2800" smtClean="0">
                <a:ea typeface="黑体" pitchFamily="49" charset="-122"/>
              </a:rPr>
              <a:t>”</a:t>
            </a:r>
            <a:r>
              <a:rPr lang="zh-CN" altLang="en-US" sz="2800" smtClean="0">
                <a:latin typeface="黑体" pitchFamily="49" charset="-122"/>
                <a:ea typeface="黑体" pitchFamily="49" charset="-122"/>
              </a:rPr>
              <a:t>。</a:t>
            </a:r>
          </a:p>
          <a:p>
            <a:r>
              <a:rPr lang="zh-CN" altLang="en-US" sz="2800" smtClean="0">
                <a:latin typeface="黑体" pitchFamily="49" charset="-122"/>
                <a:ea typeface="黑体" pitchFamily="49" charset="-122"/>
              </a:rPr>
              <a:t>第七，反咬一口，攻击马列。</a:t>
            </a:r>
          </a:p>
        </p:txBody>
      </p:sp>
      <p:sp>
        <p:nvSpPr>
          <p:cNvPr id="48132" name="WordArt 7"/>
          <p:cNvSpPr>
            <a:spLocks noTextEdit="1"/>
          </p:cNvSpPr>
          <p:nvPr/>
        </p:nvSpPr>
        <p:spPr bwMode="auto">
          <a:xfrm>
            <a:off x="1925638" y="5157788"/>
            <a:ext cx="5076825" cy="647700"/>
          </a:xfrm>
          <a:prstGeom prst="rect">
            <a:avLst/>
          </a:prstGeom>
        </p:spPr>
        <p:txBody>
          <a:bodyPr wrap="none" fromWordArt="1">
            <a:prstTxWarp prst="textPlain">
              <a:avLst>
                <a:gd name="adj" fmla="val 50000"/>
              </a:avLst>
            </a:prstTxWarp>
          </a:bodyPr>
          <a:lstStyle/>
          <a:p>
            <a:pPr algn="ctr"/>
            <a:r>
              <a:rPr lang="zh-CN" altLang="en-US" sz="3600" b="1"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历史敏锐 政治嗅觉</a:t>
            </a:r>
          </a:p>
        </p:txBody>
      </p:sp>
    </p:spTree>
    <p:extLst>
      <p:ext uri="{BB962C8B-B14F-4D97-AF65-F5344CB8AC3E}">
        <p14:creationId xmlns:p14="http://schemas.microsoft.com/office/powerpoint/2010/main" val="25490782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0" y="333375"/>
            <a:ext cx="8569325" cy="868363"/>
          </a:xfrm>
        </p:spPr>
        <p:txBody>
          <a:bodyPr>
            <a:normAutofit fontScale="90000"/>
          </a:bodyPr>
          <a:lstStyle/>
          <a:p>
            <a:r>
              <a:rPr lang="zh-CN" altLang="en-US" sz="5400" b="1" smtClean="0">
                <a:solidFill>
                  <a:srgbClr val="FF0000"/>
                </a:solidFill>
                <a:latin typeface="黑体" pitchFamily="49" charset="-122"/>
                <a:ea typeface="宋体" pitchFamily="2" charset="-122"/>
              </a:rPr>
              <a:t>在反对历史虚无主义中明确教学内容</a:t>
            </a:r>
          </a:p>
        </p:txBody>
      </p:sp>
      <p:sp>
        <p:nvSpPr>
          <p:cNvPr id="49155" name="Rectangle 3"/>
          <p:cNvSpPr>
            <a:spLocks noGrp="1"/>
          </p:cNvSpPr>
          <p:nvPr>
            <p:ph idx="4294967295"/>
          </p:nvPr>
        </p:nvSpPr>
        <p:spPr>
          <a:xfrm>
            <a:off x="0" y="1700213"/>
            <a:ext cx="8569325" cy="4176712"/>
          </a:xfrm>
          <a:ln w="76200" cmpd="tri">
            <a:solidFill>
              <a:schemeClr val="tx1"/>
            </a:solidFill>
            <a:miter lim="800000"/>
            <a:headEnd/>
            <a:tailEnd/>
          </a:ln>
        </p:spPr>
        <p:txBody>
          <a:bodyPr>
            <a:normAutofit lnSpcReduction="10000"/>
          </a:bodyPr>
          <a:lstStyle/>
          <a:p>
            <a:r>
              <a:rPr lang="zh-CN" altLang="en-US" sz="3600" smtClean="0">
                <a:latin typeface="黑体" pitchFamily="49" charset="-122"/>
                <a:ea typeface="黑体" pitchFamily="49" charset="-122"/>
              </a:rPr>
              <a:t>中国传统文化的精华、开放、连续</a:t>
            </a:r>
          </a:p>
          <a:p>
            <a:r>
              <a:rPr lang="zh-CN" altLang="en-US" sz="3600" smtClean="0">
                <a:latin typeface="黑体" pitchFamily="49" charset="-122"/>
                <a:ea typeface="黑体" pitchFamily="49" charset="-122"/>
              </a:rPr>
              <a:t>中国共产党领导的革命之路必然性</a:t>
            </a:r>
          </a:p>
          <a:p>
            <a:r>
              <a:rPr lang="zh-CN" altLang="en-US" sz="3600" smtClean="0">
                <a:latin typeface="黑体" pitchFamily="49" charset="-122"/>
                <a:ea typeface="黑体" pitchFamily="49" charset="-122"/>
              </a:rPr>
              <a:t>中国人民的抗争史、探索史颂扬</a:t>
            </a:r>
          </a:p>
          <a:p>
            <a:r>
              <a:rPr lang="zh-CN" altLang="en-US" sz="3600" smtClean="0">
                <a:latin typeface="黑体" pitchFamily="49" charset="-122"/>
                <a:ea typeface="黑体" pitchFamily="49" charset="-122"/>
              </a:rPr>
              <a:t>中国建设道路是探索中逐渐形成的</a:t>
            </a:r>
          </a:p>
          <a:p>
            <a:r>
              <a:rPr lang="zh-CN" altLang="en-US" sz="3600" smtClean="0">
                <a:latin typeface="黑体" pitchFamily="49" charset="-122"/>
                <a:ea typeface="黑体" pitchFamily="49" charset="-122"/>
              </a:rPr>
              <a:t>中国近现代的理论成果，特别中国特色的社会主义理论的合理性科学性</a:t>
            </a:r>
          </a:p>
          <a:p>
            <a:r>
              <a:rPr lang="zh-CN" altLang="en-US" sz="3600" smtClean="0">
                <a:latin typeface="黑体" pitchFamily="49" charset="-122"/>
                <a:ea typeface="黑体" pitchFamily="49" charset="-122"/>
              </a:rPr>
              <a:t>对革命英雄人物的客观、历史地评价</a:t>
            </a:r>
          </a:p>
        </p:txBody>
      </p:sp>
    </p:spTree>
    <p:extLst>
      <p:ext uri="{BB962C8B-B14F-4D97-AF65-F5344CB8AC3E}">
        <p14:creationId xmlns:p14="http://schemas.microsoft.com/office/powerpoint/2010/main" val="3081802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539750" y="836613"/>
            <a:ext cx="76327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200" b="1"/>
              <a:t>　　注重唯物史观，强化理论指导。根据高考历史大纲考试宗旨的变化，以唯物史观为指导思想，运用唯物史观的基本观点和方法，组织高考历史备考复习。坚持以唯物史观为指导，就是在唯物史观的宏观指导下，将文明史观、全球史观、现代化史观等作为唯物史观的二级子目，将它们看成是唯物史观下看问题的多重视角。</a:t>
            </a:r>
          </a:p>
        </p:txBody>
      </p:sp>
    </p:spTree>
    <p:extLst>
      <p:ext uri="{BB962C8B-B14F-4D97-AF65-F5344CB8AC3E}">
        <p14:creationId xmlns:p14="http://schemas.microsoft.com/office/powerpoint/2010/main" val="4348163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5"/>
          <p:cNvSpPr>
            <a:spLocks/>
          </p:cNvSpPr>
          <p:nvPr/>
        </p:nvSpPr>
        <p:spPr bwMode="auto">
          <a:xfrm>
            <a:off x="3355975" y="530225"/>
            <a:ext cx="342900" cy="6172200"/>
          </a:xfrm>
          <a:prstGeom prst="leftBrace">
            <a:avLst>
              <a:gd name="adj1" fmla="val 112500"/>
              <a:gd name="adj2" fmla="val 50894"/>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b="1">
              <a:solidFill>
                <a:srgbClr val="000000"/>
              </a:solidFill>
              <a:latin typeface="黑体" pitchFamily="49" charset="-122"/>
              <a:ea typeface="黑体" pitchFamily="49" charset="-122"/>
              <a:sym typeface="黑体" pitchFamily="49" charset="-122"/>
            </a:endParaRPr>
          </a:p>
        </p:txBody>
      </p:sp>
      <p:sp>
        <p:nvSpPr>
          <p:cNvPr id="52227" name="Rectangle 3"/>
          <p:cNvSpPr>
            <a:spLocks noChangeArrowheads="1"/>
          </p:cNvSpPr>
          <p:nvPr/>
        </p:nvSpPr>
        <p:spPr bwMode="auto">
          <a:xfrm>
            <a:off x="3449638" y="1492250"/>
            <a:ext cx="12573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FF0000"/>
                </a:solidFill>
                <a:latin typeface="黑体" pitchFamily="49" charset="-122"/>
                <a:ea typeface="黑体" pitchFamily="49" charset="-122"/>
                <a:sym typeface="黑体" pitchFamily="49" charset="-122"/>
              </a:rPr>
              <a:t>文明史观</a:t>
            </a:r>
          </a:p>
        </p:txBody>
      </p:sp>
      <p:sp>
        <p:nvSpPr>
          <p:cNvPr id="52228" name="Text Box 4"/>
          <p:cNvSpPr>
            <a:spLocks noChangeArrowheads="1"/>
          </p:cNvSpPr>
          <p:nvPr/>
        </p:nvSpPr>
        <p:spPr bwMode="auto">
          <a:xfrm>
            <a:off x="257175" y="4090988"/>
            <a:ext cx="2243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80000"/>
              </a:lnSpc>
              <a:spcBef>
                <a:spcPct val="20000"/>
              </a:spcBef>
            </a:pPr>
            <a:r>
              <a:rPr lang="zh-CN" altLang="en-US" sz="4000" b="1">
                <a:solidFill>
                  <a:srgbClr val="FF0000"/>
                </a:solidFill>
                <a:latin typeface="黑体" pitchFamily="49" charset="-122"/>
                <a:ea typeface="黑体" pitchFamily="49" charset="-122"/>
                <a:sym typeface="黑体" pitchFamily="49" charset="-122"/>
              </a:rPr>
              <a:t>唯物史观</a:t>
            </a:r>
          </a:p>
        </p:txBody>
      </p:sp>
      <p:sp>
        <p:nvSpPr>
          <p:cNvPr id="52229" name="Rectangle 5"/>
          <p:cNvSpPr>
            <a:spLocks noChangeArrowheads="1"/>
          </p:cNvSpPr>
          <p:nvPr/>
        </p:nvSpPr>
        <p:spPr bwMode="auto">
          <a:xfrm>
            <a:off x="3449638" y="5402263"/>
            <a:ext cx="13144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FF0000"/>
                </a:solidFill>
                <a:latin typeface="黑体" pitchFamily="49" charset="-122"/>
                <a:ea typeface="黑体" pitchFamily="49" charset="-122"/>
                <a:sym typeface="黑体" pitchFamily="49" charset="-122"/>
              </a:rPr>
              <a:t>生态史观</a:t>
            </a:r>
          </a:p>
        </p:txBody>
      </p:sp>
      <p:sp>
        <p:nvSpPr>
          <p:cNvPr id="52230" name="Rectangle 6"/>
          <p:cNvSpPr>
            <a:spLocks noChangeArrowheads="1"/>
          </p:cNvSpPr>
          <p:nvPr/>
        </p:nvSpPr>
        <p:spPr bwMode="auto">
          <a:xfrm>
            <a:off x="3586163" y="363538"/>
            <a:ext cx="12573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FF0000"/>
                </a:solidFill>
                <a:latin typeface="黑体" pitchFamily="49" charset="-122"/>
                <a:ea typeface="黑体" pitchFamily="49" charset="-122"/>
                <a:sym typeface="黑体" pitchFamily="49" charset="-122"/>
              </a:rPr>
              <a:t>全球史观</a:t>
            </a:r>
          </a:p>
        </p:txBody>
      </p:sp>
      <p:sp>
        <p:nvSpPr>
          <p:cNvPr id="52231" name="Rectangle 7"/>
          <p:cNvSpPr>
            <a:spLocks noChangeArrowheads="1"/>
          </p:cNvSpPr>
          <p:nvPr/>
        </p:nvSpPr>
        <p:spPr bwMode="auto">
          <a:xfrm>
            <a:off x="3335338" y="3092450"/>
            <a:ext cx="14859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0000"/>
              </a:lnSpc>
              <a:spcBef>
                <a:spcPct val="20000"/>
              </a:spcBef>
            </a:pPr>
            <a:r>
              <a:rPr lang="zh-CN" altLang="en-US" sz="2800" b="1">
                <a:solidFill>
                  <a:srgbClr val="FF0000"/>
                </a:solidFill>
                <a:latin typeface="黑体" pitchFamily="49" charset="-122"/>
                <a:ea typeface="黑体" pitchFamily="49" charset="-122"/>
                <a:sym typeface="黑体" pitchFamily="49" charset="-122"/>
              </a:rPr>
              <a:t>现代化史观</a:t>
            </a:r>
          </a:p>
          <a:p>
            <a:pPr marL="342900" indent="-342900">
              <a:lnSpc>
                <a:spcPct val="90000"/>
              </a:lnSpc>
              <a:spcBef>
                <a:spcPct val="20000"/>
              </a:spcBef>
            </a:pPr>
            <a:r>
              <a:rPr lang="zh-CN" altLang="en-US" sz="2800" b="1">
                <a:solidFill>
                  <a:srgbClr val="FF0000"/>
                </a:solidFill>
                <a:latin typeface="黑体" pitchFamily="49" charset="-122"/>
                <a:ea typeface="黑体" pitchFamily="49" charset="-122"/>
                <a:sym typeface="黑体" pitchFamily="49" charset="-122"/>
              </a:rPr>
              <a:t>近代化史观</a:t>
            </a:r>
          </a:p>
        </p:txBody>
      </p:sp>
      <p:sp>
        <p:nvSpPr>
          <p:cNvPr id="52232" name="Rectangle 8"/>
          <p:cNvSpPr>
            <a:spLocks noChangeArrowheads="1"/>
          </p:cNvSpPr>
          <p:nvPr/>
        </p:nvSpPr>
        <p:spPr bwMode="auto">
          <a:xfrm>
            <a:off x="3449638" y="4692650"/>
            <a:ext cx="13144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FF0000"/>
                </a:solidFill>
                <a:latin typeface="黑体" pitchFamily="49" charset="-122"/>
                <a:ea typeface="黑体" pitchFamily="49" charset="-122"/>
                <a:sym typeface="黑体" pitchFamily="49" charset="-122"/>
              </a:rPr>
              <a:t>社会史观</a:t>
            </a:r>
          </a:p>
        </p:txBody>
      </p:sp>
      <p:sp>
        <p:nvSpPr>
          <p:cNvPr id="52233" name="Text Box 9"/>
          <p:cNvSpPr>
            <a:spLocks noChangeArrowheads="1"/>
          </p:cNvSpPr>
          <p:nvPr/>
        </p:nvSpPr>
        <p:spPr bwMode="auto">
          <a:xfrm>
            <a:off x="4992688" y="692150"/>
            <a:ext cx="415131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400" b="1">
                <a:solidFill>
                  <a:srgbClr val="000000"/>
                </a:solidFill>
                <a:latin typeface="黑体" pitchFamily="49" charset="-122"/>
                <a:ea typeface="黑体" pitchFamily="49" charset="-122"/>
                <a:sym typeface="黑体" pitchFamily="49" charset="-122"/>
              </a:rPr>
              <a:t>农业文明（石器、青铜、铁器时代）</a:t>
            </a:r>
          </a:p>
          <a:p>
            <a:pPr marL="342900" indent="-342900">
              <a:lnSpc>
                <a:spcPct val="80000"/>
              </a:lnSpc>
              <a:spcBef>
                <a:spcPct val="20000"/>
              </a:spcBef>
            </a:pPr>
            <a:r>
              <a:rPr lang="zh-CN" altLang="en-US" sz="2400" b="1">
                <a:solidFill>
                  <a:srgbClr val="000000"/>
                </a:solidFill>
                <a:latin typeface="黑体" pitchFamily="49" charset="-122"/>
                <a:ea typeface="黑体" pitchFamily="49" charset="-122"/>
                <a:sym typeface="黑体" pitchFamily="49" charset="-122"/>
              </a:rPr>
              <a:t>工业文明（工场手工业、蒸汽时代 、                   </a:t>
            </a:r>
          </a:p>
          <a:p>
            <a:pPr marL="342900" indent="-342900">
              <a:lnSpc>
                <a:spcPct val="80000"/>
              </a:lnSpc>
              <a:spcBef>
                <a:spcPct val="20000"/>
              </a:spcBef>
            </a:pPr>
            <a:r>
              <a:rPr lang="zh-CN" altLang="en-US" sz="2400" b="1">
                <a:solidFill>
                  <a:srgbClr val="000000"/>
                </a:solidFill>
                <a:latin typeface="黑体" pitchFamily="49" charset="-122"/>
                <a:ea typeface="黑体" pitchFamily="49" charset="-122"/>
                <a:sym typeface="黑体" pitchFamily="49" charset="-122"/>
              </a:rPr>
              <a:t>电气时代）</a:t>
            </a:r>
          </a:p>
          <a:p>
            <a:pPr marL="342900" indent="-342900">
              <a:lnSpc>
                <a:spcPct val="80000"/>
              </a:lnSpc>
              <a:spcBef>
                <a:spcPct val="20000"/>
              </a:spcBef>
            </a:pPr>
            <a:r>
              <a:rPr lang="zh-CN" altLang="en-US" sz="2400" b="1">
                <a:solidFill>
                  <a:srgbClr val="000000"/>
                </a:solidFill>
                <a:latin typeface="黑体" pitchFamily="49" charset="-122"/>
                <a:ea typeface="黑体" pitchFamily="49" charset="-122"/>
                <a:sym typeface="黑体" pitchFamily="49" charset="-122"/>
              </a:rPr>
              <a:t>信息文明（第三次科技革命）</a:t>
            </a:r>
          </a:p>
        </p:txBody>
      </p:sp>
      <p:sp>
        <p:nvSpPr>
          <p:cNvPr id="52234" name="AutoShape 5"/>
          <p:cNvSpPr>
            <a:spLocks/>
          </p:cNvSpPr>
          <p:nvPr/>
        </p:nvSpPr>
        <p:spPr bwMode="auto">
          <a:xfrm>
            <a:off x="4764088" y="806450"/>
            <a:ext cx="228600" cy="1752600"/>
          </a:xfrm>
          <a:prstGeom prst="leftBrace">
            <a:avLst>
              <a:gd name="adj1" fmla="val 47846"/>
              <a:gd name="adj2" fmla="val 50894"/>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b="1">
              <a:solidFill>
                <a:srgbClr val="000000"/>
              </a:solidFill>
              <a:latin typeface="黑体" pitchFamily="49" charset="-122"/>
              <a:ea typeface="黑体" pitchFamily="49" charset="-122"/>
              <a:sym typeface="黑体" pitchFamily="49" charset="-122"/>
            </a:endParaRPr>
          </a:p>
        </p:txBody>
      </p:sp>
      <p:sp>
        <p:nvSpPr>
          <p:cNvPr id="52235" name="Text Box 11"/>
          <p:cNvSpPr>
            <a:spLocks noChangeArrowheads="1"/>
          </p:cNvSpPr>
          <p:nvPr/>
        </p:nvSpPr>
        <p:spPr bwMode="auto">
          <a:xfrm>
            <a:off x="5041900" y="3124200"/>
            <a:ext cx="35433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400" b="1">
                <a:solidFill>
                  <a:srgbClr val="000000"/>
                </a:solidFill>
                <a:latin typeface="黑体" pitchFamily="49" charset="-122"/>
                <a:ea typeface="黑体" pitchFamily="49" charset="-122"/>
                <a:sym typeface="黑体" pitchFamily="49" charset="-122"/>
              </a:rPr>
              <a:t>政治：</a:t>
            </a:r>
            <a:r>
              <a:rPr lang="zh-CN" altLang="en-US" sz="2400" b="1">
                <a:solidFill>
                  <a:srgbClr val="FF0000"/>
                </a:solidFill>
                <a:latin typeface="黑体" pitchFamily="49" charset="-122"/>
                <a:ea typeface="黑体" pitchFamily="49" charset="-122"/>
                <a:sym typeface="黑体" pitchFamily="49" charset="-122"/>
              </a:rPr>
              <a:t>民主化、法制化</a:t>
            </a:r>
          </a:p>
          <a:p>
            <a:pPr marL="342900" indent="-342900">
              <a:lnSpc>
                <a:spcPct val="80000"/>
              </a:lnSpc>
              <a:spcBef>
                <a:spcPct val="20000"/>
              </a:spcBef>
            </a:pPr>
            <a:r>
              <a:rPr lang="zh-CN" altLang="en-US" sz="2400" b="1">
                <a:solidFill>
                  <a:srgbClr val="000000"/>
                </a:solidFill>
                <a:latin typeface="黑体" pitchFamily="49" charset="-122"/>
                <a:ea typeface="黑体" pitchFamily="49" charset="-122"/>
                <a:sym typeface="黑体" pitchFamily="49" charset="-122"/>
              </a:rPr>
              <a:t>经济：</a:t>
            </a:r>
            <a:r>
              <a:rPr lang="zh-CN" altLang="en-US" sz="2400" b="1">
                <a:solidFill>
                  <a:srgbClr val="FF0000"/>
                </a:solidFill>
                <a:latin typeface="黑体" pitchFamily="49" charset="-122"/>
                <a:ea typeface="黑体" pitchFamily="49" charset="-122"/>
                <a:sym typeface="黑体" pitchFamily="49" charset="-122"/>
              </a:rPr>
              <a:t>工业化、市场化</a:t>
            </a:r>
          </a:p>
          <a:p>
            <a:pPr marL="342900" indent="-342900">
              <a:lnSpc>
                <a:spcPct val="80000"/>
              </a:lnSpc>
              <a:spcBef>
                <a:spcPct val="20000"/>
              </a:spcBef>
            </a:pPr>
            <a:r>
              <a:rPr lang="zh-CN" altLang="en-US" sz="2400" b="1">
                <a:solidFill>
                  <a:srgbClr val="000000"/>
                </a:solidFill>
                <a:latin typeface="黑体" pitchFamily="49" charset="-122"/>
                <a:ea typeface="黑体" pitchFamily="49" charset="-122"/>
                <a:sym typeface="黑体" pitchFamily="49" charset="-122"/>
              </a:rPr>
              <a:t>思想：</a:t>
            </a:r>
            <a:r>
              <a:rPr lang="zh-CN" altLang="en-US" sz="2400" b="1">
                <a:solidFill>
                  <a:srgbClr val="FF0000"/>
                </a:solidFill>
                <a:latin typeface="黑体" pitchFamily="49" charset="-122"/>
                <a:ea typeface="黑体" pitchFamily="49" charset="-122"/>
                <a:sym typeface="黑体" pitchFamily="49" charset="-122"/>
              </a:rPr>
              <a:t>理性化、科学化</a:t>
            </a:r>
          </a:p>
          <a:p>
            <a:pPr marL="342900" indent="-342900">
              <a:lnSpc>
                <a:spcPct val="80000"/>
              </a:lnSpc>
              <a:spcBef>
                <a:spcPct val="20000"/>
              </a:spcBef>
            </a:pPr>
            <a:r>
              <a:rPr lang="zh-CN" altLang="en-US" sz="2400" b="1">
                <a:solidFill>
                  <a:srgbClr val="000000"/>
                </a:solidFill>
                <a:latin typeface="黑体" pitchFamily="49" charset="-122"/>
                <a:ea typeface="黑体" pitchFamily="49" charset="-122"/>
                <a:sym typeface="黑体" pitchFamily="49" charset="-122"/>
              </a:rPr>
              <a:t>生活：</a:t>
            </a:r>
            <a:r>
              <a:rPr lang="zh-CN" altLang="en-US" sz="2400" b="1">
                <a:solidFill>
                  <a:srgbClr val="FF0000"/>
                </a:solidFill>
                <a:latin typeface="黑体" pitchFamily="49" charset="-122"/>
                <a:ea typeface="黑体" pitchFamily="49" charset="-122"/>
                <a:sym typeface="黑体" pitchFamily="49" charset="-122"/>
              </a:rPr>
              <a:t>城市化、多样化</a:t>
            </a:r>
          </a:p>
        </p:txBody>
      </p:sp>
      <p:sp>
        <p:nvSpPr>
          <p:cNvPr id="52236" name="AutoShape 5"/>
          <p:cNvSpPr>
            <a:spLocks/>
          </p:cNvSpPr>
          <p:nvPr/>
        </p:nvSpPr>
        <p:spPr bwMode="auto">
          <a:xfrm>
            <a:off x="4833938" y="3124200"/>
            <a:ext cx="171450" cy="1295400"/>
          </a:xfrm>
          <a:prstGeom prst="leftBrace">
            <a:avLst>
              <a:gd name="adj1" fmla="val 47152"/>
              <a:gd name="adj2" fmla="val 50894"/>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b="1">
              <a:solidFill>
                <a:srgbClr val="000000"/>
              </a:solidFill>
              <a:latin typeface="黑体" pitchFamily="49" charset="-122"/>
              <a:ea typeface="黑体" pitchFamily="49" charset="-122"/>
              <a:sym typeface="黑体" pitchFamily="49" charset="-122"/>
            </a:endParaRPr>
          </a:p>
        </p:txBody>
      </p:sp>
      <p:sp>
        <p:nvSpPr>
          <p:cNvPr id="52237" name="Rectangle 13"/>
          <p:cNvSpPr>
            <a:spLocks noChangeArrowheads="1"/>
          </p:cNvSpPr>
          <p:nvPr/>
        </p:nvSpPr>
        <p:spPr bwMode="auto">
          <a:xfrm>
            <a:off x="4999038" y="2692400"/>
            <a:ext cx="4000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000" b="1">
                <a:solidFill>
                  <a:srgbClr val="0000CC"/>
                </a:solidFill>
                <a:latin typeface="黑体" pitchFamily="49" charset="-122"/>
                <a:ea typeface="黑体" pitchFamily="49" charset="-122"/>
                <a:sym typeface="黑体" pitchFamily="49" charset="-122"/>
              </a:rPr>
              <a:t>政治、经济、思想； 物质、精神、制度</a:t>
            </a:r>
          </a:p>
        </p:txBody>
      </p:sp>
      <p:sp>
        <p:nvSpPr>
          <p:cNvPr id="52238" name="AutoShape 5"/>
          <p:cNvSpPr>
            <a:spLocks/>
          </p:cNvSpPr>
          <p:nvPr/>
        </p:nvSpPr>
        <p:spPr bwMode="auto">
          <a:xfrm>
            <a:off x="4803775" y="301625"/>
            <a:ext cx="114300" cy="457200"/>
          </a:xfrm>
          <a:prstGeom prst="leftBrace">
            <a:avLst>
              <a:gd name="adj1" fmla="val 25000"/>
              <a:gd name="adj2" fmla="val 50894"/>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b="1">
              <a:solidFill>
                <a:srgbClr val="000000"/>
              </a:solidFill>
              <a:latin typeface="黑体" pitchFamily="49" charset="-122"/>
              <a:ea typeface="黑体" pitchFamily="49" charset="-122"/>
              <a:sym typeface="黑体" pitchFamily="49" charset="-122"/>
            </a:endParaRPr>
          </a:p>
        </p:txBody>
      </p:sp>
      <p:sp>
        <p:nvSpPr>
          <p:cNvPr id="52239" name="Rectangle 15"/>
          <p:cNvSpPr>
            <a:spLocks noChangeArrowheads="1"/>
          </p:cNvSpPr>
          <p:nvPr/>
        </p:nvSpPr>
        <p:spPr bwMode="auto">
          <a:xfrm>
            <a:off x="4992688" y="120650"/>
            <a:ext cx="32575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400" b="1">
                <a:solidFill>
                  <a:srgbClr val="000000"/>
                </a:solidFill>
                <a:latin typeface="黑体" pitchFamily="49" charset="-122"/>
                <a:ea typeface="黑体" pitchFamily="49" charset="-122"/>
                <a:sym typeface="黑体" pitchFamily="49" charset="-122"/>
              </a:rPr>
              <a:t>哥伦布把美洲带进了近代文明</a:t>
            </a:r>
          </a:p>
        </p:txBody>
      </p:sp>
      <p:sp>
        <p:nvSpPr>
          <p:cNvPr id="52240" name="AutoShape 5"/>
          <p:cNvSpPr>
            <a:spLocks/>
          </p:cNvSpPr>
          <p:nvPr/>
        </p:nvSpPr>
        <p:spPr bwMode="auto">
          <a:xfrm>
            <a:off x="4821238" y="4692650"/>
            <a:ext cx="114300" cy="457200"/>
          </a:xfrm>
          <a:prstGeom prst="leftBrace">
            <a:avLst>
              <a:gd name="adj1" fmla="val 25000"/>
              <a:gd name="adj2" fmla="val 50894"/>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b="1">
              <a:solidFill>
                <a:srgbClr val="000000"/>
              </a:solidFill>
              <a:latin typeface="黑体" pitchFamily="49" charset="-122"/>
              <a:ea typeface="黑体" pitchFamily="49" charset="-122"/>
              <a:sym typeface="黑体" pitchFamily="49" charset="-122"/>
            </a:endParaRPr>
          </a:p>
        </p:txBody>
      </p:sp>
      <p:sp>
        <p:nvSpPr>
          <p:cNvPr id="52241" name="Rectangle 17"/>
          <p:cNvSpPr>
            <a:spLocks noChangeArrowheads="1"/>
          </p:cNvSpPr>
          <p:nvPr/>
        </p:nvSpPr>
        <p:spPr bwMode="auto">
          <a:xfrm>
            <a:off x="4992688" y="4692650"/>
            <a:ext cx="3200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000000"/>
                </a:solidFill>
                <a:latin typeface="黑体" pitchFamily="49" charset="-122"/>
                <a:ea typeface="黑体" pitchFamily="49" charset="-122"/>
                <a:sym typeface="黑体" pitchFamily="49" charset="-122"/>
              </a:rPr>
              <a:t>衣食住行、风俗变迁等</a:t>
            </a:r>
          </a:p>
        </p:txBody>
      </p:sp>
      <p:sp>
        <p:nvSpPr>
          <p:cNvPr id="52242" name="AutoShape 5"/>
          <p:cNvSpPr>
            <a:spLocks/>
          </p:cNvSpPr>
          <p:nvPr/>
        </p:nvSpPr>
        <p:spPr bwMode="auto">
          <a:xfrm>
            <a:off x="4821238" y="5402263"/>
            <a:ext cx="114300" cy="457200"/>
          </a:xfrm>
          <a:prstGeom prst="leftBrace">
            <a:avLst>
              <a:gd name="adj1" fmla="val 25000"/>
              <a:gd name="adj2" fmla="val 50894"/>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b="1">
              <a:solidFill>
                <a:srgbClr val="000000"/>
              </a:solidFill>
              <a:latin typeface="黑体" pitchFamily="49" charset="-122"/>
              <a:ea typeface="黑体" pitchFamily="49" charset="-122"/>
              <a:sym typeface="黑体" pitchFamily="49" charset="-122"/>
            </a:endParaRPr>
          </a:p>
        </p:txBody>
      </p:sp>
      <p:sp>
        <p:nvSpPr>
          <p:cNvPr id="52243" name="Rectangle 19"/>
          <p:cNvSpPr>
            <a:spLocks noChangeArrowheads="1"/>
          </p:cNvSpPr>
          <p:nvPr/>
        </p:nvSpPr>
        <p:spPr bwMode="auto">
          <a:xfrm>
            <a:off x="4992688" y="5378450"/>
            <a:ext cx="40005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000000"/>
                </a:solidFill>
                <a:latin typeface="黑体" pitchFamily="49" charset="-122"/>
                <a:ea typeface="黑体" pitchFamily="49" charset="-122"/>
                <a:sym typeface="黑体" pitchFamily="49" charset="-122"/>
              </a:rPr>
              <a:t>人与自然关系；可持续发展等</a:t>
            </a:r>
          </a:p>
        </p:txBody>
      </p:sp>
      <p:sp>
        <p:nvSpPr>
          <p:cNvPr id="52244" name="Rectangle 20"/>
          <p:cNvSpPr>
            <a:spLocks noChangeArrowheads="1"/>
          </p:cNvSpPr>
          <p:nvPr/>
        </p:nvSpPr>
        <p:spPr bwMode="auto">
          <a:xfrm>
            <a:off x="3506788" y="6064250"/>
            <a:ext cx="5486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0000"/>
              </a:lnSpc>
              <a:spcBef>
                <a:spcPct val="20000"/>
              </a:spcBef>
            </a:pPr>
            <a:r>
              <a:rPr lang="zh-CN" altLang="en-US" sz="2800" b="1">
                <a:solidFill>
                  <a:srgbClr val="FF0000"/>
                </a:solidFill>
                <a:latin typeface="黑体" pitchFamily="49" charset="-122"/>
                <a:ea typeface="黑体" pitchFamily="49" charset="-122"/>
                <a:sym typeface="黑体" pitchFamily="49" charset="-122"/>
              </a:rPr>
              <a:t>心态、计量、比较、口述、方志、族谱等</a:t>
            </a:r>
          </a:p>
        </p:txBody>
      </p:sp>
      <p:sp>
        <p:nvSpPr>
          <p:cNvPr id="52245" name="矩形 6"/>
          <p:cNvSpPr>
            <a:spLocks noChangeArrowheads="1"/>
          </p:cNvSpPr>
          <p:nvPr/>
        </p:nvSpPr>
        <p:spPr bwMode="auto">
          <a:xfrm>
            <a:off x="433388" y="4692650"/>
            <a:ext cx="1717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000000"/>
                </a:solidFill>
                <a:latin typeface="Franklin Gothic Book" pitchFamily="34" charset="0"/>
                <a:ea typeface="黑体" pitchFamily="49" charset="-122"/>
                <a:sym typeface="Franklin Gothic Book" pitchFamily="34" charset="0"/>
              </a:rPr>
              <a:t>史观引领 </a:t>
            </a:r>
            <a:endParaRPr lang="zh-CN" altLang="en-US" sz="2800">
              <a:solidFill>
                <a:srgbClr val="000000"/>
              </a:solidFill>
              <a:latin typeface="Franklin Gothic Book" pitchFamily="34" charset="0"/>
              <a:ea typeface="黑体" pitchFamily="49" charset="-122"/>
              <a:sym typeface="Franklin Gothic Book" pitchFamily="34" charset="0"/>
            </a:endParaRPr>
          </a:p>
        </p:txBody>
      </p:sp>
      <p:sp>
        <p:nvSpPr>
          <p:cNvPr id="52246" name="内容占位符 2"/>
          <p:cNvSpPr>
            <a:spLocks noGrp="1"/>
          </p:cNvSpPr>
          <p:nvPr>
            <p:ph idx="4294967295"/>
          </p:nvPr>
        </p:nvSpPr>
        <p:spPr>
          <a:xfrm>
            <a:off x="0" y="204788"/>
            <a:ext cx="3270250" cy="3089275"/>
          </a:xfrm>
          <a:solidFill>
            <a:schemeClr val="bg1"/>
          </a:solidFill>
          <a:ln>
            <a:solidFill>
              <a:srgbClr val="FF0000"/>
            </a:solidFill>
            <a:miter lim="800000"/>
            <a:headEnd/>
            <a:tailEnd/>
          </a:ln>
        </p:spPr>
        <p:txBody>
          <a:bodyPr/>
          <a:lstStyle/>
          <a:p>
            <a:pPr eaLnBrk="1" hangingPunct="1"/>
            <a:r>
              <a:rPr lang="zh-CN" altLang="en-US" sz="2400" b="1" smtClean="0"/>
              <a:t>科学史观只有一个，那就是唯物史观。</a:t>
            </a:r>
            <a:endParaRPr lang="en-US" altLang="zh-CN" sz="2400" b="1" smtClean="0"/>
          </a:p>
          <a:p>
            <a:pPr eaLnBrk="1" hangingPunct="1"/>
            <a:r>
              <a:rPr lang="zh-CN" altLang="en-US" sz="2400" b="1" smtClean="0"/>
              <a:t>所谓文明史观、现代化史观、整体史观、社会史观等实际上只是提供了认识问题的角度</a:t>
            </a:r>
            <a:r>
              <a:rPr lang="en-US" altLang="zh-CN" sz="2400" b="1" smtClean="0"/>
              <a:t>。</a:t>
            </a:r>
            <a:endParaRPr lang="zh-CN" altLang="en-US" sz="2400" b="1" smtClean="0"/>
          </a:p>
        </p:txBody>
      </p:sp>
      <p:sp>
        <p:nvSpPr>
          <p:cNvPr id="52247" name="矩形 6"/>
          <p:cNvSpPr>
            <a:spLocks noChangeArrowheads="1"/>
          </p:cNvSpPr>
          <p:nvPr/>
        </p:nvSpPr>
        <p:spPr bwMode="auto">
          <a:xfrm>
            <a:off x="1690688" y="3355975"/>
            <a:ext cx="1620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a:solidFill>
                  <a:srgbClr val="000000"/>
                </a:solidFill>
                <a:latin typeface="Franklin Gothic Book" pitchFamily="34" charset="0"/>
                <a:ea typeface="黑体" pitchFamily="49" charset="-122"/>
                <a:sym typeface="Franklin Gothic Book" pitchFamily="34" charset="0"/>
              </a:rPr>
              <a:t>史学范式</a:t>
            </a:r>
          </a:p>
        </p:txBody>
      </p:sp>
    </p:spTree>
    <p:extLst>
      <p:ext uri="{BB962C8B-B14F-4D97-AF65-F5344CB8AC3E}">
        <p14:creationId xmlns:p14="http://schemas.microsoft.com/office/powerpoint/2010/main" val="19096324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1"/>
          <p:cNvSpPr>
            <a:spLocks noChangeArrowheads="1"/>
          </p:cNvSpPr>
          <p:nvPr/>
        </p:nvSpPr>
        <p:spPr bwMode="auto">
          <a:xfrm>
            <a:off x="323850" y="188913"/>
            <a:ext cx="8424863"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t>熟悉掌握重要的唯物史观理论，如社会存在与社会意 识的关系、生产力和生产关系的矛盾、经济基础与上层建筑 的矛盾、阶级斗争理论、人民群众是历史的创造者等；同时 还要注意分析评价历史现象的方法，如主客观两方面、一分 为二的辩证观点、全面与片面的观点等。 防止出现看待历史问题的偏差：否认人民群众在历史 上的创造作用，把个别杰出人物夸大为主宰历史的唯心主义 历史观</a:t>
            </a:r>
            <a:r>
              <a:rPr lang="en-US" altLang="zh-CN" sz="3200" b="1"/>
              <a:t>——</a:t>
            </a:r>
            <a:r>
              <a:rPr lang="zh-CN" altLang="en-US" sz="3200" b="1"/>
              <a:t>英雄史观；任意夸大阶级斗争的作用，没有从生 产力发展的角度看待社会发展的进程；完全肯定或者完全否 定某一历史人物或历史现象，犯了全面论或以偏概全的错误 </a:t>
            </a:r>
          </a:p>
        </p:txBody>
      </p:sp>
    </p:spTree>
    <p:extLst>
      <p:ext uri="{BB962C8B-B14F-4D97-AF65-F5344CB8AC3E}">
        <p14:creationId xmlns:p14="http://schemas.microsoft.com/office/powerpoint/2010/main" val="39029235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1"/>
          <p:cNvSpPr>
            <a:spLocks noChangeArrowheads="1"/>
          </p:cNvSpPr>
          <p:nvPr/>
        </p:nvSpPr>
        <p:spPr bwMode="auto">
          <a:xfrm>
            <a:off x="25400" y="115888"/>
            <a:ext cx="887095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t>唯物史观的主要观点</a:t>
            </a:r>
          </a:p>
          <a:p>
            <a:r>
              <a:rPr lang="zh-CN" altLang="en-US" sz="2800" b="1"/>
              <a:t>辩证唯物主义和历史唯物主义是马克思主义史学的灵魂，是史学研究的理论依据和基本方法，这也主要使用了哲学思辨方法。</a:t>
            </a:r>
          </a:p>
          <a:p>
            <a:r>
              <a:rPr lang="zh-CN" altLang="en-US" sz="2800" b="1"/>
              <a:t>（</a:t>
            </a:r>
            <a:r>
              <a:rPr lang="en-US" altLang="zh-CN" sz="2800" b="1"/>
              <a:t>1</a:t>
            </a:r>
            <a:r>
              <a:rPr lang="zh-CN" altLang="en-US" sz="2800" b="1"/>
              <a:t>）生产力的推动作用：生产力包括劳动者、劳动对象和生产工具。进入工业社会，生产工具主要表现为科技的进步；科学技术是生产力，成为推动社会发展的关键。</a:t>
            </a:r>
          </a:p>
          <a:p>
            <a:r>
              <a:rPr lang="zh-CN" altLang="en-US" sz="2800" b="1"/>
              <a:t>（</a:t>
            </a:r>
            <a:r>
              <a:rPr lang="en-US" altLang="zh-CN" sz="2800" b="1"/>
              <a:t>2</a:t>
            </a:r>
            <a:r>
              <a:rPr lang="zh-CN" altLang="en-US" sz="2800" b="1"/>
              <a:t>）经济基础与上层建筑：经济基础是指与生产力发展到一定阶段相适应的，在一定历史阶段占统治地位的生产关系各方面的总和。上层建筑是指建立在一定经济基础之上的社会的政治、法律、道德、哲学、艺术、宗教等观点，以及同这些观点相应的政治、法律等制度和设施的总和。经济基础决定上层建筑，上层建筑对经济基础具有反作用。</a:t>
            </a:r>
          </a:p>
        </p:txBody>
      </p:sp>
    </p:spTree>
    <p:extLst>
      <p:ext uri="{BB962C8B-B14F-4D97-AF65-F5344CB8AC3E}">
        <p14:creationId xmlns:p14="http://schemas.microsoft.com/office/powerpoint/2010/main" val="23339505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1"/>
          <p:cNvSpPr>
            <a:spLocks noChangeArrowheads="1"/>
          </p:cNvSpPr>
          <p:nvPr/>
        </p:nvSpPr>
        <p:spPr bwMode="auto">
          <a:xfrm>
            <a:off x="395288" y="1196975"/>
            <a:ext cx="8280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t>（</a:t>
            </a:r>
            <a:r>
              <a:rPr lang="en-US" altLang="zh-CN" sz="3200" b="1"/>
              <a:t>3</a:t>
            </a:r>
            <a:r>
              <a:rPr lang="zh-CN" altLang="en-US" sz="3200" b="1"/>
              <a:t>）人民群众及个人在历史上的作用：人民群众是历史的创造者，是推动历史前进的决定性力量。杰出人物在历史上的作用是以人民群众的作用为基础的。任何一个历史英雄人物的产生都是时代造就的，是时代的必然，也就是我们常说的“时势造英雄”。任何一个历史人物的活动及其作用都受着历史发展规律即必然性的支配，而不能违背历史发展潮流，个人的作用无法改变历史发展的大趋势，个人只能顺应历史的发展。</a:t>
            </a:r>
          </a:p>
        </p:txBody>
      </p:sp>
    </p:spTree>
    <p:extLst>
      <p:ext uri="{BB962C8B-B14F-4D97-AF65-F5344CB8AC3E}">
        <p14:creationId xmlns:p14="http://schemas.microsoft.com/office/powerpoint/2010/main" val="2277443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980728"/>
            <a:ext cx="8964488" cy="5816977"/>
          </a:xfrm>
          <a:prstGeom prst="rect">
            <a:avLst/>
          </a:prstGeom>
        </p:spPr>
        <p:txBody>
          <a:bodyPr wrap="square">
            <a:spAutoFit/>
          </a:bodyPr>
          <a:lstStyle/>
          <a:p>
            <a:r>
              <a:rPr lang="en-US" altLang="zh-CN" sz="3200" b="1" dirty="0">
                <a:solidFill>
                  <a:srgbClr val="FF0000"/>
                </a:solidFill>
              </a:rPr>
              <a:t>1.</a:t>
            </a:r>
            <a:r>
              <a:rPr lang="zh-CN" altLang="en-US" sz="3200" b="1" dirty="0">
                <a:solidFill>
                  <a:srgbClr val="FF0000"/>
                </a:solidFill>
              </a:rPr>
              <a:t>引导考生树立正确的国家观、文化观、</a:t>
            </a:r>
            <a:r>
              <a:rPr lang="zh-CN" altLang="en-US" sz="3200" b="1" dirty="0" smtClean="0">
                <a:solidFill>
                  <a:srgbClr val="FF0000"/>
                </a:solidFill>
              </a:rPr>
              <a:t>历史观</a:t>
            </a:r>
            <a:endParaRPr lang="en-US" altLang="zh-CN" sz="3200" b="1" dirty="0" smtClean="0">
              <a:solidFill>
                <a:srgbClr val="FF0000"/>
              </a:solidFill>
            </a:endParaRPr>
          </a:p>
          <a:p>
            <a:r>
              <a:rPr lang="zh-CN" altLang="zh-CN" sz="2800" b="1" dirty="0" smtClean="0"/>
              <a:t>历史</a:t>
            </a:r>
            <a:r>
              <a:rPr lang="zh-CN" altLang="zh-CN" sz="2800" b="1" dirty="0"/>
              <a:t>学科通过精心选取素材，构建试题情境，引导考生增强国家认同和民族自信心、自豪感，坚持唯物史观</a:t>
            </a:r>
            <a:r>
              <a:rPr lang="zh-CN" altLang="zh-CN" sz="2800" b="1" dirty="0" smtClean="0"/>
              <a:t>。</a:t>
            </a:r>
            <a:r>
              <a:rPr lang="zh-CN" altLang="en-US" sz="2800" b="1" dirty="0" smtClean="0"/>
              <a:t>做为</a:t>
            </a:r>
            <a:r>
              <a:rPr lang="zh-CN" altLang="zh-CN" sz="2800" b="1" dirty="0" smtClean="0"/>
              <a:t>历史</a:t>
            </a:r>
            <a:r>
              <a:rPr lang="zh-CN" altLang="zh-CN" sz="2800" b="1" dirty="0"/>
              <a:t>核心素养的重要</a:t>
            </a:r>
            <a:r>
              <a:rPr lang="zh-CN" altLang="zh-CN" sz="2800" b="1" dirty="0" smtClean="0"/>
              <a:t>组成部分</a:t>
            </a:r>
            <a:r>
              <a:rPr lang="en-US" altLang="zh-CN" sz="2800" b="1" dirty="0" smtClean="0"/>
              <a:t>------</a:t>
            </a:r>
            <a:r>
              <a:rPr lang="zh-CN" altLang="zh-CN" sz="2800" b="1" dirty="0" smtClean="0"/>
              <a:t>唯物史观予以</a:t>
            </a:r>
            <a:r>
              <a:rPr lang="zh-CN" altLang="zh-CN" sz="2800" b="1" dirty="0"/>
              <a:t>了高度关注。</a:t>
            </a:r>
            <a:r>
              <a:rPr lang="en-US" altLang="zh-CN" sz="2800" b="1" dirty="0"/>
              <a:t>24</a:t>
            </a:r>
            <a:r>
              <a:rPr lang="zh-CN" altLang="zh-CN" sz="2800" b="1" dirty="0"/>
              <a:t>题的《墨子》“包含了劳动人民智慧的结晶”。</a:t>
            </a:r>
            <a:r>
              <a:rPr lang="en-US" altLang="zh-CN" sz="2800" b="1" dirty="0"/>
              <a:t>30</a:t>
            </a:r>
            <a:r>
              <a:rPr lang="zh-CN" altLang="zh-CN" sz="2800" b="1" dirty="0"/>
              <a:t>题的解放前夕中国共产党就已经开始奉行独立自主的外交政策。</a:t>
            </a:r>
            <a:r>
              <a:rPr lang="en-US" altLang="zh-CN" sz="2800" b="1" dirty="0"/>
              <a:t>31</a:t>
            </a:r>
            <a:r>
              <a:rPr lang="zh-CN" altLang="zh-CN" sz="2800" b="1" dirty="0"/>
              <a:t>题的</a:t>
            </a:r>
            <a:r>
              <a:rPr lang="en-US" altLang="zh-CN" sz="2800" b="1" dirty="0"/>
              <a:t>1953</a:t>
            </a:r>
            <a:r>
              <a:rPr lang="zh-CN" altLang="zh-CN" sz="2800" b="1" dirty="0"/>
              <a:t>年中国大规模经济建设正在展开。</a:t>
            </a:r>
            <a:r>
              <a:rPr lang="en-US" altLang="zh-CN" sz="2800" b="1" dirty="0"/>
              <a:t>33</a:t>
            </a:r>
            <a:r>
              <a:rPr lang="zh-CN" altLang="zh-CN" sz="2800" b="1" dirty="0"/>
              <a:t>题正义者同盟改名共产主义者同盟说明该组织接受了马克思的革命理论。以及</a:t>
            </a:r>
            <a:r>
              <a:rPr lang="en-US" altLang="zh-CN" sz="2800" b="1" dirty="0"/>
              <a:t>46</a:t>
            </a:r>
            <a:r>
              <a:rPr lang="zh-CN" altLang="zh-CN" sz="2800" b="1" dirty="0"/>
              <a:t>题</a:t>
            </a:r>
            <a:r>
              <a:rPr lang="en-US" altLang="zh-CN" sz="2800" b="1" dirty="0"/>
              <a:t>15</a:t>
            </a:r>
            <a:r>
              <a:rPr lang="zh-CN" altLang="zh-CN" sz="2800" b="1" dirty="0"/>
              <a:t>分的选做题考查中国共产党对二战性质认识的比较分析。这些试题组建了一个鲜明的方阵，既考查了考生的知识素养，又有利于引导今后学生加大对人民智慧、马克思主义史、中共党史的学习与思考</a:t>
            </a:r>
            <a:r>
              <a:rPr lang="zh-CN" altLang="zh-CN" sz="3200" dirty="0" smtClean="0"/>
              <a:t>。</a:t>
            </a:r>
            <a:endParaRPr lang="zh-CN" altLang="zh-CN" sz="3200" dirty="0"/>
          </a:p>
        </p:txBody>
      </p:sp>
      <p:sp>
        <p:nvSpPr>
          <p:cNvPr id="4" name="矩形 3"/>
          <p:cNvSpPr/>
          <p:nvPr/>
        </p:nvSpPr>
        <p:spPr>
          <a:xfrm>
            <a:off x="384672" y="91983"/>
            <a:ext cx="8352927" cy="584775"/>
          </a:xfrm>
          <a:prstGeom prst="rect">
            <a:avLst/>
          </a:prstGeom>
        </p:spPr>
        <p:txBody>
          <a:bodyPr wrap="square">
            <a:spAutoFit/>
          </a:bodyPr>
          <a:lstStyle/>
          <a:p>
            <a:r>
              <a:rPr lang="zh-CN" altLang="en-US" sz="3200" b="1" dirty="0" smtClean="0">
                <a:solidFill>
                  <a:srgbClr val="FF0000"/>
                </a:solidFill>
              </a:rPr>
              <a:t>（二）</a:t>
            </a:r>
            <a:r>
              <a:rPr lang="en-US" altLang="zh-CN" sz="3200" b="1" dirty="0" smtClean="0">
                <a:solidFill>
                  <a:srgbClr val="FF0000"/>
                </a:solidFill>
              </a:rPr>
              <a:t>2018</a:t>
            </a:r>
            <a:r>
              <a:rPr lang="zh-CN" altLang="en-US" sz="3200" b="1" dirty="0" smtClean="0">
                <a:solidFill>
                  <a:srgbClr val="FF0000"/>
                </a:solidFill>
              </a:rPr>
              <a:t>年历史</a:t>
            </a:r>
            <a:r>
              <a:rPr lang="zh-CN" altLang="zh-CN" sz="3200" b="1" dirty="0" smtClean="0">
                <a:solidFill>
                  <a:srgbClr val="FF0000"/>
                </a:solidFill>
              </a:rPr>
              <a:t>试题</a:t>
            </a:r>
            <a:r>
              <a:rPr lang="zh-CN" altLang="en-US" sz="3200" b="1" dirty="0" smtClean="0">
                <a:solidFill>
                  <a:srgbClr val="FF0000"/>
                </a:solidFill>
              </a:rPr>
              <a:t>的</a:t>
            </a:r>
            <a:r>
              <a:rPr lang="zh-CN" altLang="zh-CN" sz="3200" b="1" dirty="0" smtClean="0">
                <a:solidFill>
                  <a:srgbClr val="FF0000"/>
                </a:solidFill>
              </a:rPr>
              <a:t>命题</a:t>
            </a:r>
            <a:r>
              <a:rPr lang="zh-CN" altLang="zh-CN" sz="3200" b="1" dirty="0">
                <a:solidFill>
                  <a:srgbClr val="FF0000"/>
                </a:solidFill>
              </a:rPr>
              <a:t>原则和</a:t>
            </a:r>
            <a:r>
              <a:rPr lang="zh-CN" altLang="zh-CN" sz="3200" b="1" dirty="0" smtClean="0">
                <a:solidFill>
                  <a:srgbClr val="FF0000"/>
                </a:solidFill>
              </a:rPr>
              <a:t>趋势</a:t>
            </a:r>
            <a:endParaRPr lang="zh-CN" altLang="zh-CN" sz="3200" b="1" dirty="0">
              <a:solidFill>
                <a:srgbClr val="FF0000"/>
              </a:solidFill>
            </a:endParaRPr>
          </a:p>
        </p:txBody>
      </p:sp>
    </p:spTree>
    <p:extLst>
      <p:ext uri="{BB962C8B-B14F-4D97-AF65-F5344CB8AC3E}">
        <p14:creationId xmlns:p14="http://schemas.microsoft.com/office/powerpoint/2010/main" val="18822499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1"/>
          <p:cNvSpPr>
            <a:spLocks noChangeArrowheads="1"/>
          </p:cNvSpPr>
          <p:nvPr/>
        </p:nvSpPr>
        <p:spPr bwMode="auto">
          <a:xfrm>
            <a:off x="250825" y="404813"/>
            <a:ext cx="8066088"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t>（</a:t>
            </a:r>
            <a:r>
              <a:rPr lang="en-US" altLang="zh-CN" sz="2800" b="1"/>
              <a:t>4</a:t>
            </a:r>
            <a:r>
              <a:rPr lang="zh-CN" altLang="en-US" sz="2800" b="1"/>
              <a:t>）继承和发展  对待历史文化遗产应该是批判地继承，在继承中发展。第一、批判不等于对历史文化遗产的全盘否定。之所以要批判地继承，是因为历史文化遗产往往存在时代和阶级的局限。第二、继承是为了发展，批判地继承和吸收传统文化遗产与外来文化，推陈出新；第三，以古鉴今。总结历史，吸取历史的经验与教训，联系现实，面向未来，发展民族文化；第四，反对绝对的否定与绝对肯定。  </a:t>
            </a:r>
            <a:endParaRPr lang="en-US" altLang="zh-CN" sz="2800" b="1"/>
          </a:p>
          <a:p>
            <a:r>
              <a:rPr lang="en-US" altLang="zh-CN" sz="2800" b="1"/>
              <a:t>【</a:t>
            </a:r>
            <a:r>
              <a:rPr lang="zh-CN" altLang="en-US" sz="2800" b="1"/>
              <a:t>例题</a:t>
            </a:r>
            <a:r>
              <a:rPr lang="en-US" altLang="zh-CN" sz="2800" b="1"/>
              <a:t>】</a:t>
            </a:r>
            <a:r>
              <a:rPr lang="zh-CN" altLang="en-US" sz="2800" b="1"/>
              <a:t>毛泽东思想继承了孙中山思想的反帝反封建主张；作为继承和发展毛泽东思想的邓小平理论，指导了中国社会主义现代化建设，并取得了实事求是、解放思想；改革开放、“一国两制”等举世瞩目的成就。 </a:t>
            </a:r>
          </a:p>
        </p:txBody>
      </p:sp>
    </p:spTree>
    <p:extLst>
      <p:ext uri="{BB962C8B-B14F-4D97-AF65-F5344CB8AC3E}">
        <p14:creationId xmlns:p14="http://schemas.microsoft.com/office/powerpoint/2010/main" val="41648292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
          <p:cNvSpPr>
            <a:spLocks noChangeArrowheads="1"/>
          </p:cNvSpPr>
          <p:nvPr/>
        </p:nvSpPr>
        <p:spPr bwMode="auto">
          <a:xfrm>
            <a:off x="131763" y="0"/>
            <a:ext cx="8761412"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sz="2800" b="1"/>
          </a:p>
          <a:p>
            <a:endParaRPr lang="en-US" altLang="zh-CN" sz="2800" b="1"/>
          </a:p>
          <a:p>
            <a:r>
              <a:rPr lang="zh-CN" altLang="en-US" sz="2800" b="1"/>
              <a:t>（</a:t>
            </a:r>
            <a:r>
              <a:rPr lang="en-US" altLang="zh-CN" sz="2800" b="1"/>
              <a:t>5</a:t>
            </a:r>
            <a:r>
              <a:rPr lang="zh-CN" altLang="en-US" sz="2800" b="1"/>
              <a:t>）原因和结果  （</a:t>
            </a:r>
            <a:r>
              <a:rPr lang="en-US" altLang="zh-CN" sz="2800" b="1"/>
              <a:t>1</a:t>
            </a:r>
            <a:r>
              <a:rPr lang="zh-CN" altLang="en-US" sz="2800" b="1"/>
              <a:t>）一因多果：即一种原因引起多种结果。  </a:t>
            </a:r>
            <a:endParaRPr lang="en-US" altLang="zh-CN" sz="2800" b="1"/>
          </a:p>
          <a:p>
            <a:r>
              <a:rPr lang="en-US" altLang="zh-CN" sz="2800" b="1"/>
              <a:t>【</a:t>
            </a:r>
            <a:r>
              <a:rPr lang="zh-CN" altLang="en-US" sz="2800" b="1"/>
              <a:t>例</a:t>
            </a:r>
            <a:r>
              <a:rPr lang="en-US" altLang="zh-CN" sz="2800" b="1"/>
              <a:t>1】</a:t>
            </a:r>
            <a:r>
              <a:rPr lang="zh-CN" altLang="en-US" sz="2800" b="1"/>
              <a:t>明清君主专制制度：阻碍商品经济资本主义萌芽的成长；科学技术的落后；批判现实主义文学 </a:t>
            </a:r>
            <a:endParaRPr lang="en-US" altLang="zh-CN" sz="2800" b="1"/>
          </a:p>
          <a:p>
            <a:r>
              <a:rPr lang="zh-CN" altLang="en-US" sz="2800" b="1"/>
              <a:t>（</a:t>
            </a:r>
            <a:r>
              <a:rPr lang="en-US" altLang="zh-CN" sz="2800" b="1"/>
              <a:t>2</a:t>
            </a:r>
            <a:r>
              <a:rPr lang="zh-CN" altLang="en-US" sz="2800" b="1"/>
              <a:t>）一果多因，即一种结果是由多种同时起作用的原因所引起的。 </a:t>
            </a:r>
            <a:endParaRPr lang="en-US" altLang="zh-CN" sz="2800" b="1"/>
          </a:p>
          <a:p>
            <a:r>
              <a:rPr lang="en-US" altLang="zh-CN" sz="2800" b="1"/>
              <a:t>【</a:t>
            </a:r>
            <a:r>
              <a:rPr lang="zh-CN" altLang="en-US" sz="2800" b="1"/>
              <a:t>例</a:t>
            </a:r>
            <a:r>
              <a:rPr lang="en-US" altLang="zh-CN" sz="2800" b="1"/>
              <a:t>2】</a:t>
            </a:r>
            <a:r>
              <a:rPr lang="zh-CN" altLang="en-US" sz="2800" b="1"/>
              <a:t>明清时期我国科技落后的原因  </a:t>
            </a:r>
            <a:endParaRPr lang="en-US" altLang="zh-CN" sz="2800" b="1"/>
          </a:p>
          <a:p>
            <a:r>
              <a:rPr lang="zh-CN" altLang="en-US" sz="2800" b="1"/>
              <a:t>（</a:t>
            </a:r>
            <a:r>
              <a:rPr lang="en-US" altLang="zh-CN" sz="2800" b="1"/>
              <a:t>3</a:t>
            </a:r>
            <a:r>
              <a:rPr lang="zh-CN" altLang="en-US" sz="2800" b="1"/>
              <a:t>）互为因果，即同时存在历史整体中的多种因素的互相作用，更多地存在于历史的横行联系中。 </a:t>
            </a:r>
            <a:r>
              <a:rPr lang="en-US" altLang="zh-CN" sz="2800" b="1"/>
              <a:t>【</a:t>
            </a:r>
            <a:r>
              <a:rPr lang="zh-CN" altLang="en-US" sz="2800" b="1"/>
              <a:t>例</a:t>
            </a:r>
            <a:r>
              <a:rPr lang="en-US" altLang="zh-CN" sz="2800" b="1"/>
              <a:t>3】</a:t>
            </a:r>
            <a:r>
              <a:rPr lang="zh-CN" altLang="en-US" sz="2800" b="1"/>
              <a:t>北魏孝文帝改革在民族融合的背景下产生，改革后又促进了民族融合。 </a:t>
            </a:r>
          </a:p>
        </p:txBody>
      </p:sp>
    </p:spTree>
    <p:extLst>
      <p:ext uri="{BB962C8B-B14F-4D97-AF65-F5344CB8AC3E}">
        <p14:creationId xmlns:p14="http://schemas.microsoft.com/office/powerpoint/2010/main" val="29327069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矩形 1"/>
          <p:cNvSpPr>
            <a:spLocks noChangeArrowheads="1"/>
          </p:cNvSpPr>
          <p:nvPr/>
        </p:nvSpPr>
        <p:spPr bwMode="auto">
          <a:xfrm>
            <a:off x="323850" y="620713"/>
            <a:ext cx="864076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t>（</a:t>
            </a:r>
            <a:r>
              <a:rPr lang="en-US" altLang="zh-CN" sz="2800" b="1"/>
              <a:t>6</a:t>
            </a:r>
            <a:r>
              <a:rPr lang="zh-CN" altLang="en-US" sz="2800" b="1"/>
              <a:t>）现象和本质  现象是指事物的外在联系和表面特征，是事物的外在体现。本质是指事物的根本性质，是组成事物的各要素之间的内在联系。本质决定现象。</a:t>
            </a:r>
            <a:endParaRPr lang="en-US" altLang="zh-CN" sz="2800" b="1"/>
          </a:p>
          <a:p>
            <a:r>
              <a:rPr lang="zh-CN" altLang="en-US" sz="2800" b="1"/>
              <a:t>美国罗斯福新政和中国的改革开放，实质是什么？改革的共性是什么？ </a:t>
            </a:r>
          </a:p>
          <a:p>
            <a:r>
              <a:rPr lang="zh-CN" altLang="en-US" sz="2800" b="1"/>
              <a:t>美国：实质通过国家干预经济，局部调整资本主义生产关系，将私人垄断资本主义推向美国式的国家</a:t>
            </a:r>
          </a:p>
          <a:p>
            <a:r>
              <a:rPr lang="zh-CN" altLang="en-US" sz="2800" b="1"/>
              <a:t>垄断资本主义。 </a:t>
            </a:r>
          </a:p>
          <a:p>
            <a:r>
              <a:rPr lang="zh-CN" altLang="en-US" sz="2800" b="1"/>
              <a:t>中国：实质是十一届三中全会后实行改革开放，调整社会主义生产关系，发展生产力，由计划经济体制转变为社会主义市场经济体制。 </a:t>
            </a:r>
          </a:p>
          <a:p>
            <a:r>
              <a:rPr lang="zh-CN" altLang="en-US" sz="2800" b="1"/>
              <a:t>共性：不断调整政策以适应生产力发展的要求。 </a:t>
            </a:r>
          </a:p>
        </p:txBody>
      </p:sp>
    </p:spTree>
    <p:extLst>
      <p:ext uri="{BB962C8B-B14F-4D97-AF65-F5344CB8AC3E}">
        <p14:creationId xmlns:p14="http://schemas.microsoft.com/office/powerpoint/2010/main" val="39597025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1"/>
          <p:cNvSpPr>
            <a:spLocks noChangeArrowheads="1"/>
          </p:cNvSpPr>
          <p:nvPr/>
        </p:nvSpPr>
        <p:spPr bwMode="auto">
          <a:xfrm>
            <a:off x="-107950" y="711200"/>
            <a:ext cx="90011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t>（</a:t>
            </a:r>
            <a:r>
              <a:rPr lang="en-US" altLang="zh-CN" sz="3200" b="1"/>
              <a:t>7</a:t>
            </a:r>
            <a:r>
              <a:rPr lang="zh-CN" altLang="en-US" sz="3200" b="1"/>
              <a:t>）主要矛盾和次要矛盾  主要矛盾决定次要矛盾，在事物的发展过程中，主要矛盾解决了，次要矛盾也就迎刃而解。通过分析社会矛盾的存在以把握人类社会历史的发展方向：全面理清一个历史时期的社会主要矛盾，就能把握这一历史时期的使命，就能把握这一历史时期的发展方向。  </a:t>
            </a:r>
            <a:r>
              <a:rPr lang="en-US" altLang="zh-CN" sz="3200" b="1"/>
              <a:t>【</a:t>
            </a:r>
            <a:r>
              <a:rPr lang="zh-CN" altLang="en-US" sz="3200" b="1"/>
              <a:t>例</a:t>
            </a:r>
            <a:r>
              <a:rPr lang="en-US" altLang="zh-CN" sz="3200" b="1"/>
              <a:t>】</a:t>
            </a:r>
            <a:r>
              <a:rPr lang="zh-CN" altLang="en-US" sz="3200" b="1"/>
              <a:t>中国鸦片战争后社会主要矛盾是：封建主义与人民大众的矛盾；中华民族与帝国主义的矛盾。利用主要矛盾分析中国近代史：太平天国运动；义和团扶清灭洋；西安事变；国共合作</a:t>
            </a:r>
          </a:p>
        </p:txBody>
      </p:sp>
    </p:spTree>
    <p:extLst>
      <p:ext uri="{BB962C8B-B14F-4D97-AF65-F5344CB8AC3E}">
        <p14:creationId xmlns:p14="http://schemas.microsoft.com/office/powerpoint/2010/main" val="11886294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1"/>
          <p:cNvSpPr>
            <a:spLocks noChangeArrowheads="1"/>
          </p:cNvSpPr>
          <p:nvPr/>
        </p:nvSpPr>
        <p:spPr bwMode="auto">
          <a:xfrm>
            <a:off x="0" y="476250"/>
            <a:ext cx="8839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t>有人认为，哥伦布是因为“迷路了”，才偶然“发现”了美洲。也有人认为，当时即使没有哥伦布，也必然会有别人“发现”美洲。  （</a:t>
            </a:r>
            <a:r>
              <a:rPr lang="en-US" altLang="zh-CN" sz="2800" b="1"/>
              <a:t>1</a:t>
            </a:r>
            <a:r>
              <a:rPr lang="zh-CN" altLang="en-US" sz="2800" b="1"/>
              <a:t>）据材料并结合所学知识，谈谈你的观点并说明理由。（</a:t>
            </a:r>
            <a:r>
              <a:rPr lang="en-US" altLang="zh-CN" sz="2800" b="1"/>
              <a:t>8</a:t>
            </a:r>
            <a:r>
              <a:rPr lang="zh-CN" altLang="en-US" sz="2800" b="1"/>
              <a:t>分） （</a:t>
            </a:r>
            <a:r>
              <a:rPr lang="en-US" altLang="zh-CN" sz="2800" b="1"/>
              <a:t>1</a:t>
            </a:r>
            <a:r>
              <a:rPr lang="zh-CN" altLang="en-US" sz="2800" b="1"/>
              <a:t>）答案一：考生将哥伦布首航的结果作为一个孤立的事件来思考。（最高</a:t>
            </a:r>
            <a:r>
              <a:rPr lang="en-US" altLang="zh-CN" sz="2800" b="1"/>
              <a:t>3</a:t>
            </a:r>
            <a:r>
              <a:rPr lang="zh-CN" altLang="en-US" sz="2800" b="1"/>
              <a:t>分）      观点：是偶然的。理由：哥伦布远航的目的地是东方（或印度、中国），结果却到了美洲。 答案二：考生能将哥伦布远航放在当时的历史背景下思考。（最高</a:t>
            </a:r>
            <a:r>
              <a:rPr lang="en-US" altLang="zh-CN" sz="2800" b="1"/>
              <a:t>5</a:t>
            </a:r>
            <a:r>
              <a:rPr lang="zh-CN" altLang="en-US" sz="2800" b="1"/>
              <a:t>分）  观点：是必然的。理由：当时已经具备了“发现”美洲的历史条件。具体要点：商品经济发展；寻金热；陆上商路受阻；传播天主教；科技条件具备等。  答案三：考生能将偶然因素和必然因素想结合，全面思考问题。（最高</a:t>
            </a:r>
            <a:r>
              <a:rPr lang="en-US" altLang="zh-CN" sz="2800" b="1"/>
              <a:t>8</a:t>
            </a:r>
            <a:r>
              <a:rPr lang="zh-CN" altLang="en-US" sz="2800" b="1"/>
              <a:t>分） 观点：既有偶然性，也有必然性。理由：偶然性</a:t>
            </a:r>
          </a:p>
        </p:txBody>
      </p:sp>
    </p:spTree>
    <p:extLst>
      <p:ext uri="{BB962C8B-B14F-4D97-AF65-F5344CB8AC3E}">
        <p14:creationId xmlns:p14="http://schemas.microsoft.com/office/powerpoint/2010/main" val="36248858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矩形 1"/>
          <p:cNvSpPr>
            <a:spLocks noChangeArrowheads="1"/>
          </p:cNvSpPr>
          <p:nvPr/>
        </p:nvSpPr>
        <p:spPr bwMode="auto">
          <a:xfrm>
            <a:off x="250825" y="612775"/>
            <a:ext cx="87137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t>从联系、发展的角度，审视历史的发展结果</a:t>
            </a:r>
          </a:p>
          <a:p>
            <a:r>
              <a:rPr lang="zh-CN" altLang="en-US" sz="2400" b="1"/>
              <a:t>在高中历史的教学中，很多同学没有取得好成绩，很大一部分原因就是没有科学的唯物史观进行指导，导致很多学生不会联系、发展的看问题，尤其在历史事件的研究过程中，不能从内因和外因等角度分析问题。例如，</a:t>
            </a:r>
            <a:r>
              <a:rPr lang="en-US" altLang="zh-CN" sz="2400" b="1"/>
              <a:t>1840</a:t>
            </a:r>
            <a:r>
              <a:rPr lang="zh-CN" altLang="en-US" sz="2400" b="1"/>
              <a:t>年的鸦片战争，中国失败的原因可能有多方面的，内部主要是因为清政府的闭关自守，没有取得进步发展，再加上清政府腐败以及农民起义，使得清政府无力抵挡英国的船坚炮利，而外因就是英国已经完成资本主义工业革命，武器先进，发展速度非常快，导致两国差距越来越大。因此，这些内外因素使得中国在鸦片战争中的失败。因此，在中国整个近现代史的学习过程中，都要积极采用联系和发展的观点看问题，结合国内外的情况，就能有效了解国内外重大事件的政治变化。例如，五四爱国运动的导火索就是巴黎和会中国外交的失败等，这样就能提升学生对于历史学习获得正确的认识和理解。</a:t>
            </a:r>
          </a:p>
        </p:txBody>
      </p:sp>
    </p:spTree>
    <p:extLst>
      <p:ext uri="{BB962C8B-B14F-4D97-AF65-F5344CB8AC3E}">
        <p14:creationId xmlns:p14="http://schemas.microsoft.com/office/powerpoint/2010/main" val="17941975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20650" y="117475"/>
            <a:ext cx="9204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sz="2800" b="1">
                <a:solidFill>
                  <a:srgbClr val="000000"/>
                </a:solidFill>
                <a:latin typeface="Arial" pitchFamily="34" charset="0"/>
                <a:cs typeface="Times New Roman" pitchFamily="18" charset="0"/>
              </a:rPr>
              <a:t>董仲舒、朱熹与路德的思想能被当时的世俗政权接受的共同原因</a:t>
            </a:r>
            <a:endParaRPr lang="zh-CN" sz="5400" b="1">
              <a:latin typeface="Arial" pitchFamily="34" charset="0"/>
            </a:endParaRPr>
          </a:p>
        </p:txBody>
      </p:sp>
      <p:pic>
        <p:nvPicPr>
          <p:cNvPr id="66563" name="Picture 1" descr="www.dearedu.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1905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3"/>
          <p:cNvSpPr>
            <a:spLocks noChangeArrowheads="1"/>
          </p:cNvSpPr>
          <p:nvPr/>
        </p:nvSpPr>
        <p:spPr bwMode="auto">
          <a:xfrm>
            <a:off x="327025" y="2708275"/>
            <a:ext cx="8281988"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1514475" algn="l"/>
              </a:tabLst>
            </a:pPr>
            <a:r>
              <a:rPr lang="zh-CN" altLang="en-US" sz="2800" b="1">
                <a:solidFill>
                  <a:srgbClr val="000000"/>
                </a:solidFill>
                <a:latin typeface="Arial" pitchFamily="34" charset="0"/>
                <a:cs typeface="Times New Roman" pitchFamily="18" charset="0"/>
              </a:rPr>
              <a:t>应该如何认识人类思想文化的发展？ </a:t>
            </a:r>
            <a:endParaRPr lang="zh-CN" altLang="en-US" sz="2800" b="1">
              <a:latin typeface="Arial" pitchFamily="34" charset="0"/>
            </a:endParaRPr>
          </a:p>
          <a:p>
            <a:pPr eaLnBrk="0" hangingPunct="0">
              <a:tabLst>
                <a:tab pos="1514475" algn="l"/>
              </a:tabLst>
            </a:pPr>
            <a:r>
              <a:rPr lang="zh-CN" altLang="en-US" sz="2800" b="1">
                <a:solidFill>
                  <a:srgbClr val="000000"/>
                </a:solidFill>
                <a:latin typeface="Arial" pitchFamily="34" charset="0"/>
                <a:cs typeface="Times New Roman" pitchFamily="18" charset="0"/>
              </a:rPr>
              <a:t> 认识：思想文化具有自身的历史继承性，随着时代的进步，思想文化不断向前发展；符合社会发展需要的、先进的和进步的思想文化，有利于人类认识和改造世界，对社会进步、人类发展起着积极推动作用；中外思想文化相互碰撞、交融，共同推动人类文明的进步。</a:t>
            </a:r>
            <a:endParaRPr lang="zh-CN" altLang="en-US" sz="2800" b="1">
              <a:latin typeface="Arial" pitchFamily="34" charset="0"/>
            </a:endParaRPr>
          </a:p>
        </p:txBody>
      </p:sp>
      <p:sp>
        <p:nvSpPr>
          <p:cNvPr id="66565" name="矩形 3"/>
          <p:cNvSpPr>
            <a:spLocks noChangeArrowheads="1"/>
          </p:cNvSpPr>
          <p:nvPr/>
        </p:nvSpPr>
        <p:spPr bwMode="auto">
          <a:xfrm>
            <a:off x="223838" y="1052513"/>
            <a:ext cx="83804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tabLst>
                <a:tab pos="1514475" algn="l"/>
              </a:tabLst>
            </a:pPr>
            <a:r>
              <a:rPr lang="zh-CN" altLang="en-US" sz="2800" b="1">
                <a:solidFill>
                  <a:srgbClr val="000000"/>
                </a:solidFill>
                <a:latin typeface="Arial" pitchFamily="34" charset="0"/>
                <a:cs typeface="Times New Roman" pitchFamily="18" charset="0"/>
              </a:rPr>
              <a:t>根据社会发展的需要，不断完善思想内涵；继承、发展传统思想并予以创新；符合世俗统治者的政治需要；准确把握时代脉搏，具有超前意识等等。</a:t>
            </a:r>
            <a:endParaRPr lang="zh-CN" altLang="en-US" sz="2800" b="1">
              <a:latin typeface="Arial" pitchFamily="34" charset="0"/>
            </a:endParaRPr>
          </a:p>
        </p:txBody>
      </p:sp>
    </p:spTree>
    <p:extLst>
      <p:ext uri="{BB962C8B-B14F-4D97-AF65-F5344CB8AC3E}">
        <p14:creationId xmlns:p14="http://schemas.microsoft.com/office/powerpoint/2010/main" val="6718002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1"/>
          <p:cNvSpPr>
            <a:spLocks noChangeArrowheads="1"/>
          </p:cNvSpPr>
          <p:nvPr/>
        </p:nvSpPr>
        <p:spPr bwMode="auto">
          <a:xfrm>
            <a:off x="611188" y="404813"/>
            <a:ext cx="7848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200" b="1"/>
              <a:t>中国近代化的进程给我们今天的启示：</a:t>
            </a:r>
            <a:endParaRPr lang="zh-CN" altLang="zh-CN" sz="3200"/>
          </a:p>
          <a:p>
            <a:r>
              <a:rPr lang="zh-CN" altLang="zh-CN" sz="3200" b="1"/>
              <a:t>（</a:t>
            </a:r>
            <a:r>
              <a:rPr lang="en-US" altLang="zh-CN" sz="3200" b="1"/>
              <a:t>1</a:t>
            </a:r>
            <a:r>
              <a:rPr lang="zh-CN" altLang="zh-CN" sz="3200" b="1"/>
              <a:t>）中国近代化是一个长期和艰巨的过程。不结束半殖民地半封建社会，就不可能实现近代化。</a:t>
            </a:r>
            <a:endParaRPr lang="zh-CN" altLang="zh-CN" sz="3200"/>
          </a:p>
          <a:p>
            <a:r>
              <a:rPr lang="zh-CN" altLang="zh-CN" sz="3200" b="1"/>
              <a:t>（</a:t>
            </a:r>
            <a:r>
              <a:rPr lang="en-US" altLang="zh-CN" sz="3200" b="1"/>
              <a:t>2</a:t>
            </a:r>
            <a:r>
              <a:rPr lang="zh-CN" altLang="zh-CN" sz="3200" b="1"/>
              <a:t>）从闭关自守到对外开放，是历史发展的必然。</a:t>
            </a:r>
            <a:endParaRPr lang="zh-CN" altLang="zh-CN" sz="3200"/>
          </a:p>
          <a:p>
            <a:r>
              <a:rPr lang="zh-CN" altLang="zh-CN" sz="3200" b="1"/>
              <a:t>（</a:t>
            </a:r>
            <a:r>
              <a:rPr lang="en-US" altLang="zh-CN" sz="3200" b="1"/>
              <a:t>3</a:t>
            </a:r>
            <a:r>
              <a:rPr lang="zh-CN" altLang="zh-CN" sz="3200" b="1"/>
              <a:t>）解放思想，更新观念是推动近代化的首要条件。</a:t>
            </a:r>
            <a:endParaRPr lang="zh-CN" altLang="zh-CN" sz="3200"/>
          </a:p>
          <a:p>
            <a:r>
              <a:rPr lang="zh-CN" altLang="zh-CN" sz="3200" b="1"/>
              <a:t>（</a:t>
            </a:r>
            <a:r>
              <a:rPr lang="en-US" altLang="zh-CN" sz="3200" b="1"/>
              <a:t>4</a:t>
            </a:r>
            <a:r>
              <a:rPr lang="zh-CN" altLang="zh-CN" sz="3200" b="1"/>
              <a:t>）实现现代化，科技和教育要先行，科教兴国是中国实现现代化的科学决策。</a:t>
            </a:r>
            <a:endParaRPr lang="zh-CN" altLang="zh-CN" sz="3200"/>
          </a:p>
        </p:txBody>
      </p:sp>
    </p:spTree>
    <p:extLst>
      <p:ext uri="{BB962C8B-B14F-4D97-AF65-F5344CB8AC3E}">
        <p14:creationId xmlns:p14="http://schemas.microsoft.com/office/powerpoint/2010/main" val="6170496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1"/>
          <p:cNvSpPr>
            <a:spLocks noChangeArrowheads="1"/>
          </p:cNvSpPr>
          <p:nvPr/>
        </p:nvSpPr>
        <p:spPr bwMode="auto">
          <a:xfrm>
            <a:off x="395288" y="750888"/>
            <a:ext cx="77771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t>唯物史观题的答题方法</a:t>
            </a:r>
          </a:p>
          <a:p>
            <a:r>
              <a:rPr lang="zh-CN" altLang="en-US" sz="2400" b="1"/>
              <a:t>高考选择题或者非选择题中都隐性涉及运用辩证唯物史观判断、分析、评价历史问题的能力考查。无论是显性或者隐性的考查，都有将辩证唯物史观作为分析评价历史的一种方法和标准，运用时应注意以下几个方面：</a:t>
            </a:r>
          </a:p>
          <a:p>
            <a:r>
              <a:rPr lang="zh-CN" altLang="en-US" sz="2400" b="1"/>
              <a:t>（</a:t>
            </a:r>
            <a:r>
              <a:rPr lang="en-US" altLang="zh-CN" sz="2400" b="1"/>
              <a:t>1</a:t>
            </a:r>
            <a:r>
              <a:rPr lang="zh-CN" altLang="en-US" sz="2400" b="1"/>
              <a:t>）审清题意和解答要求，根据题目的命题角度和解答方向确定运用何种史学观点和理论进行全方位的思考。</a:t>
            </a:r>
          </a:p>
          <a:p>
            <a:r>
              <a:rPr lang="zh-CN" altLang="en-US" sz="2400" b="1"/>
              <a:t>（</a:t>
            </a:r>
            <a:r>
              <a:rPr lang="en-US" altLang="zh-CN" sz="2400" b="1"/>
              <a:t>2</a:t>
            </a:r>
            <a:r>
              <a:rPr lang="zh-CN" altLang="en-US" sz="2400" b="1"/>
              <a:t>）平时学习中要多角度思考历史现象，注意储备常用的辩证唯物史观理论观点。</a:t>
            </a:r>
          </a:p>
          <a:p>
            <a:r>
              <a:rPr lang="zh-CN" altLang="en-US" sz="2400" b="1"/>
              <a:t>（</a:t>
            </a:r>
            <a:r>
              <a:rPr lang="en-US" altLang="zh-CN" sz="2400" b="1"/>
              <a:t>3</a:t>
            </a:r>
            <a:r>
              <a:rPr lang="zh-CN" altLang="en-US" sz="2400" b="1"/>
              <a:t>）注意看待历史问题的几种错误倾向：①否认人民群众在历史上的创造作用</a:t>
            </a:r>
            <a:r>
              <a:rPr lang="en-US" altLang="zh-CN" sz="2400" b="1"/>
              <a:t>﹐</a:t>
            </a:r>
            <a:r>
              <a:rPr lang="zh-CN" altLang="en-US" sz="2400" b="1"/>
              <a:t>把个别杰出人物夸大为历史主宰的唯心主义历史观</a:t>
            </a:r>
            <a:r>
              <a:rPr lang="en-US" altLang="zh-CN" sz="2400" b="1"/>
              <a:t>——</a:t>
            </a:r>
            <a:r>
              <a:rPr lang="zh-CN" altLang="en-US" sz="2400" b="1"/>
              <a:t>英雄史观；②任意夸大阶级斗争的作用，没有从生产力发展的角度看待社会发展的进程；③完全肯定或者完全否定某一历史人物或历史现象，犯了全面论或以偏概全的错误等。</a:t>
            </a:r>
          </a:p>
        </p:txBody>
      </p:sp>
    </p:spTree>
    <p:extLst>
      <p:ext uri="{BB962C8B-B14F-4D97-AF65-F5344CB8AC3E}">
        <p14:creationId xmlns:p14="http://schemas.microsoft.com/office/powerpoint/2010/main" val="40974566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79512" y="1034480"/>
            <a:ext cx="8964488" cy="4410744"/>
          </a:xfrm>
          <a:prstGeom prst="chevron">
            <a:avLst/>
          </a:prstGeom>
          <a:ln/>
          <a:extLst/>
        </p:spPr>
        <p:style>
          <a:lnRef idx="2">
            <a:schemeClr val="accent4"/>
          </a:lnRef>
          <a:fillRef idx="1">
            <a:schemeClr val="lt1"/>
          </a:fillRef>
          <a:effectRef idx="0">
            <a:schemeClr val="accent4"/>
          </a:effectRef>
          <a:fontRef idx="minor">
            <a:schemeClr val="dk1"/>
          </a:fontRef>
        </p:style>
        <p:txBody>
          <a:bodyPr/>
          <a:lstStyle/>
          <a:p>
            <a:pPr marL="342900" indent="-342900">
              <a:lnSpc>
                <a:spcPct val="90000"/>
              </a:lnSpc>
              <a:spcBef>
                <a:spcPct val="20000"/>
              </a:spcBef>
              <a:buClr>
                <a:schemeClr val="hlink"/>
              </a:buClr>
              <a:buSzPct val="70000"/>
              <a:buFont typeface="Wingdings" pitchFamily="2" charset="2"/>
              <a:buNone/>
              <a:defRPr/>
            </a:pP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itchFamily="49" charset="-122"/>
                <a:ea typeface="楷体_GB2312" pitchFamily="49" charset="-122"/>
              </a:rPr>
              <a:t>   策略三   </a:t>
            </a: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itchFamily="49" charset="-122"/>
              <a:ea typeface="楷体_GB2312" pitchFamily="49" charset="-122"/>
            </a:endParaRPr>
          </a:p>
          <a:p>
            <a:pPr marL="342900" indent="-342900">
              <a:lnSpc>
                <a:spcPct val="90000"/>
              </a:lnSpc>
              <a:spcBef>
                <a:spcPct val="20000"/>
              </a:spcBef>
              <a:buClr>
                <a:schemeClr val="hlink"/>
              </a:buClr>
              <a:buSzPct val="70000"/>
              <a:buFont typeface="Wingdings" pitchFamily="2" charset="2"/>
              <a:buNone/>
              <a:defRPr/>
            </a:pP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itchFamily="49" charset="-122"/>
                <a:ea typeface="楷体_GB2312" pitchFamily="49" charset="-122"/>
              </a:rPr>
              <a:t>强化主干知识 </a:t>
            </a:r>
            <a:endPar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itchFamily="49" charset="-122"/>
              <a:ea typeface="楷体_GB2312" pitchFamily="49" charset="-122"/>
            </a:endParaRPr>
          </a:p>
          <a:p>
            <a:pPr marL="342900" indent="-342900">
              <a:lnSpc>
                <a:spcPct val="90000"/>
              </a:lnSpc>
              <a:spcBef>
                <a:spcPct val="20000"/>
              </a:spcBef>
              <a:buClr>
                <a:schemeClr val="hlink"/>
              </a:buClr>
              <a:buSzPct val="70000"/>
              <a:buFont typeface="Wingdings" pitchFamily="2" charset="2"/>
              <a:buNone/>
              <a:defRPr/>
            </a:pPr>
            <a:r>
              <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楷体_GB2312" pitchFamily="49" charset="-122"/>
                <a:ea typeface="楷体_GB2312" pitchFamily="49" charset="-122"/>
              </a:rPr>
              <a:t>构建知识体系</a:t>
            </a:r>
          </a:p>
        </p:txBody>
      </p:sp>
    </p:spTree>
    <p:extLst>
      <p:ext uri="{BB962C8B-B14F-4D97-AF65-F5344CB8AC3E}">
        <p14:creationId xmlns:p14="http://schemas.microsoft.com/office/powerpoint/2010/main" val="1260071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5184</TotalTime>
  <Words>57254</Words>
  <Application>Microsoft Office PowerPoint</Application>
  <PresentationFormat>全屏显示(4:3)</PresentationFormat>
  <Paragraphs>1726</Paragraphs>
  <Slides>270</Slides>
  <Notes>8</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270</vt:i4>
      </vt:variant>
    </vt:vector>
  </HeadingPairs>
  <TitlesOfParts>
    <vt:vector size="273" baseType="lpstr">
      <vt:lpstr>跋涉</vt:lpstr>
      <vt:lpstr>Microsoft Word 文档</vt:lpstr>
      <vt:lpstr>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整合课标考纲，弥补体系缺陷。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警惕“老毕” 现象  历史虚无主义</vt:lpstr>
      <vt:lpstr>历史虚无主义表现</vt:lpstr>
      <vt:lpstr>在反对历史虚无主义中明确教学内容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确定历史学科主干知识应遵循的原则</vt:lpstr>
      <vt:lpstr>PowerPoint 演示文稿</vt:lpstr>
      <vt:lpstr>PowerPoint 演示文稿</vt:lpstr>
      <vt:lpstr>PowerPoint 演示文稿</vt:lpstr>
      <vt:lpstr>PowerPoint 演示文稿</vt:lpstr>
      <vt:lpstr>PowerPoint 演示文稿</vt:lpstr>
      <vt:lpstr>以现行高中历史教材的体例和顺序，归纳、整合出中外历史各个发展阶段的知识结构  构建框架知识结构 ：即从大的角度帮助学生把握历史各个发展阶段的基本线索和主要内容。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明末清初(17～18世纪) 总体特征：统一的多民族国家的进一步巩固和封建制度的渐趋衰落。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zj</cp:lastModifiedBy>
  <cp:revision>111</cp:revision>
  <dcterms:created xsi:type="dcterms:W3CDTF">2018-07-04T01:08:38Z</dcterms:created>
  <dcterms:modified xsi:type="dcterms:W3CDTF">2018-07-20T10:12:11Z</dcterms:modified>
</cp:coreProperties>
</file>